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Relationships xmlns="http://schemas.openxmlformats.org/package/2006/relationships"><Relationship Target="ppt/presentation.xml" Type="http://schemas.openxmlformats.org/officeDocument/2006/relationships/officeDocument" Id="rId1"></Relationship><Relationship Target="docProps/app.xml" Type="http://schemas.openxmlformats.org/officeDocument/2006/relationships/extended-properties" Id="rId4"></Relationship><Relationship Target="docProps/core.xml" Type="http://schemas.openxmlformats.org/package/2006/relationships/metadata/core-properties" Id="rId5"></Relationship></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 id="2147483840"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8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116" d="100"/>
          <a:sy n="116" d="100"/>
        </p:scale>
        <p:origin x="102" y="108"/>
      </p:cViewPr>
      <p:guideLst/>
    </p:cSldViewPr>
  </p:slideViewPr>
  <p:notesTextViewPr>
    <p:cViewPr>
      <p:scale>
        <a:sx n="1" d="1"/>
        <a:sy n="1" d="1"/>
      </p:scale>
      <p:origin x="0" y="0"/>
    </p:cViewPr>
  </p:notesTextViewPr>
  <p:gridSpacing cx="76200" cy="76200"/>
</p:viewPr>
</file>

<file path=ppt/_rels/presentation.xml.rels><?xml version="1.0" encoding="UTF-8" ?><Relationships xmlns="http://schemas.openxmlformats.org/package/2006/relationships"><Relationship Target="slides/slide6.xml" Type="http://schemas.openxmlformats.org/officeDocument/2006/relationships/slide" Id="rId8"></Relationship><Relationship Target="slides/slide11.xml" Type="http://schemas.openxmlformats.org/officeDocument/2006/relationships/slide" Id="rId13"></Relationship><Relationship Target="slides/slide1.xml" Type="http://schemas.openxmlformats.org/officeDocument/2006/relationships/slide" Id="rId3"></Relationship><Relationship Target="slides/slide5.xml" Type="http://schemas.openxmlformats.org/officeDocument/2006/relationships/slide" Id="rId7"></Relationship><Relationship Target="slides/slide10.xml" Type="http://schemas.openxmlformats.org/officeDocument/2006/relationships/slide" Id="rId12"></Relationship><Relationship Target="tableStyles.xml" Type="http://schemas.openxmlformats.org/officeDocument/2006/relationships/tableStyles" Id="rId17"></Relationship><Relationship Target="slideMasters/slideMaster2.xml" Type="http://schemas.openxmlformats.org/officeDocument/2006/relationships/slideMaster" Id="rId2"></Relationship><Relationship Target="theme/theme1.xml" Type="http://schemas.openxmlformats.org/officeDocument/2006/relationships/theme" Id="rId16"></Relationship><Relationship Target="slideMasters/slideMaster1.xml" Type="http://schemas.openxmlformats.org/officeDocument/2006/relationships/slideMaster" Id="rId1"></Relationship><Relationship Target="slides/slide4.xml" Type="http://schemas.openxmlformats.org/officeDocument/2006/relationships/slide" Id="rId6"></Relationship><Relationship Target="slides/slide9.xml" Type="http://schemas.openxmlformats.org/officeDocument/2006/relationships/slide" Id="rId11"></Relationship><Relationship Target="slides/slide3.xml" Type="http://schemas.openxmlformats.org/officeDocument/2006/relationships/slide" Id="rId5"></Relationship><Relationship Target="viewProps.xml" Type="http://schemas.openxmlformats.org/officeDocument/2006/relationships/viewProps" Id="rId15"></Relationship><Relationship Target="slides/slide8.xml" Type="http://schemas.openxmlformats.org/officeDocument/2006/relationships/slide" Id="rId10"></Relationship><Relationship Target="slides/slide2.xml" Type="http://schemas.openxmlformats.org/officeDocument/2006/relationships/slide" Id="rId4"></Relationship><Relationship Target="slides/slide7.xml" Type="http://schemas.openxmlformats.org/officeDocument/2006/relationships/slide" Id="rId9"></Relationship><Relationship Target="presProps.xml" Type="http://schemas.openxmlformats.org/officeDocument/2006/relationships/presProps" Id="rId14"></Relationship></Relationships>
</file>

<file path=ppt/slideLayouts/_rels/slideLayout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4.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5.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6.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7.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8.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9.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0.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4.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5.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6.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7.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8.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19.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0.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1.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2.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3.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4.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5.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6.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7.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8.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9.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30.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31.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32.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33.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34.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718065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1177695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76981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305246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4E1F0D-A626-4E27-ABC1-C7701028D4E3}" type="datetimeFigureOut">
              <a:rPr lang="en-US" smtClean="0"/>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131104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4E1F0D-A626-4E27-ABC1-C7701028D4E3}"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750305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E1F0D-A626-4E27-ABC1-C7701028D4E3}" type="datetimeFigureOut">
              <a:rPr lang="en-US" smtClean="0"/>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891232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819577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6367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99656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129908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58289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1124987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D4E1F0D-A626-4E27-ABC1-C7701028D4E3}"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474139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D4E1F0D-A626-4E27-ABC1-C7701028D4E3}"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598451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1696638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811193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765156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743423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1209820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017140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4E1F0D-A626-4E27-ABC1-C7701028D4E3}" type="datetimeFigureOut">
              <a:rPr lang="en-US" smtClean="0"/>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744958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4E1F0D-A626-4E27-ABC1-C7701028D4E3}"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814235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E1F0D-A626-4E27-ABC1-C7701028D4E3}" type="datetimeFigureOut">
              <a:rPr lang="en-US" smtClean="0"/>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892072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4190432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936586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310163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1994175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52095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4E1F0D-A626-4E27-ABC1-C7701028D4E3}"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103797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D4E1F0D-A626-4E27-ABC1-C7701028D4E3}"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62390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AD4E1F0D-A626-4E27-ABC1-C7701028D4E3}"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3628318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4251805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4E1F0D-A626-4E27-ABC1-C7701028D4E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6FABE-E96E-41F4-9C6C-30D4FA982162}" type="slidenum">
              <a:rPr lang="en-US" smtClean="0"/>
              <a:t>‹#›</a:t>
            </a:fld>
            <a:endParaRPr lang="en-US"/>
          </a:p>
        </p:txBody>
      </p:sp>
    </p:spTree>
    <p:extLst>
      <p:ext uri="{BB962C8B-B14F-4D97-AF65-F5344CB8AC3E}">
        <p14:creationId xmlns:p14="http://schemas.microsoft.com/office/powerpoint/2010/main" val="2411760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sldLayout>
</file>

<file path=ppt/slideMasters/_rels/slideMaster1.xml.rels><?xml version="1.0" encoding="UTF-8" ?><Relationships xmlns="http://schemas.openxmlformats.org/package/2006/relationships"><Relationship Target="../slideLayouts/slideLayout8.xml" Type="http://schemas.openxmlformats.org/officeDocument/2006/relationships/slideLayout" Id="rId8"></Relationship><Relationship Target="../slideLayouts/slideLayout13.xml" Type="http://schemas.openxmlformats.org/officeDocument/2006/relationships/slideLayout" Id="rId13"></Relationship><Relationship Target="../theme/theme1.xml" Type="http://schemas.openxmlformats.org/officeDocument/2006/relationships/theme" Id="rId18"></Relationship><Relationship Target="../slideLayouts/slideLayout3.xml" Type="http://schemas.openxmlformats.org/officeDocument/2006/relationships/slideLayout" Id="rId3"></Relationship><Relationship Target="../slideLayouts/slideLayout7.xml" Type="http://schemas.openxmlformats.org/officeDocument/2006/relationships/slideLayout" Id="rId7"></Relationship><Relationship Target="../slideLayouts/slideLayout12.xml" Type="http://schemas.openxmlformats.org/officeDocument/2006/relationships/slideLayout" Id="rId12"></Relationship><Relationship Target="../slideLayouts/slideLayout17.xml" Type="http://schemas.openxmlformats.org/officeDocument/2006/relationships/slideLayout" Id="rId17"></Relationship><Relationship Target="../slideLayouts/slideLayout2.xml" Type="http://schemas.openxmlformats.org/officeDocument/2006/relationships/slideLayout" Id="rId2"></Relationship><Relationship Target="../slideLayouts/slideLayout16.xml" Type="http://schemas.openxmlformats.org/officeDocument/2006/relationships/slideLayout" Id="rId16"></Relationship><Relationship Target="../slideLayouts/slideLayout1.xml" Type="http://schemas.openxmlformats.org/officeDocument/2006/relationships/slideLayout" Id="rId1"></Relationship><Relationship Target="../slideLayouts/slideLayout6.xml" Type="http://schemas.openxmlformats.org/officeDocument/2006/relationships/slideLayout" Id="rId6"></Relationship><Relationship Target="../slideLayouts/slideLayout11.xml" Type="http://schemas.openxmlformats.org/officeDocument/2006/relationships/slideLayout" Id="rId11"></Relationship><Relationship Target="../slideLayouts/slideLayout5.xml" Type="http://schemas.openxmlformats.org/officeDocument/2006/relationships/slideLayout" Id="rId5"></Relationship><Relationship Target="../slideLayouts/slideLayout15.xml" Type="http://schemas.openxmlformats.org/officeDocument/2006/relationships/slideLayout" Id="rId15"></Relationship><Relationship Target="../slideLayouts/slideLayout10.xml" Type="http://schemas.openxmlformats.org/officeDocument/2006/relationships/slideLayout" Id="rId10"></Relationship><Relationship Target="../slideLayouts/slideLayout4.xml" Type="http://schemas.openxmlformats.org/officeDocument/2006/relationships/slideLayout" Id="rId4"></Relationship><Relationship Target="../slideLayouts/slideLayout9.xml" Type="http://schemas.openxmlformats.org/officeDocument/2006/relationships/slideLayout" Id="rId9"></Relationship><Relationship Target="../slideLayouts/slideLayout14.xml" Type="http://schemas.openxmlformats.org/officeDocument/2006/relationships/slideLayout" Id="rId14"></Relationship></Relationships>
</file>

<file path=ppt/slideMasters/_rels/slideMaster2.xml.rels><?xml version="1.0" encoding="UTF-8" ?><Relationships xmlns="http://schemas.openxmlformats.org/package/2006/relationships"><Relationship Target="../slideLayouts/slideLayout25.xml" Type="http://schemas.openxmlformats.org/officeDocument/2006/relationships/slideLayout" Id="rId8"></Relationship><Relationship Target="../slideLayouts/slideLayout30.xml" Type="http://schemas.openxmlformats.org/officeDocument/2006/relationships/slideLayout" Id="rId13"></Relationship><Relationship Target="../theme/theme2.xml" Type="http://schemas.openxmlformats.org/officeDocument/2006/relationships/theme" Id="rId18"></Relationship><Relationship Target="../slideLayouts/slideLayout20.xml" Type="http://schemas.openxmlformats.org/officeDocument/2006/relationships/slideLayout" Id="rId3"></Relationship><Relationship Target="../slideLayouts/slideLayout24.xml" Type="http://schemas.openxmlformats.org/officeDocument/2006/relationships/slideLayout" Id="rId7"></Relationship><Relationship Target="../slideLayouts/slideLayout29.xml" Type="http://schemas.openxmlformats.org/officeDocument/2006/relationships/slideLayout" Id="rId12"></Relationship><Relationship Target="../slideLayouts/slideLayout34.xml" Type="http://schemas.openxmlformats.org/officeDocument/2006/relationships/slideLayout" Id="rId17"></Relationship><Relationship Target="../slideLayouts/slideLayout19.xml" Type="http://schemas.openxmlformats.org/officeDocument/2006/relationships/slideLayout" Id="rId2"></Relationship><Relationship Target="../slideLayouts/slideLayout33.xml" Type="http://schemas.openxmlformats.org/officeDocument/2006/relationships/slideLayout" Id="rId16"></Relationship><Relationship Target="../slideLayouts/slideLayout18.xml" Type="http://schemas.openxmlformats.org/officeDocument/2006/relationships/slideLayout" Id="rId1"></Relationship><Relationship Target="../slideLayouts/slideLayout23.xml" Type="http://schemas.openxmlformats.org/officeDocument/2006/relationships/slideLayout" Id="rId6"></Relationship><Relationship Target="../slideLayouts/slideLayout28.xml" Type="http://schemas.openxmlformats.org/officeDocument/2006/relationships/slideLayout" Id="rId11"></Relationship><Relationship Target="../slideLayouts/slideLayout22.xml" Type="http://schemas.openxmlformats.org/officeDocument/2006/relationships/slideLayout" Id="rId5"></Relationship><Relationship Target="../slideLayouts/slideLayout32.xml" Type="http://schemas.openxmlformats.org/officeDocument/2006/relationships/slideLayout" Id="rId15"></Relationship><Relationship Target="../slideLayouts/slideLayout27.xml" Type="http://schemas.openxmlformats.org/officeDocument/2006/relationships/slideLayout" Id="rId10"></Relationship><Relationship Target="../slideLayouts/slideLayout21.xml" Type="http://schemas.openxmlformats.org/officeDocument/2006/relationships/slideLayout" Id="rId4"></Relationship><Relationship Target="../slideLayouts/slideLayout26.xml" Type="http://schemas.openxmlformats.org/officeDocument/2006/relationships/slideLayout" Id="rId9"></Relationship><Relationship Target="../slideLayouts/slideLayout31.xml" Type="http://schemas.openxmlformats.org/officeDocument/2006/relationships/slideLayout" Id="rId14"></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82000">
              <a:schemeClr val="accent3">
                <a:lumMod val="75000"/>
              </a:schemeClr>
            </a:gs>
            <a:gs pos="100000">
              <a:schemeClr val="accent3">
                <a:lumMod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D4E1F0D-A626-4E27-ABC1-C7701028D4E3}" type="datetimeFigureOut">
              <a:rPr lang="en-US" smtClean="0"/>
              <a:t>12/3/2020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716FABE-E96E-41F4-9C6C-30D4FA982162}" type="slidenum">
              <a:rPr lang="en-US" smtClean="0"/>
              <a:t>‹#›</a:t>
            </a:fld>
            <a:endParaRPr lang="en-US"/>
          </a:p>
        </p:txBody>
      </p:sp>
    </p:spTree>
    <p:extLst>
      <p:ext uri="{BB962C8B-B14F-4D97-AF65-F5344CB8AC3E}">
        <p14:creationId xmlns:p14="http://schemas.microsoft.com/office/powerpoint/2010/main" val="1778996134"/>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82000">
              <a:schemeClr val="accent3">
                <a:lumMod val="75000"/>
              </a:schemeClr>
            </a:gs>
            <a:gs pos="100000">
              <a:schemeClr val="accent3">
                <a:lumMod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D4E1F0D-A626-4E27-ABC1-C7701028D4E3}" type="datetimeFigureOut">
              <a:rPr lang="en-US" smtClean="0"/>
              <a:t>12/3/2020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716FABE-E96E-41F4-9C6C-30D4FA982162}" type="slidenum">
              <a:rPr lang="en-US" smtClean="0"/>
              <a:t>‹#›</a:t>
            </a:fld>
            <a:endParaRPr lang="en-US"/>
          </a:p>
        </p:txBody>
      </p:sp>
    </p:spTree>
    <p:extLst>
      <p:ext uri="{BB962C8B-B14F-4D97-AF65-F5344CB8AC3E}">
        <p14:creationId xmlns:p14="http://schemas.microsoft.com/office/powerpoint/2010/main" val="3542629426"/>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Lst>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Relationship Target="../slideLayouts/slideLayout1.xml" Type="http://schemas.openxmlformats.org/officeDocument/2006/relationships/slideLayout" Id="rId1"></Relationship></Relationships>
</file>

<file path=ppt/slides/_rels/slide2.xml.rels><?xml version="1.0" encoding="UTF-8" ?><Relationships xmlns="http://schemas.openxmlformats.org/package/2006/relationships"><Relationship Target="../slideLayouts/slideLayout19.xml" Type="http://schemas.openxmlformats.org/officeDocument/2006/relationships/slideLayout" Id="rId1"></Relationship></Relationships>
</file>

<file path=ppt/slides/_rels/slide3.xml.rels><?xml version="1.0" encoding="UTF-8" ?><Relationships xmlns="http://schemas.openxmlformats.org/package/2006/relationships"><Relationship Target="../slideLayouts/slideLayout18.xml" Type="http://schemas.openxmlformats.org/officeDocument/2006/relationships/slideLayout" Id="rId1"></Relationship></Relationships>
</file>

<file path=ppt/slides/_rels/slide4.xml.rels><?xml version="1.0" encoding="UTF-8" ?><Relationships xmlns="http://schemas.openxmlformats.org/package/2006/relationships"><Relationship Target="../slideLayouts/slideLayout1.xml" Type="http://schemas.openxmlformats.org/officeDocument/2006/relationships/slideLayout" Id="rId1"></Relationship></Relationships>
</file>

<file path=ppt/slides/_rels/slide5.xml.rels><?xml version="1.0" encoding="UTF-8" ?><Relationships xmlns="http://schemas.openxmlformats.org/package/2006/relationships"><Relationship Target="../slideLayouts/slideLayout18.xml" Type="http://schemas.openxmlformats.org/officeDocument/2006/relationships/slideLayout" Id="rId1"></Relationship></Relationships>
</file>

<file path=ppt/slides/_rels/slide6.xml.rels><?xml version="1.0" encoding="UTF-8" ?><Relationships xmlns="http://schemas.openxmlformats.org/package/2006/relationships"><Relationship Target="../slideLayouts/slideLayout1.xml" Type="http://schemas.openxmlformats.org/officeDocument/2006/relationships/slideLayout" Id="rId1"></Relationship></Relationships>
</file>

<file path=ppt/slides/_rels/slide7.xml.rels><?xml version="1.0" encoding="UTF-8" ?><Relationships xmlns="http://schemas.openxmlformats.org/package/2006/relationships"><Relationship Target="../slideLayouts/slideLayout1.xml" Type="http://schemas.openxmlformats.org/officeDocument/2006/relationships/slideLayout" Id="rId1"></Relationship></Relationships>
</file>

<file path=ppt/slides/_rels/slide8.xml.rels><?xml version="1.0" encoding="UTF-8" ?><Relationships xmlns="http://schemas.openxmlformats.org/package/2006/relationships"><Relationship Target="../slideLayouts/slideLayout1.xml" Type="http://schemas.openxmlformats.org/officeDocument/2006/relationships/slideLayout" Id="rId1"></Relationship></Relationships>
</file>

<file path=ppt/slides/_rels/slide9.xml.rels><?xml version="1.0" encoding="UTF-8" ?><Relationships xmlns="http://schemas.openxmlformats.org/package/2006/relationships"><Relationship Target="../slideLayouts/slideLayout18.xml" Type="http://schemas.openxmlformats.org/officeDocument/2006/relationships/slideLayout" Id="rId1"></Relationship></Relationships>
</file>

<file path=ppt/slides/_rels/slide10.xml.rels><?xml version="1.0" encoding="UTF-8" ?><Relationships xmlns="http://schemas.openxmlformats.org/package/2006/relationships"><Relationship Target="../slideLayouts/slideLayout18.xml" Type="http://schemas.openxmlformats.org/officeDocument/2006/relationships/slideLayout" Id="rId1"></Relationship></Relationships>
</file>

<file path=ppt/slides/_rels/slide11.xml.rels><?xml version="1.0" encoding="UTF-8" ?><Relationships xmlns="http://schemas.openxmlformats.org/package/2006/relationships"><Relationship Target="../slideLayouts/slideLayout23.xml" Type="http://schemas.openxmlformats.org/officeDocument/2006/relationships/slideLayout" Id="rId1"></Relationshi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0">
              <a:schemeClr val="accent3">
                <a:lumMod val="89000"/>
              </a:schemeClr>
            </a:gs>
            <a:gs pos="23000">
              <a:schemeClr val="accent3">
                <a:lumMod val="89000"/>
              </a:schemeClr>
            </a:gs>
            <a:gs pos="73000">
              <a:schemeClr val="accent3">
                <a:lumMod val="75000"/>
              </a:schemeClr>
            </a:gs>
            <a:gs pos="100000">
              <a:schemeClr val="accent3">
                <a:lumMod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t>We want you!</a:t>
            </a:r>
            <a:endParaRPr lang="en-US" sz="6600" dirty="0"/>
          </a:p>
        </p:txBody>
      </p:sp>
      <p:sp>
        <p:nvSpPr>
          <p:cNvPr id="3" name="Subtitle 2"/>
          <p:cNvSpPr>
            <a:spLocks noGrp="1"/>
          </p:cNvSpPr>
          <p:nvPr>
            <p:ph type="subTitle" idx="1"/>
          </p:nvPr>
        </p:nvSpPr>
        <p:spPr/>
        <p:txBody>
          <a:bodyPr>
            <a:normAutofit/>
          </a:bodyPr>
          <a:lstStyle/>
          <a:p>
            <a:r>
              <a:rPr lang="en-US" sz="3600" b="1" dirty="0" smtClean="0">
                <a:latin typeface="Arial" panose="020B0604020202020204" pitchFamily="34" charset="0"/>
                <a:cs typeface="Arial" panose="020B0604020202020204" pitchFamily="34" charset="0"/>
              </a:rPr>
              <a:t>Apply to be a member of the 2021-2022 GRAND JURY!</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8172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Members of the grand jury are selected from applicants who:</a:t>
            </a:r>
            <a:endParaRPr lang="en-US" dirty="0"/>
          </a:p>
        </p:txBody>
      </p:sp>
      <p:sp>
        <p:nvSpPr>
          <p:cNvPr id="3" name="Content Placeholder 2"/>
          <p:cNvSpPr>
            <a:spLocks noGrp="1"/>
          </p:cNvSpPr>
          <p:nvPr>
            <p:ph idx="1"/>
          </p:nvPr>
        </p:nvSpPr>
        <p:spPr/>
        <p:txBody>
          <a:bodyPr/>
          <a:lstStyle/>
          <a:p>
            <a:endParaRPr lang="en-US" dirty="0" smtClean="0"/>
          </a:p>
          <a:p>
            <a:r>
              <a:rPr lang="en-US" sz="3200" dirty="0" smtClean="0">
                <a:latin typeface="Arial" panose="020B0604020202020204" pitchFamily="34" charset="0"/>
                <a:cs typeface="Arial" panose="020B0604020202020204" pitchFamily="34" charset="0"/>
              </a:rPr>
              <a:t>Are citizens of the United States</a:t>
            </a:r>
          </a:p>
          <a:p>
            <a:r>
              <a:rPr lang="en-US" sz="3200" dirty="0" smtClean="0">
                <a:latin typeface="Arial" panose="020B0604020202020204" pitchFamily="34" charset="0"/>
                <a:cs typeface="Arial" panose="020B0604020202020204" pitchFamily="34" charset="0"/>
              </a:rPr>
              <a:t>Have resided in the County of Kern for the past year</a:t>
            </a:r>
          </a:p>
          <a:p>
            <a:r>
              <a:rPr lang="en-US" sz="3200" dirty="0" smtClean="0">
                <a:latin typeface="Arial" panose="020B0604020202020204" pitchFamily="34" charset="0"/>
                <a:cs typeface="Arial" panose="020B0604020202020204" pitchFamily="34" charset="0"/>
              </a:rPr>
              <a:t>Are 18 years of age or older</a:t>
            </a:r>
          </a:p>
          <a:p>
            <a:r>
              <a:rPr lang="en-US" sz="3200" dirty="0" smtClean="0">
                <a:latin typeface="Arial" panose="020B0604020202020204" pitchFamily="34" charset="0"/>
                <a:cs typeface="Arial" panose="020B0604020202020204" pitchFamily="34" charset="0"/>
              </a:rPr>
              <a:t>Have sufficient knowledge of the English language</a:t>
            </a:r>
          </a:p>
        </p:txBody>
      </p:sp>
    </p:spTree>
    <p:extLst>
      <p:ext uri="{BB962C8B-B14F-4D97-AF65-F5344CB8AC3E}">
        <p14:creationId xmlns:p14="http://schemas.microsoft.com/office/powerpoint/2010/main" val="1006195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484093"/>
            <a:ext cx="9001462" cy="2003613"/>
          </a:xfrm>
        </p:spPr>
        <p:txBody>
          <a:bodyPr>
            <a:normAutofit fontScale="90000"/>
          </a:bodyPr>
          <a:lstStyle/>
          <a:p>
            <a:r>
              <a:rPr lang="en-US" dirty="0" smtClean="0"/>
              <a:t>Members of the grand jury are selected from applicants who: </a:t>
            </a:r>
            <a:r>
              <a:rPr lang="en-US" sz="2700" dirty="0" smtClean="0"/>
              <a:t>(cont.)</a:t>
            </a:r>
            <a:endParaRPr lang="en-US" sz="2700" dirty="0"/>
          </a:p>
        </p:txBody>
      </p:sp>
      <p:sp>
        <p:nvSpPr>
          <p:cNvPr id="3" name="Subtitle 2"/>
          <p:cNvSpPr>
            <a:spLocks noGrp="1"/>
          </p:cNvSpPr>
          <p:nvPr>
            <p:ph type="subTitle" idx="1"/>
          </p:nvPr>
        </p:nvSpPr>
        <p:spPr>
          <a:xfrm>
            <a:off x="833718" y="2487705"/>
            <a:ext cx="10555941" cy="3872753"/>
          </a:xfrm>
        </p:spPr>
        <p:txBody>
          <a:bodyPr>
            <a:normAutofit fontScale="40000" lnSpcReduction="20000"/>
          </a:bodyPr>
          <a:lstStyle/>
          <a:p>
            <a:endParaRPr lang="en-US" dirty="0" smtClean="0"/>
          </a:p>
          <a:p>
            <a:pPr marL="342900" indent="-342900" algn="l">
              <a:buFont typeface="Arial" panose="020B0604020202020204" pitchFamily="34" charset="0"/>
              <a:buChar char="•"/>
            </a:pPr>
            <a:r>
              <a:rPr lang="en-US" sz="8000" dirty="0" smtClean="0">
                <a:latin typeface="Arial" panose="020B0604020202020204" pitchFamily="34" charset="0"/>
                <a:cs typeface="Arial" panose="020B0604020202020204" pitchFamily="34" charset="0"/>
              </a:rPr>
              <a:t>Have not served as a Grand Juror in any other county in California within the past year</a:t>
            </a:r>
          </a:p>
          <a:p>
            <a:pPr marL="342900" indent="-342900" algn="l">
              <a:buFont typeface="Arial" panose="020B0604020202020204" pitchFamily="34" charset="0"/>
              <a:buChar char="•"/>
            </a:pPr>
            <a:r>
              <a:rPr lang="en-US" sz="8000" dirty="0" smtClean="0">
                <a:latin typeface="Arial" panose="020B0604020202020204" pitchFamily="34" charset="0"/>
                <a:cs typeface="Arial" panose="020B0604020202020204" pitchFamily="34" charset="0"/>
              </a:rPr>
              <a:t>Have not been convicted of malfeasance in office or of any felony or high crime</a:t>
            </a:r>
          </a:p>
          <a:p>
            <a:pPr marL="342900" indent="-342900" algn="l">
              <a:buFont typeface="Arial" panose="020B0604020202020204" pitchFamily="34" charset="0"/>
              <a:buChar char="•"/>
            </a:pPr>
            <a:r>
              <a:rPr lang="en-US" sz="8000" dirty="0" smtClean="0">
                <a:latin typeface="Arial" panose="020B0604020202020204" pitchFamily="34" charset="0"/>
                <a:cs typeface="Arial" panose="020B0604020202020204" pitchFamily="34" charset="0"/>
              </a:rPr>
              <a:t>Are not currently serving as an elected public official</a:t>
            </a:r>
            <a:endParaRPr lang="en-US" sz="8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525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773672"/>
          </a:xfrm>
        </p:spPr>
        <p:txBody>
          <a:bodyPr/>
          <a:lstStyle/>
          <a:p>
            <a:r>
              <a:rPr lang="en-US" dirty="0" smtClean="0"/>
              <a:t>How to apply: </a:t>
            </a:r>
            <a:endParaRPr lang="en-US" dirty="0"/>
          </a:p>
        </p:txBody>
      </p:sp>
      <p:sp>
        <p:nvSpPr>
          <p:cNvPr id="3" name="Subtitle 2"/>
          <p:cNvSpPr>
            <a:spLocks noGrp="1"/>
          </p:cNvSpPr>
          <p:nvPr>
            <p:ph type="subTitle" idx="1"/>
          </p:nvPr>
        </p:nvSpPr>
        <p:spPr>
          <a:xfrm>
            <a:off x="927847" y="2017059"/>
            <a:ext cx="10233212" cy="4289612"/>
          </a:xfrm>
        </p:spPr>
        <p:txBody>
          <a:bodyPr>
            <a:normAutofit/>
          </a:bodyPr>
          <a:lstStyle/>
          <a:p>
            <a:endParaRPr lang="en-US" dirty="0" smtClean="0"/>
          </a:p>
          <a:p>
            <a:r>
              <a:rPr lang="en-US" sz="3200" dirty="0" smtClean="0">
                <a:latin typeface="Arial" panose="020B0604020202020204" pitchFamily="34" charset="0"/>
                <a:cs typeface="Arial" panose="020B0604020202020204" pitchFamily="34" charset="0"/>
              </a:rPr>
              <a:t>If you are interested in serving on the Kern County Grand Jury, applications are available upon request at 661-868-4797 or online at: </a:t>
            </a:r>
          </a:p>
          <a:p>
            <a:r>
              <a:rPr lang="en-US" sz="3200" dirty="0" smtClean="0">
                <a:latin typeface="Arial" panose="020B0604020202020204" pitchFamily="34" charset="0"/>
                <a:cs typeface="Arial" panose="020B0604020202020204" pitchFamily="34" charset="0"/>
              </a:rPr>
              <a:t>Kerncounty.com/</a:t>
            </a:r>
            <a:r>
              <a:rPr lang="en-US" sz="3200" dirty="0" err="1" smtClean="0">
                <a:latin typeface="Arial" panose="020B0604020202020204" pitchFamily="34" charset="0"/>
                <a:cs typeface="Arial" panose="020B0604020202020204" pitchFamily="34" charset="0"/>
              </a:rPr>
              <a:t>GrandJury</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2437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894" y="497541"/>
            <a:ext cx="9843247" cy="1506071"/>
          </a:xfrm>
        </p:spPr>
        <p:txBody>
          <a:bodyPr/>
          <a:lstStyle/>
          <a:p>
            <a:r>
              <a:rPr lang="en-US" dirty="0" smtClean="0"/>
              <a:t>What are grand jurors required to do?</a:t>
            </a:r>
            <a:endParaRPr lang="en-US" dirty="0"/>
          </a:p>
        </p:txBody>
      </p:sp>
      <p:sp>
        <p:nvSpPr>
          <p:cNvPr id="3" name="Subtitle 2"/>
          <p:cNvSpPr>
            <a:spLocks noGrp="1"/>
          </p:cNvSpPr>
          <p:nvPr>
            <p:ph type="subTitle" idx="1"/>
          </p:nvPr>
        </p:nvSpPr>
        <p:spPr>
          <a:xfrm>
            <a:off x="981636" y="2111188"/>
            <a:ext cx="10340788" cy="4087906"/>
          </a:xfrm>
        </p:spPr>
        <p:txBody>
          <a:bodyPr>
            <a:noAutofit/>
          </a:bodyPr>
          <a:lstStyle/>
          <a:p>
            <a:pPr marL="342900" indent="-342900" algn="l">
              <a:buFont typeface="Arial" panose="020B0604020202020204" pitchFamily="34" charset="0"/>
              <a:buChar char="•"/>
            </a:pPr>
            <a:r>
              <a:rPr lang="en-US" sz="3200" dirty="0" smtClean="0">
                <a:latin typeface="Arial" panose="020B0604020202020204" pitchFamily="34" charset="0"/>
                <a:cs typeface="Arial" panose="020B0604020202020204" pitchFamily="34" charset="0"/>
              </a:rPr>
              <a:t>Report to the Superior Court Building four days per week, five hours per day. </a:t>
            </a:r>
          </a:p>
          <a:p>
            <a:pPr marL="342900" indent="-342900" algn="l">
              <a:buFont typeface="Arial" panose="020B0604020202020204" pitchFamily="34" charset="0"/>
              <a:buChar char="•"/>
            </a:pPr>
            <a:r>
              <a:rPr lang="en-US" sz="3200" dirty="0" smtClean="0">
                <a:latin typeface="Arial" panose="020B0604020202020204" pitchFamily="34" charset="0"/>
                <a:cs typeface="Arial" panose="020B0604020202020204" pitchFamily="34" charset="0"/>
              </a:rPr>
              <a:t>Grand Jurors serve approximately 180 days per fiscal year – July to June.</a:t>
            </a:r>
          </a:p>
          <a:p>
            <a:pPr marL="342900" indent="-342900" algn="l">
              <a:buFont typeface="Arial" panose="020B0604020202020204" pitchFamily="34" charset="0"/>
              <a:buChar char="•"/>
            </a:pPr>
            <a:r>
              <a:rPr lang="en-US" sz="3200" dirty="0" smtClean="0">
                <a:latin typeface="Arial" panose="020B0604020202020204" pitchFamily="34" charset="0"/>
                <a:cs typeface="Arial" panose="020B0604020202020204" pitchFamily="34" charset="0"/>
              </a:rPr>
              <a:t>Each Juror receives a stipend of $30 per day plus mileage subject to change. </a:t>
            </a:r>
          </a:p>
          <a:p>
            <a:endParaRPr lang="en-US" sz="3200" dirty="0"/>
          </a:p>
        </p:txBody>
      </p:sp>
    </p:spTree>
    <p:extLst>
      <p:ext uri="{BB962C8B-B14F-4D97-AF65-F5344CB8AC3E}">
        <p14:creationId xmlns:p14="http://schemas.microsoft.com/office/powerpoint/2010/main" val="3587076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268941"/>
            <a:ext cx="9001462" cy="1411941"/>
          </a:xfrm>
        </p:spPr>
        <p:txBody>
          <a:bodyPr>
            <a:normAutofit/>
          </a:bodyPr>
          <a:lstStyle/>
          <a:p>
            <a:r>
              <a:rPr lang="en-US" dirty="0" smtClean="0"/>
              <a:t>How a grand juror is chosen:</a:t>
            </a:r>
            <a:endParaRPr lang="en-US" dirty="0"/>
          </a:p>
        </p:txBody>
      </p:sp>
      <p:sp>
        <p:nvSpPr>
          <p:cNvPr id="3" name="Subtitle 2"/>
          <p:cNvSpPr>
            <a:spLocks noGrp="1"/>
          </p:cNvSpPr>
          <p:nvPr>
            <p:ph type="subTitle" idx="1"/>
          </p:nvPr>
        </p:nvSpPr>
        <p:spPr>
          <a:xfrm>
            <a:off x="739588" y="1680883"/>
            <a:ext cx="10797988" cy="4437530"/>
          </a:xfrm>
        </p:spPr>
        <p:txBody>
          <a:bodyPr>
            <a:normAutofit lnSpcReduction="10000"/>
          </a:bodyPr>
          <a:lstStyle/>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Applicants are required to attend a Mandatory Information Overview meeting on Friday, March 5, 2021.</a:t>
            </a:r>
          </a:p>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At the end of the meeting, applicants will turn in a form stating they are interested in moving forward with the application process.</a:t>
            </a:r>
          </a:p>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Each applicant will undergo a background check and will then be contacted by a Superior Court Judge to schedule an interview.</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5852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766482"/>
            <a:ext cx="9001462" cy="1385047"/>
          </a:xfrm>
        </p:spPr>
        <p:txBody>
          <a:bodyPr>
            <a:normAutofit fontScale="90000"/>
          </a:bodyPr>
          <a:lstStyle/>
          <a:p>
            <a:r>
              <a:rPr lang="en-US" dirty="0" smtClean="0"/>
              <a:t>How a grand juror is chosen:  </a:t>
            </a:r>
            <a:r>
              <a:rPr lang="en-US" sz="3200" dirty="0" smtClean="0"/>
              <a:t>(cont.)</a:t>
            </a:r>
            <a:endParaRPr lang="en-US" sz="3200" dirty="0"/>
          </a:p>
        </p:txBody>
      </p:sp>
      <p:sp>
        <p:nvSpPr>
          <p:cNvPr id="3" name="Subtitle 2"/>
          <p:cNvSpPr>
            <a:spLocks noGrp="1"/>
          </p:cNvSpPr>
          <p:nvPr>
            <p:ph type="subTitle" idx="1"/>
          </p:nvPr>
        </p:nvSpPr>
        <p:spPr>
          <a:xfrm>
            <a:off x="726142" y="2245659"/>
            <a:ext cx="10851776" cy="3926541"/>
          </a:xfrm>
        </p:spPr>
        <p:txBody>
          <a:bodyPr>
            <a:normAutofit/>
          </a:bodyPr>
          <a:lstStyle/>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A committee of Judges will nominate applicants to be entered into the First Drawing.  This will take place on May 27, 2021.</a:t>
            </a:r>
          </a:p>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An initial random drawing is conducted with all qualified applicants having an equal chance of being drawn. </a:t>
            </a:r>
          </a:p>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30 names will be drawn and placed in the Final Drawing that will take place on June 17, 2021.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253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632012"/>
            <a:ext cx="9001462" cy="1290918"/>
          </a:xfrm>
        </p:spPr>
        <p:txBody>
          <a:bodyPr>
            <a:normAutofit fontScale="90000"/>
          </a:bodyPr>
          <a:lstStyle/>
          <a:p>
            <a:r>
              <a:rPr lang="en-US" dirty="0" smtClean="0"/>
              <a:t>How a grand juror is chosen: </a:t>
            </a:r>
            <a:r>
              <a:rPr lang="en-US" sz="2800" dirty="0" smtClean="0"/>
              <a:t>(cont.)</a:t>
            </a:r>
            <a:endParaRPr lang="en-US" sz="2800" dirty="0"/>
          </a:p>
        </p:txBody>
      </p:sp>
      <p:sp>
        <p:nvSpPr>
          <p:cNvPr id="3" name="Subtitle 2"/>
          <p:cNvSpPr>
            <a:spLocks noGrp="1"/>
          </p:cNvSpPr>
          <p:nvPr>
            <p:ph type="subTitle" idx="1"/>
          </p:nvPr>
        </p:nvSpPr>
        <p:spPr>
          <a:xfrm>
            <a:off x="672352" y="2136309"/>
            <a:ext cx="10811435" cy="3995550"/>
          </a:xfrm>
        </p:spPr>
        <p:txBody>
          <a:bodyPr>
            <a:normAutofit/>
          </a:bodyPr>
          <a:lstStyle/>
          <a:p>
            <a:pPr marL="342900" indent="-3429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Up to 19 Grand Jurors can be drawn during the Final Drawing. </a:t>
            </a:r>
          </a:p>
          <a:p>
            <a:pPr marL="342900" indent="-3429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The Presiding Judge may hold over as many as ten members from the previous Grand Jury.  The remaining seats are then filled from the names drawn. </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A</a:t>
            </a:r>
            <a:r>
              <a:rPr lang="en-US" sz="2800" dirty="0" smtClean="0">
                <a:latin typeface="Arial" panose="020B0604020202020204" pitchFamily="34" charset="0"/>
                <a:cs typeface="Arial" panose="020B0604020202020204" pitchFamily="34" charset="0"/>
              </a:rPr>
              <a:t>dditional names can be drawn as Alternate Grand Jurors.  These persons are called to serve when a vacancy occurs during the term.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4180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8" y="376518"/>
            <a:ext cx="9001462" cy="860612"/>
          </a:xfrm>
        </p:spPr>
        <p:txBody>
          <a:bodyPr/>
          <a:lstStyle/>
          <a:p>
            <a:r>
              <a:rPr lang="en-US" dirty="0" smtClean="0"/>
              <a:t>The grand jury:</a:t>
            </a:r>
            <a:endParaRPr lang="en-US" dirty="0"/>
          </a:p>
        </p:txBody>
      </p:sp>
      <p:sp>
        <p:nvSpPr>
          <p:cNvPr id="3" name="Subtitle 2"/>
          <p:cNvSpPr>
            <a:spLocks noGrp="1"/>
          </p:cNvSpPr>
          <p:nvPr>
            <p:ph type="subTitle" idx="1"/>
          </p:nvPr>
        </p:nvSpPr>
        <p:spPr>
          <a:xfrm>
            <a:off x="777687" y="1237130"/>
            <a:ext cx="10636623" cy="4894729"/>
          </a:xfrm>
        </p:spPr>
        <p:txBody>
          <a:bodyPr>
            <a:noAutofit/>
          </a:bodyPr>
          <a:lstStyle/>
          <a:p>
            <a:pPr marL="457200" indent="-457200" algn="l">
              <a:buFont typeface="Wingdings" panose="05000000000000000000" pitchFamily="2" charset="2"/>
              <a:buChar char="Ø"/>
            </a:pPr>
            <a:r>
              <a:rPr lang="en-US" sz="3000" dirty="0">
                <a:latin typeface="Arial" panose="020B0604020202020204" pitchFamily="34" charset="0"/>
                <a:cs typeface="Arial" panose="020B0604020202020204" pitchFamily="34" charset="0"/>
              </a:rPr>
              <a:t>O</a:t>
            </a:r>
            <a:r>
              <a:rPr lang="en-US" sz="3000" dirty="0" smtClean="0">
                <a:latin typeface="Arial" panose="020B0604020202020204" pitchFamily="34" charset="0"/>
                <a:cs typeface="Arial" panose="020B0604020202020204" pitchFamily="34" charset="0"/>
              </a:rPr>
              <a:t>bjectively </a:t>
            </a:r>
            <a:r>
              <a:rPr lang="en-US" sz="3000" dirty="0">
                <a:latin typeface="Arial" panose="020B0604020202020204" pitchFamily="34" charset="0"/>
                <a:cs typeface="Arial" panose="020B0604020202020204" pitchFamily="34" charset="0"/>
              </a:rPr>
              <a:t>investigates, audits, or examines all aspects of Kern County government, special districts, and cities to ensure they are being effectively governed and that public monies are being handled prudently and in the best interest of the </a:t>
            </a:r>
            <a:r>
              <a:rPr lang="en-US" sz="3000" dirty="0" smtClean="0">
                <a:latin typeface="Arial" panose="020B0604020202020204" pitchFamily="34" charset="0"/>
                <a:cs typeface="Arial" panose="020B0604020202020204" pitchFamily="34" charset="0"/>
              </a:rPr>
              <a:t>public</a:t>
            </a:r>
            <a:endParaRPr lang="en-US" sz="3000" dirty="0">
              <a:latin typeface="Arial" panose="020B0604020202020204" pitchFamily="34" charset="0"/>
              <a:cs typeface="Arial" panose="020B0604020202020204" pitchFamily="34" charset="0"/>
            </a:endParaRPr>
          </a:p>
          <a:p>
            <a:pPr marL="457200" indent="-457200" algn="l">
              <a:buFont typeface="Wingdings" panose="05000000000000000000" pitchFamily="2" charset="2"/>
              <a:buChar char="Ø"/>
            </a:pPr>
            <a:r>
              <a:rPr lang="en-US" sz="3000" dirty="0" smtClean="0">
                <a:latin typeface="Arial" panose="020B0604020202020204" pitchFamily="34" charset="0"/>
                <a:cs typeface="Arial" panose="020B0604020202020204" pitchFamily="34" charset="0"/>
              </a:rPr>
              <a:t>May be called upon by the District Attorney to hear indictments</a:t>
            </a:r>
          </a:p>
          <a:p>
            <a:pPr marL="457200" indent="-457200" algn="l">
              <a:buFont typeface="Wingdings" panose="05000000000000000000" pitchFamily="2" charset="2"/>
              <a:buChar char="Ø"/>
            </a:pPr>
            <a:r>
              <a:rPr lang="en-US" sz="3000" dirty="0" smtClean="0">
                <a:latin typeface="Arial" panose="020B0604020202020204" pitchFamily="34" charset="0"/>
                <a:cs typeface="Arial" panose="020B0604020202020204" pitchFamily="34" charset="0"/>
              </a:rPr>
              <a:t>May also issue an accusation against a public official that may result in their removal from office if upheld by the court  </a:t>
            </a:r>
            <a:endParaRPr lang="en-US"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543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403410"/>
            <a:ext cx="9001462" cy="1552109"/>
          </a:xfrm>
        </p:spPr>
        <p:txBody>
          <a:bodyPr/>
          <a:lstStyle/>
          <a:p>
            <a:r>
              <a:rPr lang="en-US" dirty="0" smtClean="0"/>
              <a:t>Complete confidentiality</a:t>
            </a:r>
            <a:endParaRPr lang="en-US" dirty="0"/>
          </a:p>
        </p:txBody>
      </p:sp>
      <p:sp>
        <p:nvSpPr>
          <p:cNvPr id="3" name="Subtitle 2"/>
          <p:cNvSpPr>
            <a:spLocks noGrp="1"/>
          </p:cNvSpPr>
          <p:nvPr>
            <p:ph type="subTitle" idx="1"/>
          </p:nvPr>
        </p:nvSpPr>
        <p:spPr>
          <a:xfrm>
            <a:off x="685800" y="2070847"/>
            <a:ext cx="10717306" cy="4007224"/>
          </a:xfrm>
        </p:spPr>
        <p:txBody>
          <a:bodyPr>
            <a:normAutofit/>
          </a:bodyPr>
          <a:lstStyle/>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The Grand Jury is sworn to secrecy and complete confidentiality as it pertains to complaints, witnesses, or content of investigative matters.  </a:t>
            </a:r>
          </a:p>
          <a:p>
            <a:pPr marL="457200" indent="-457200" algn="l">
              <a:buFont typeface="Arial" panose="020B0604020202020204" pitchFamily="34" charset="0"/>
              <a:buChar char="¤"/>
            </a:pPr>
            <a:r>
              <a:rPr lang="en-US" sz="2800" dirty="0" smtClean="0">
                <a:latin typeface="Arial" panose="020B0604020202020204" pitchFamily="34" charset="0"/>
                <a:cs typeface="Arial" panose="020B0604020202020204" pitchFamily="34" charset="0"/>
              </a:rPr>
              <a:t>They may not disclose any information they receive within the confines of the jury or the identity of anyone appearing before them, unless permission is given. </a:t>
            </a:r>
          </a:p>
          <a:p>
            <a:pPr marL="457200" indent="-457200" algn="l">
              <a:buFont typeface="Arial" panose="020B0604020202020204" pitchFamily="34" charset="0"/>
              <a:buChar char="¤"/>
            </a:pPr>
            <a:r>
              <a:rPr lang="en-US" sz="2800" b="1" dirty="0" smtClean="0">
                <a:latin typeface="Arial" panose="020B0604020202020204" pitchFamily="34" charset="0"/>
                <a:cs typeface="Arial" panose="020B0604020202020204" pitchFamily="34" charset="0"/>
              </a:rPr>
              <a:t>THE SECRECY OF THE GRAND JURY IS FOR LIFE!!!</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599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5562600"/>
          </a:xfrm>
        </p:spPr>
        <p:txBody>
          <a:bodyPr>
            <a:normAutofit/>
          </a:bodyPr>
          <a:lstStyle/>
          <a:p>
            <a:r>
              <a:rPr lang="en-US" sz="4000" dirty="0" smtClean="0"/>
              <a:t>Make a positive change for your community and in your life – </a:t>
            </a:r>
            <a:br>
              <a:rPr lang="en-US" sz="4000" dirty="0" smtClean="0"/>
            </a:br>
            <a:r>
              <a:rPr lang="en-US" sz="4000" dirty="0"/>
              <a:t/>
            </a:r>
            <a:br>
              <a:rPr lang="en-US" sz="4000" dirty="0"/>
            </a:br>
            <a:r>
              <a:rPr lang="en-US" sz="4000" dirty="0" smtClean="0"/>
              <a:t>become a member of the </a:t>
            </a:r>
            <a:br>
              <a:rPr lang="en-US" sz="4000" dirty="0" smtClean="0"/>
            </a:br>
            <a:r>
              <a:rPr lang="en-US" sz="4000" dirty="0" smtClean="0"/>
              <a:t>kern county grand jury!</a:t>
            </a:r>
            <a:endParaRPr lang="en-US" sz="4000" dirty="0"/>
          </a:p>
        </p:txBody>
      </p:sp>
    </p:spTree>
    <p:extLst>
      <p:ext uri="{BB962C8B-B14F-4D97-AF65-F5344CB8AC3E}">
        <p14:creationId xmlns:p14="http://schemas.microsoft.com/office/powerpoint/2010/main" val="3115444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000">
        <p15:prstTrans prst="pageCurlDouble"/>
      </p:transition>
    </mc:Choice>
    <mc:Fallback xmlns="">
      <p:transition spd="slow" advClick="0" advTm="10000">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1_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290</TotalTime>
  <Words>571</Words>
  <Application>Microsoft Office PowerPoint</Application>
  <PresentationFormat>Widescreen</PresentationFormat>
  <Paragraphs>42</Paragraphs>
  <Slides>11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Bookman Old Style</vt:lpstr>
      <vt:lpstr>Rockwell</vt:lpstr>
      <vt:lpstr>Wingdings</vt:lpstr>
      <vt:lpstr>Damask</vt:lpstr>
      <vt:lpstr>1_Damask</vt:lpstr>
      <vt:lpstr>We want you!</vt:lpstr>
      <vt:lpstr>Members of the grand jury are selected from applicants who:</vt:lpstr>
      <vt:lpstr>Members of the grand jury are selected from applicants who: (cont.)</vt:lpstr>
      <vt:lpstr>How to apply: </vt:lpstr>
      <vt:lpstr>What are grand jurors required to do?</vt:lpstr>
      <vt:lpstr>How a grand juror is chosen:</vt:lpstr>
      <vt:lpstr>How a grand juror is chosen:  (cont.)</vt:lpstr>
      <vt:lpstr>How a grand juror is chosen: (cont.)</vt:lpstr>
      <vt:lpstr>The grand jury:</vt:lpstr>
      <vt:lpstr>Complete confidentiality</vt:lpstr>
      <vt:lpstr>Make a positive change for your community and in your life –   become a member of the  kern county grand jury!</vt:lpstr>
    </vt:vector>
  </TitlesOfParts>
  <Company>County of Kern, Grand Jury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 want you!</dc:title>
  <dc:creator>GJ014 GJ014</dc:creator>
  <cp:lastModifiedBy>Pat Champlin</cp:lastModifiedBy>
  <cp:revision>17</cp:revision>
  <dcterms:created xsi:type="dcterms:W3CDTF">2020-12-01T20:45:59Z</dcterms:created>
  <dcterms:modified xsi:type="dcterms:W3CDTF">2020-12-03T21:31:35Z</dcterms:modified>
</cp:coreProperties>
</file>