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handoutMasterIdLst>
    <p:handoutMasterId r:id="rId15"/>
  </p:handoutMasterIdLst>
  <p:sldIdLst>
    <p:sldId id="256" r:id="rId2"/>
    <p:sldId id="257" r:id="rId3"/>
    <p:sldId id="260" r:id="rId4"/>
    <p:sldId id="261" r:id="rId5"/>
    <p:sldId id="266" r:id="rId6"/>
    <p:sldId id="265" r:id="rId7"/>
    <p:sldId id="268" r:id="rId8"/>
    <p:sldId id="262" r:id="rId9"/>
    <p:sldId id="263" r:id="rId10"/>
    <p:sldId id="267" r:id="rId11"/>
    <p:sldId id="258" r:id="rId12"/>
    <p:sldId id="259" r:id="rId13"/>
    <p:sldId id="264" r:id="rId14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0" autoAdjust="0"/>
    <p:restoredTop sz="94660"/>
  </p:normalViewPr>
  <p:slideViewPr>
    <p:cSldViewPr snapToGrid="0">
      <p:cViewPr varScale="1">
        <p:scale>
          <a:sx n="78" d="100"/>
          <a:sy n="78" d="100"/>
        </p:scale>
        <p:origin x="758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Sheet1!$A$2:$A$9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772</c:v>
                </c:pt>
                <c:pt idx="1">
                  <c:v>704</c:v>
                </c:pt>
                <c:pt idx="2">
                  <c:v>599</c:v>
                </c:pt>
                <c:pt idx="3">
                  <c:v>597</c:v>
                </c:pt>
                <c:pt idx="4">
                  <c:v>585</c:v>
                </c:pt>
                <c:pt idx="5">
                  <c:v>571</c:v>
                </c:pt>
                <c:pt idx="6">
                  <c:v>539</c:v>
                </c:pt>
                <c:pt idx="7">
                  <c:v>499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657408"/>
        <c:axId val="348650744"/>
      </c:barChart>
      <c:catAx>
        <c:axId val="348657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50744"/>
        <c:crosses val="autoZero"/>
        <c:auto val="1"/>
        <c:lblAlgn val="ctr"/>
        <c:lblOffset val="100"/>
        <c:noMultiLvlLbl val="0"/>
      </c:catAx>
      <c:valAx>
        <c:axId val="348650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57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 Fault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2018</c:v>
                </c:pt>
                <c:pt idx="2">
                  <c:v>2017</c:v>
                </c:pt>
                <c:pt idx="3">
                  <c:v>2016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55</c:v>
                </c:pt>
                <c:pt idx="1">
                  <c:v>43</c:v>
                </c:pt>
                <c:pt idx="2">
                  <c:v>52</c:v>
                </c:pt>
                <c:pt idx="3">
                  <c:v>38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Not at Fault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2018</c:v>
                </c:pt>
                <c:pt idx="2">
                  <c:v>2017</c:v>
                </c:pt>
                <c:pt idx="3">
                  <c:v>2016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41</c:v>
                </c:pt>
                <c:pt idx="1">
                  <c:v>49</c:v>
                </c:pt>
                <c:pt idx="2">
                  <c:v>45</c:v>
                </c:pt>
                <c:pt idx="3">
                  <c:v>45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Unoccupied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2018</c:v>
                </c:pt>
                <c:pt idx="2">
                  <c:v>2017</c:v>
                </c:pt>
                <c:pt idx="3">
                  <c:v>2016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11</c:v>
                </c:pt>
                <c:pt idx="1">
                  <c:v>8</c:v>
                </c:pt>
                <c:pt idx="2">
                  <c:v>10</c:v>
                </c:pt>
                <c:pt idx="3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651528"/>
        <c:axId val="348651920"/>
      </c:barChart>
      <c:catAx>
        <c:axId val="348651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51920"/>
        <c:crosses val="autoZero"/>
        <c:auto val="1"/>
        <c:lblAlgn val="ctr"/>
        <c:lblOffset val="100"/>
        <c:noMultiLvlLbl val="0"/>
      </c:catAx>
      <c:valAx>
        <c:axId val="34865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51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894871312033737"/>
          <c:y val="0.87707057109948483"/>
          <c:w val="0.46785388318931348"/>
          <c:h val="0.1161869079887458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 Fault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2018</c:v>
                </c:pt>
                <c:pt idx="2">
                  <c:v>2017</c:v>
                </c:pt>
                <c:pt idx="3">
                  <c:v>2016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55</c:v>
                </c:pt>
                <c:pt idx="1">
                  <c:v>43</c:v>
                </c:pt>
                <c:pt idx="2">
                  <c:v>52</c:v>
                </c:pt>
                <c:pt idx="3">
                  <c:v>38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Not at Fault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2018</c:v>
                </c:pt>
                <c:pt idx="2">
                  <c:v>2017</c:v>
                </c:pt>
                <c:pt idx="3">
                  <c:v>2016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41</c:v>
                </c:pt>
                <c:pt idx="1">
                  <c:v>49</c:v>
                </c:pt>
                <c:pt idx="2">
                  <c:v>42</c:v>
                </c:pt>
                <c:pt idx="3">
                  <c:v>45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Unoccupied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2018</c:v>
                </c:pt>
                <c:pt idx="2">
                  <c:v>2017</c:v>
                </c:pt>
                <c:pt idx="3">
                  <c:v>2016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11</c:v>
                </c:pt>
                <c:pt idx="1">
                  <c:v>8</c:v>
                </c:pt>
                <c:pt idx="2">
                  <c:v>10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685640"/>
        <c:axId val="286686032"/>
      </c:lineChart>
      <c:catAx>
        <c:axId val="286685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86032"/>
        <c:crosses val="autoZero"/>
        <c:auto val="1"/>
        <c:lblAlgn val="ctr"/>
        <c:lblOffset val="100"/>
        <c:noMultiLvlLbl val="0"/>
      </c:catAx>
      <c:valAx>
        <c:axId val="28668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85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862796301845603"/>
          <c:y val="0.9355993845293048"/>
          <c:w val="0.50447850926515247"/>
          <c:h val="4.97994738223757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0.57982</cdr:x>
      <cdr:y>0.08494</cdr:y>
    </cdr:from>
    <cdr:to>
      <cdr:x>0.99006</cdr:x>
      <cdr:y>0.29701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6682600" y="401947"/>
          <a:ext cx="4728117" cy="10036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800" dirty="0" smtClean="0"/>
            <a:t>34% decrease in claims from 2012 to 2019 – </a:t>
          </a:r>
          <a:r>
            <a:rPr lang="en-US" sz="2800" b="1" dirty="0" smtClean="0">
              <a:solidFill>
                <a:srgbClr val="FF0000"/>
              </a:solidFill>
            </a:rPr>
            <a:t>GREAT JOB</a:t>
          </a:r>
          <a:r>
            <a:rPr lang="en-US" sz="2800" dirty="0" smtClean="0"/>
            <a:t>!!!</a:t>
          </a:r>
          <a:endParaRPr lang="en-US" sz="2800" dirty="0"/>
        </a:p>
      </cdr:txBody>
    </cdr:sp>
  </cdr:relSizeAnchor>
  <cdr:relSizeAnchor xmlns:cdr="http://schemas.openxmlformats.org/drawingml/2006/chartDrawing">
    <cdr:from>
      <cdr:x>0.08154</cdr:x>
      <cdr:y>0.1627</cdr:y>
    </cdr:from>
    <cdr:to>
      <cdr:x>0.96297</cdr:x>
      <cdr:y>0.44782</cdr:y>
    </cdr:to>
    <cdr:cxnSp macro="">
      <cdr:nvCxnSpPr>
        <cdr:cNvPr id="11" name="Straight Arrow Connector 10"/>
        <cdr:cNvCxnSpPr/>
      </cdr:nvCxnSpPr>
      <cdr:spPr>
        <a:xfrm xmlns:a="http://schemas.openxmlformats.org/drawingml/2006/main">
          <a:off x="939722" y="769937"/>
          <a:ext cx="10158761" cy="134929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5575419-3DEB-4CC9-8546-761FBC8FBC31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102E616-E1B5-4004-B0DC-26722423F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275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11/13/2019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309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368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588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491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996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062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183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451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11/13/2019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8103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484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081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363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r.ca.gov/t8/14300_7.html" TargetMode="External"/><Relationship Id="rId2" Type="http://schemas.openxmlformats.org/officeDocument/2006/relationships/hyperlink" Target="https://www.dir.ca.gov/dosh/etools/recordkeeping/CaStandard/CalStandard.ht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0" y="685800"/>
            <a:ext cx="10536239" cy="1762126"/>
          </a:xfrm>
        </p:spPr>
        <p:txBody>
          <a:bodyPr/>
          <a:lstStyle/>
          <a:p>
            <a:r>
              <a:rPr lang="en-US" sz="6600" dirty="0" smtClean="0"/>
              <a:t>Kern County Safety Committee 4</a:t>
            </a:r>
            <a:r>
              <a:rPr lang="en-US" sz="6600" baseline="30000" dirty="0" smtClean="0"/>
              <a:t>th</a:t>
            </a:r>
            <a:r>
              <a:rPr lang="en-US" sz="6600" dirty="0" smtClean="0"/>
              <a:t> Quarter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Brad Aragon, CSP</a:t>
            </a:r>
          </a:p>
          <a:p>
            <a:r>
              <a:rPr lang="en-US" sz="3200" dirty="0" smtClean="0"/>
              <a:t>Kern County </a:t>
            </a:r>
            <a:r>
              <a:rPr lang="en-US" sz="3200" dirty="0"/>
              <a:t>R</a:t>
            </a:r>
            <a:r>
              <a:rPr lang="en-US" sz="3200" dirty="0" smtClean="0"/>
              <a:t>isk Management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2567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Agenda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2011680"/>
            <a:ext cx="11087481" cy="4474845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sz="4400" b="1" dirty="0" smtClean="0"/>
              <a:t>Prepare for Cal-OSHA log 300  completion for calendar year 2019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400" b="1" dirty="0" smtClean="0"/>
              <a:t>Claims Dashboard demonstration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400" b="1" dirty="0" smtClean="0"/>
              <a:t>Electronic Safety Data Sheet library update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400" b="1" dirty="0"/>
              <a:t>2019 Motor Vehicle Accidents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400" b="1" dirty="0" smtClean="0"/>
              <a:t>Winter Driving alerts for your departments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58218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Cal-OSHA Log 300 and 300A Prep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294" y="2011680"/>
            <a:ext cx="11040088" cy="4233003"/>
          </a:xfrm>
        </p:spPr>
        <p:txBody>
          <a:bodyPr>
            <a:normAutofit/>
          </a:bodyPr>
          <a:lstStyle/>
          <a:p>
            <a:r>
              <a:rPr lang="en-US" sz="3200" dirty="0"/>
              <a:t>Log 300s should be up to date and will need to be updated and </a:t>
            </a:r>
            <a:r>
              <a:rPr lang="en-US" sz="3200" dirty="0" smtClean="0"/>
              <a:t>completed </a:t>
            </a:r>
            <a:r>
              <a:rPr lang="en-US" sz="3200" dirty="0"/>
              <a:t>by </a:t>
            </a:r>
            <a:r>
              <a:rPr lang="en-US" sz="3200" dirty="0" smtClean="0"/>
              <a:t>12/31/2018</a:t>
            </a:r>
          </a:p>
          <a:p>
            <a:endParaRPr lang="en-US" sz="3200" dirty="0"/>
          </a:p>
          <a:p>
            <a:r>
              <a:rPr lang="en-US" sz="3200" dirty="0"/>
              <a:t>The log 300A forms will be due and required to be posted by February 1, </a:t>
            </a:r>
            <a:r>
              <a:rPr lang="en-US" sz="3200" dirty="0" smtClean="0"/>
              <a:t>2019</a:t>
            </a:r>
          </a:p>
          <a:p>
            <a:endParaRPr lang="en-US" sz="3200" dirty="0"/>
          </a:p>
          <a:p>
            <a:r>
              <a:rPr lang="en-US" sz="3200" dirty="0"/>
              <a:t>I will ask that each department send me an electronic copy of their Log 300 and 300A.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985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Cal-OSHA Log 300-300A link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https://www.dir.ca.gov/dosh/etools/recordkeeping/CaStandard/CalStandard.htm</a:t>
            </a:r>
            <a:r>
              <a:rPr lang="en-US" dirty="0"/>
              <a:t> </a:t>
            </a:r>
          </a:p>
          <a:p>
            <a:r>
              <a:rPr lang="en-US" dirty="0" smtClean="0"/>
              <a:t>This is a link that includes the Log 300, and 300A forms. </a:t>
            </a:r>
          </a:p>
          <a:p>
            <a:endParaRPr lang="en-US" dirty="0"/>
          </a:p>
          <a:p>
            <a:r>
              <a:rPr lang="en-US" dirty="0"/>
              <a:t>Here is a great resource to general questions about recording incidents on the log 300. It is Cal-OSHA’s general industry safety order 14300.7</a:t>
            </a:r>
          </a:p>
          <a:p>
            <a:r>
              <a:rPr lang="en-US" dirty="0">
                <a:hlinkClick r:id="rId3"/>
              </a:rPr>
              <a:t>https://www.dir.ca.gov/t8/14300_7.html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27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9958"/>
            <a:ext cx="10772775" cy="67204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Log 300 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" y="1143000"/>
            <a:ext cx="11791949" cy="5429250"/>
          </a:xfrm>
        </p:spPr>
        <p:txBody>
          <a:bodyPr>
            <a:normAutofit/>
          </a:bodyPr>
          <a:lstStyle/>
          <a:p>
            <a:r>
              <a:rPr lang="en-US" dirty="0"/>
              <a:t>Where do you record an injury that occurs on December 31</a:t>
            </a:r>
            <a:r>
              <a:rPr lang="en-US" baseline="30000" dirty="0"/>
              <a:t>st</a:t>
            </a:r>
            <a:r>
              <a:rPr lang="en-US" dirty="0"/>
              <a:t> but is not reported until January 2</a:t>
            </a:r>
            <a:r>
              <a:rPr lang="en-US" baseline="30000" dirty="0"/>
              <a:t>nd</a:t>
            </a:r>
            <a:r>
              <a:rPr lang="en-US" dirty="0"/>
              <a:t>?</a:t>
            </a:r>
          </a:p>
          <a:p>
            <a:r>
              <a:rPr lang="en-US" b="1" dirty="0"/>
              <a:t>You report the injury on the log in the year it happened</a:t>
            </a:r>
          </a:p>
          <a:p>
            <a:r>
              <a:rPr lang="en-US" dirty="0"/>
              <a:t>Do I county the day on which the injury occurred?</a:t>
            </a:r>
          </a:p>
          <a:p>
            <a:r>
              <a:rPr lang="en-US" b="1" dirty="0"/>
              <a:t>No. You begin counting days away on the day after the injury occurred</a:t>
            </a:r>
          </a:p>
          <a:p>
            <a:r>
              <a:rPr lang="en-US" dirty="0"/>
              <a:t>Is there a limit to the number of days away from work I must count?</a:t>
            </a:r>
          </a:p>
          <a:p>
            <a:r>
              <a:rPr lang="en-US" b="1" dirty="0"/>
              <a:t>Yes, you may “cap” the total days away at 180 days</a:t>
            </a:r>
          </a:p>
          <a:p>
            <a:r>
              <a:rPr lang="en-US" dirty="0"/>
              <a:t>Is drilling a fingernail or toenail to relieve pressure considered first aid?</a:t>
            </a:r>
          </a:p>
          <a:p>
            <a:r>
              <a:rPr lang="en-US" b="1" dirty="0"/>
              <a:t>Yes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00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Workers’ Comp Claims from 1/1 to 11/1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0221539"/>
              </p:ext>
            </p:extLst>
          </p:nvPr>
        </p:nvGraphicFramePr>
        <p:xfrm>
          <a:off x="409576" y="1973263"/>
          <a:ext cx="11525250" cy="4732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5903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Claim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Repetitive Motion Injuries</a:t>
            </a:r>
          </a:p>
          <a:p>
            <a:r>
              <a:rPr lang="en-US" dirty="0" smtClean="0"/>
              <a:t>Slips Trips</a:t>
            </a:r>
          </a:p>
          <a:p>
            <a:r>
              <a:rPr lang="en-US" dirty="0" smtClean="0"/>
              <a:t>Strains (Lifting)</a:t>
            </a:r>
          </a:p>
          <a:p>
            <a:r>
              <a:rPr lang="en-US" dirty="0" smtClean="0"/>
              <a:t>Burns/Exposures</a:t>
            </a:r>
          </a:p>
          <a:p>
            <a:r>
              <a:rPr lang="en-US" dirty="0" smtClean="0"/>
              <a:t>Motor Vehicle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32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Claims Dashboard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Brings workers’ comp information to life.</a:t>
            </a:r>
          </a:p>
          <a:p>
            <a:pPr marL="0" indent="0">
              <a:buNone/>
            </a:pPr>
            <a:endParaRPr lang="en-US" sz="32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Able to see claims trends &amp; historical views</a:t>
            </a:r>
          </a:p>
          <a:p>
            <a:pPr marL="0" indent="0">
              <a:buNone/>
            </a:pPr>
            <a:endParaRPr lang="en-US" sz="32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Can identify types of injuries and personnel at a glance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3465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Data Sheet – SDS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4000" b="1" dirty="0" smtClean="0"/>
              <a:t>Velocity – MSDS Online </a:t>
            </a:r>
            <a:r>
              <a:rPr lang="en-US" sz="2800" dirty="0" smtClean="0"/>
              <a:t>is our vendor.</a:t>
            </a:r>
          </a:p>
          <a:p>
            <a:endParaRPr lang="en-US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Available to all County staff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Able to search for any product, even if it is not in our library.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Able to filter by department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Less intimidating than the huge binders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1305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772775" cy="1043517"/>
          </a:xfrm>
        </p:spPr>
        <p:txBody>
          <a:bodyPr/>
          <a:lstStyle/>
          <a:p>
            <a:r>
              <a:rPr lang="en-US" dirty="0" smtClean="0"/>
              <a:t>Velocity MSDS Online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52" y="904875"/>
            <a:ext cx="9909070" cy="5855768"/>
          </a:xfrm>
        </p:spPr>
      </p:pic>
    </p:spTree>
    <p:extLst>
      <p:ext uri="{BB962C8B-B14F-4D97-AF65-F5344CB8AC3E}">
        <p14:creationId xmlns:p14="http://schemas.microsoft.com/office/powerpoint/2010/main" val="216813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6562724" cy="1658198"/>
          </a:xfrm>
        </p:spPr>
        <p:txBody>
          <a:bodyPr/>
          <a:lstStyle/>
          <a:p>
            <a:r>
              <a:rPr lang="en-US" dirty="0" smtClean="0"/>
              <a:t>Motor Vehicle Accidents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2362933"/>
              </p:ext>
            </p:extLst>
          </p:nvPr>
        </p:nvGraphicFramePr>
        <p:xfrm>
          <a:off x="185736" y="2114550"/>
          <a:ext cx="11563349" cy="4801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225" y="119062"/>
            <a:ext cx="3686175" cy="214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22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772775" cy="1237785"/>
          </a:xfrm>
        </p:spPr>
        <p:txBody>
          <a:bodyPr/>
          <a:lstStyle/>
          <a:p>
            <a:r>
              <a:rPr lang="en-US" dirty="0" smtClean="0"/>
              <a:t>Motor Vehicle Accidents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8068627"/>
              </p:ext>
            </p:extLst>
          </p:nvPr>
        </p:nvGraphicFramePr>
        <p:xfrm>
          <a:off x="211873" y="1538869"/>
          <a:ext cx="11686478" cy="5218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375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136" y="0"/>
            <a:ext cx="7326351" cy="1382751"/>
          </a:xfrm>
        </p:spPr>
        <p:txBody>
          <a:bodyPr/>
          <a:lstStyle/>
          <a:p>
            <a:r>
              <a:rPr lang="en-US" dirty="0" smtClean="0"/>
              <a:t>Winter Driving  Preparation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502" y="1594624"/>
            <a:ext cx="10950880" cy="5185318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Remind drivers to check windshield wipers now before they are in a rain storm.</a:t>
            </a:r>
          </a:p>
          <a:p>
            <a:r>
              <a:rPr lang="en-US" sz="3200" dirty="0" smtClean="0"/>
              <a:t>Replace wipers if needed. </a:t>
            </a:r>
          </a:p>
          <a:p>
            <a:r>
              <a:rPr lang="en-US" sz="3200" dirty="0" smtClean="0"/>
              <a:t>Also, this is a good time to check :</a:t>
            </a:r>
          </a:p>
          <a:p>
            <a:r>
              <a:rPr lang="en-US" sz="3200" dirty="0" smtClean="0"/>
              <a:t>Heater/defroster</a:t>
            </a:r>
          </a:p>
          <a:p>
            <a:r>
              <a:rPr lang="en-US" sz="3200" dirty="0" smtClean="0"/>
              <a:t>Tires</a:t>
            </a:r>
          </a:p>
          <a:p>
            <a:r>
              <a:rPr lang="en-US" sz="3200" dirty="0" smtClean="0"/>
              <a:t>Remind drivers to have safety items with them when traveling long distances during the winter:</a:t>
            </a:r>
          </a:p>
          <a:p>
            <a:r>
              <a:rPr lang="en-US" sz="3200" dirty="0" smtClean="0"/>
              <a:t>Blanket, snacks, water, charged cell phone, review process of what to do if vehicle breaks down.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2118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1419</TotalTime>
  <Words>447</Words>
  <Application>Microsoft Office PowerPoint</Application>
  <PresentationFormat>Widescreen</PresentationFormat>
  <Paragraphs>64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Metropolitan</vt:lpstr>
      <vt:lpstr>Kern County Safety Committee 4th Quarter</vt:lpstr>
      <vt:lpstr>Today’s Agenda </vt:lpstr>
      <vt:lpstr>Cal-OSHA Log 300 and 300A Prep</vt:lpstr>
      <vt:lpstr>Cal-OSHA Log 300-300A link</vt:lpstr>
      <vt:lpstr>Log 300 Quiz</vt:lpstr>
      <vt:lpstr>Workers’ Comp Claims from 1/1 to 11/1</vt:lpstr>
      <vt:lpstr>Common Claim Types</vt:lpstr>
      <vt:lpstr>Claims Dashboard Project</vt:lpstr>
      <vt:lpstr>Safety Data Sheet – SDS Project</vt:lpstr>
      <vt:lpstr>Velocity MSDS Online</vt:lpstr>
      <vt:lpstr>Motor Vehicle Accidents</vt:lpstr>
      <vt:lpstr>Motor Vehicle Accidents</vt:lpstr>
      <vt:lpstr>Winter Driving  Preparation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Kern county Safety Committee 4th Quarter</dc:title>
  <dc:creator>Brad Aragon</dc:creator>
  <cp:lastModifiedBy>Brad Aragon</cp:lastModifiedBy>
  <cp:revision>22</cp:revision>
  <cp:lastPrinted>2019-11-13T00:07:37Z</cp:lastPrinted>
  <dcterms:created xsi:type="dcterms:W3CDTF">2019-11-07T20:16:09Z</dcterms:created>
  <dcterms:modified xsi:type="dcterms:W3CDTF">2019-11-13T17:46:37Z</dcterms:modified>
</cp:coreProperties>
</file>