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2" r:id="rId1"/>
  </p:sldMasterIdLst>
  <p:sldIdLst>
    <p:sldId id="256" r:id="rId2"/>
    <p:sldId id="268" r:id="rId3"/>
    <p:sldId id="261" r:id="rId4"/>
    <p:sldId id="262" r:id="rId5"/>
    <p:sldId id="264" r:id="rId6"/>
    <p:sldId id="257" r:id="rId7"/>
    <p:sldId id="263" r:id="rId8"/>
    <p:sldId id="265" r:id="rId9"/>
    <p:sldId id="258" r:id="rId10"/>
    <p:sldId id="259" r:id="rId11"/>
    <p:sldId id="260" r:id="rId12"/>
    <p:sldId id="266" r:id="rId13"/>
    <p:sldId id="267" r:id="rId14"/>
    <p:sldId id="270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6" autoAdjust="0"/>
    <p:restoredTop sz="94710" autoAdjust="0"/>
  </p:normalViewPr>
  <p:slideViewPr>
    <p:cSldViewPr snapToGrid="0">
      <p:cViewPr varScale="1">
        <p:scale>
          <a:sx n="95" d="100"/>
          <a:sy n="95" d="100"/>
        </p:scale>
        <p:origin x="45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Work Comp Claims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6687151076300662E-3"/>
                  <c:y val="-2.32558139534883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686108608295581E-2"/>
                      <c:h val="6.117581232578486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3.0573027117745434E-3"/>
                  <c:y val="-2.45478036175710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794424269456312E-2"/>
                      <c:h val="4.8255915684957976E-2"/>
                    </c:manualLayout>
                  </c15:layout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5"/>
              <c:layout>
                <c:manualLayout>
                  <c:x val="9.7833686776785424E-3"/>
                  <c:y val="-1.2919896640826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692398370683944E-2"/>
                      <c:h val="6.117581232578486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6.1146054235490825E-4"/>
                  <c:y val="-1.29198966408268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794424269456312E-2"/>
                      <c:h val="5.6007853669454107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849</c:v>
                </c:pt>
                <c:pt idx="1">
                  <c:v>859</c:v>
                </c:pt>
                <c:pt idx="2">
                  <c:v>783</c:v>
                </c:pt>
                <c:pt idx="3">
                  <c:v>721</c:v>
                </c:pt>
                <c:pt idx="4">
                  <c:v>698</c:v>
                </c:pt>
                <c:pt idx="5">
                  <c:v>659</c:v>
                </c:pt>
                <c:pt idx="6">
                  <c:v>556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416880"/>
        <c:axId val="332417664"/>
      </c:barChart>
      <c:catAx>
        <c:axId val="33241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17664"/>
        <c:crosses val="autoZero"/>
        <c:auto val="1"/>
        <c:lblAlgn val="ctr"/>
        <c:lblOffset val="100"/>
        <c:noMultiLvlLbl val="0"/>
      </c:catAx>
      <c:valAx>
        <c:axId val="33241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16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998401642102432E-2"/>
          <c:y val="2.6244755004001186E-2"/>
          <c:w val="0.95000159835789755"/>
          <c:h val="0.85608461521021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60</c:v>
                </c:pt>
                <c:pt idx="1">
                  <c:v>64</c:v>
                </c:pt>
                <c:pt idx="2">
                  <c:v>65</c:v>
                </c:pt>
                <c:pt idx="3">
                  <c:v>71</c:v>
                </c:pt>
                <c:pt idx="4">
                  <c:v>52</c:v>
                </c:pt>
                <c:pt idx="5">
                  <c:v>47</c:v>
                </c:pt>
                <c:pt idx="6">
                  <c:v>34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54</c:v>
                </c:pt>
                <c:pt idx="1">
                  <c:v>67</c:v>
                </c:pt>
                <c:pt idx="2">
                  <c:v>66</c:v>
                </c:pt>
                <c:pt idx="3">
                  <c:v>47</c:v>
                </c:pt>
                <c:pt idx="4">
                  <c:v>49</c:v>
                </c:pt>
                <c:pt idx="5">
                  <c:v>52</c:v>
                </c:pt>
                <c:pt idx="6">
                  <c:v>39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66</c:v>
                </c:pt>
                <c:pt idx="1">
                  <c:v>76</c:v>
                </c:pt>
                <c:pt idx="2">
                  <c:v>62</c:v>
                </c:pt>
                <c:pt idx="3">
                  <c:v>64</c:v>
                </c:pt>
                <c:pt idx="4">
                  <c:v>57</c:v>
                </c:pt>
                <c:pt idx="5">
                  <c:v>61</c:v>
                </c:pt>
                <c:pt idx="6">
                  <c:v>52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Apr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75</c:v>
                </c:pt>
                <c:pt idx="1">
                  <c:v>53</c:v>
                </c:pt>
                <c:pt idx="2">
                  <c:v>57</c:v>
                </c:pt>
                <c:pt idx="3">
                  <c:v>64</c:v>
                </c:pt>
                <c:pt idx="4">
                  <c:v>52</c:v>
                </c:pt>
                <c:pt idx="5">
                  <c:v>46</c:v>
                </c:pt>
                <c:pt idx="6">
                  <c:v>48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79</c:v>
                </c:pt>
                <c:pt idx="1">
                  <c:v>71</c:v>
                </c:pt>
                <c:pt idx="2">
                  <c:v>79</c:v>
                </c:pt>
                <c:pt idx="3">
                  <c:v>54</c:v>
                </c:pt>
                <c:pt idx="4">
                  <c:v>55</c:v>
                </c:pt>
                <c:pt idx="5">
                  <c:v>60</c:v>
                </c:pt>
                <c:pt idx="6">
                  <c:v>59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62</c:v>
                </c:pt>
                <c:pt idx="1">
                  <c:v>59</c:v>
                </c:pt>
                <c:pt idx="2">
                  <c:v>78</c:v>
                </c:pt>
                <c:pt idx="3">
                  <c:v>68</c:v>
                </c:pt>
                <c:pt idx="4">
                  <c:v>59</c:v>
                </c:pt>
                <c:pt idx="5">
                  <c:v>62</c:v>
                </c:pt>
                <c:pt idx="6">
                  <c:v>84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July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73</c:v>
                </c:pt>
                <c:pt idx="1">
                  <c:v>76</c:v>
                </c:pt>
                <c:pt idx="2">
                  <c:v>75</c:v>
                </c:pt>
                <c:pt idx="3">
                  <c:v>58</c:v>
                </c:pt>
                <c:pt idx="4">
                  <c:v>68</c:v>
                </c:pt>
                <c:pt idx="5">
                  <c:v>66</c:v>
                </c:pt>
                <c:pt idx="6">
                  <c:v>65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Aug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Sheet1!$I$2:$I$8</c:f>
              <c:numCache>
                <c:formatCode>General</c:formatCode>
                <c:ptCount val="7"/>
                <c:pt idx="0">
                  <c:v>96</c:v>
                </c:pt>
                <c:pt idx="1">
                  <c:v>94</c:v>
                </c:pt>
                <c:pt idx="2">
                  <c:v>77</c:v>
                </c:pt>
                <c:pt idx="3">
                  <c:v>71</c:v>
                </c:pt>
                <c:pt idx="4">
                  <c:v>67</c:v>
                </c:pt>
                <c:pt idx="5">
                  <c:v>65</c:v>
                </c:pt>
                <c:pt idx="6">
                  <c:v>58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Sept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Sheet1!$J$2:$J$8</c:f>
              <c:numCache>
                <c:formatCode>General</c:formatCode>
                <c:ptCount val="7"/>
                <c:pt idx="0">
                  <c:v>67</c:v>
                </c:pt>
                <c:pt idx="1">
                  <c:v>83</c:v>
                </c:pt>
                <c:pt idx="2">
                  <c:v>59</c:v>
                </c:pt>
                <c:pt idx="3">
                  <c:v>71</c:v>
                </c:pt>
                <c:pt idx="4">
                  <c:v>65</c:v>
                </c:pt>
                <c:pt idx="5">
                  <c:v>57</c:v>
                </c:pt>
                <c:pt idx="6">
                  <c:v>62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Oct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Sheet1!$K$2:$K$8</c:f>
              <c:numCache>
                <c:formatCode>General</c:formatCode>
                <c:ptCount val="7"/>
                <c:pt idx="0">
                  <c:v>95</c:v>
                </c:pt>
                <c:pt idx="1">
                  <c:v>99</c:v>
                </c:pt>
                <c:pt idx="2">
                  <c:v>64</c:v>
                </c:pt>
                <c:pt idx="3">
                  <c:v>59</c:v>
                </c:pt>
                <c:pt idx="4">
                  <c:v>64</c:v>
                </c:pt>
                <c:pt idx="5">
                  <c:v>50</c:v>
                </c:pt>
                <c:pt idx="6">
                  <c:v>51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Nov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Sheet1!$L$2:$L$8</c:f>
              <c:numCache>
                <c:formatCode>General</c:formatCode>
                <c:ptCount val="7"/>
                <c:pt idx="0">
                  <c:v>54</c:v>
                </c:pt>
                <c:pt idx="1">
                  <c:v>51</c:v>
                </c:pt>
                <c:pt idx="2">
                  <c:v>50</c:v>
                </c:pt>
                <c:pt idx="3">
                  <c:v>53</c:v>
                </c:pt>
                <c:pt idx="4">
                  <c:v>52</c:v>
                </c:pt>
                <c:pt idx="5">
                  <c:v>48</c:v>
                </c:pt>
                <c:pt idx="6">
                  <c:v>4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Dec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Sheet1!$M$2:$M$8</c:f>
              <c:numCache>
                <c:formatCode>General</c:formatCode>
                <c:ptCount val="7"/>
                <c:pt idx="0">
                  <c:v>68</c:v>
                </c:pt>
                <c:pt idx="1">
                  <c:v>66</c:v>
                </c:pt>
                <c:pt idx="2">
                  <c:v>51</c:v>
                </c:pt>
                <c:pt idx="3">
                  <c:v>41</c:v>
                </c:pt>
                <c:pt idx="4">
                  <c:v>58</c:v>
                </c:pt>
                <c:pt idx="5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492968"/>
        <c:axId val="332493752"/>
      </c:barChart>
      <c:catAx>
        <c:axId val="33249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93752"/>
        <c:crosses val="autoZero"/>
        <c:auto val="1"/>
        <c:lblAlgn val="ctr"/>
        <c:lblOffset val="100"/>
        <c:noMultiLvlLbl val="0"/>
      </c:catAx>
      <c:valAx>
        <c:axId val="33249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9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78984769760927E-2"/>
          <c:y val="3.1053727116917958E-2"/>
          <c:w val="0.95381693359758601"/>
          <c:h val="0.896500161454581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70</c:v>
                </c:pt>
                <c:pt idx="1">
                  <c:v>71</c:v>
                </c:pt>
                <c:pt idx="2">
                  <c:v>65</c:v>
                </c:pt>
                <c:pt idx="3">
                  <c:v>60</c:v>
                </c:pt>
                <c:pt idx="4">
                  <c:v>57</c:v>
                </c:pt>
                <c:pt idx="5">
                  <c:v>55</c:v>
                </c:pt>
                <c:pt idx="6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497672"/>
        <c:axId val="332498064"/>
      </c:barChart>
      <c:catAx>
        <c:axId val="33249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98064"/>
        <c:crosses val="autoZero"/>
        <c:auto val="1"/>
        <c:lblAlgn val="ctr"/>
        <c:lblOffset val="100"/>
        <c:noMultiLvlLbl val="0"/>
      </c:catAx>
      <c:valAx>
        <c:axId val="33249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97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 smtClean="0">
                <a:solidFill>
                  <a:schemeClr val="bg1"/>
                </a:solidFill>
              </a:rPr>
              <a:t>2017 MVA’s</a:t>
            </a:r>
            <a:endParaRPr lang="en-US" sz="2000" dirty="0">
              <a:solidFill>
                <a:schemeClr val="bg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Fault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Ag</c:v>
                </c:pt>
                <c:pt idx="1">
                  <c:v>Aging</c:v>
                </c:pt>
                <c:pt idx="2">
                  <c:v>Animal</c:v>
                </c:pt>
                <c:pt idx="3">
                  <c:v>Child</c:v>
                </c:pt>
                <c:pt idx="4">
                  <c:v>DA</c:v>
                </c:pt>
                <c:pt idx="5">
                  <c:v>DHS</c:v>
                </c:pt>
                <c:pt idx="6">
                  <c:v>EH</c:v>
                </c:pt>
                <c:pt idx="7">
                  <c:v>ETR</c:v>
                </c:pt>
                <c:pt idx="8">
                  <c:v>Fire</c:v>
                </c:pt>
                <c:pt idx="9">
                  <c:v>GS</c:v>
                </c:pt>
                <c:pt idx="10">
                  <c:v>BH</c:v>
                </c:pt>
                <c:pt idx="11">
                  <c:v>Prob</c:v>
                </c:pt>
                <c:pt idx="12">
                  <c:v>Pub Def</c:v>
                </c:pt>
                <c:pt idx="13">
                  <c:v>Pub W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5">
                  <c:v>7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At Fault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Ag</c:v>
                </c:pt>
                <c:pt idx="1">
                  <c:v>Aging</c:v>
                </c:pt>
                <c:pt idx="2">
                  <c:v>Animal</c:v>
                </c:pt>
                <c:pt idx="3">
                  <c:v>Child</c:v>
                </c:pt>
                <c:pt idx="4">
                  <c:v>DA</c:v>
                </c:pt>
                <c:pt idx="5">
                  <c:v>DHS</c:v>
                </c:pt>
                <c:pt idx="6">
                  <c:v>EH</c:v>
                </c:pt>
                <c:pt idx="7">
                  <c:v>ETR</c:v>
                </c:pt>
                <c:pt idx="8">
                  <c:v>Fire</c:v>
                </c:pt>
                <c:pt idx="9">
                  <c:v>GS</c:v>
                </c:pt>
                <c:pt idx="10">
                  <c:v>BH</c:v>
                </c:pt>
                <c:pt idx="11">
                  <c:v>Prob</c:v>
                </c:pt>
                <c:pt idx="12">
                  <c:v>Pub Def</c:v>
                </c:pt>
                <c:pt idx="13">
                  <c:v>Pub W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</c:v>
                </c:pt>
                <c:pt idx="2">
                  <c:v>2</c:v>
                </c:pt>
                <c:pt idx="5">
                  <c:v>6</c:v>
                </c:pt>
                <c:pt idx="6">
                  <c:v>1</c:v>
                </c:pt>
                <c:pt idx="7">
                  <c:v>1</c:v>
                </c:pt>
                <c:pt idx="8">
                  <c:v>5</c:v>
                </c:pt>
                <c:pt idx="9">
                  <c:v>5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Unoccupied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Ag</c:v>
                </c:pt>
                <c:pt idx="1">
                  <c:v>Aging</c:v>
                </c:pt>
                <c:pt idx="2">
                  <c:v>Animal</c:v>
                </c:pt>
                <c:pt idx="3">
                  <c:v>Child</c:v>
                </c:pt>
                <c:pt idx="4">
                  <c:v>DA</c:v>
                </c:pt>
                <c:pt idx="5">
                  <c:v>DHS</c:v>
                </c:pt>
                <c:pt idx="6">
                  <c:v>EH</c:v>
                </c:pt>
                <c:pt idx="7">
                  <c:v>ETR</c:v>
                </c:pt>
                <c:pt idx="8">
                  <c:v>Fire</c:v>
                </c:pt>
                <c:pt idx="9">
                  <c:v>GS</c:v>
                </c:pt>
                <c:pt idx="10">
                  <c:v>BH</c:v>
                </c:pt>
                <c:pt idx="11">
                  <c:v>Prob</c:v>
                </c:pt>
                <c:pt idx="12">
                  <c:v>Pub Def</c:v>
                </c:pt>
                <c:pt idx="13">
                  <c:v>Pub W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4">
                  <c:v>1</c:v>
                </c:pt>
                <c:pt idx="5">
                  <c:v>6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494144"/>
        <c:axId val="332498848"/>
      </c:barChart>
      <c:catAx>
        <c:axId val="332494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98848"/>
        <c:crosses val="autoZero"/>
        <c:auto val="1"/>
        <c:lblAlgn val="ctr"/>
        <c:lblOffset val="100"/>
        <c:noMultiLvlLbl val="0"/>
      </c:catAx>
      <c:valAx>
        <c:axId val="33249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9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786122687592886"/>
          <c:y val="0.92920636615905916"/>
          <c:w val="0.26710116828380509"/>
          <c:h val="5.77095213704594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0.0951</cdr:x>
      <cdr:y>0.22513</cdr:y>
    </cdr:from>
    <cdr:to>
      <cdr:x>0.22766</cdr:x>
      <cdr:y>0.23126</cdr:y>
    </cdr:to>
    <cdr:cxnSp macro="">
      <cdr:nvCxnSpPr>
        <cdr:cNvPr id="4" name="Straight Connector 3"/>
        <cdr:cNvCxnSpPr/>
      </cdr:nvCxnSpPr>
      <cdr:spPr>
        <a:xfrm xmlns:a="http://schemas.openxmlformats.org/drawingml/2006/main" flipV="1">
          <a:off x="1114950" y="1233904"/>
          <a:ext cx="1554122" cy="3359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0.76826</cdr:x>
      <cdr:y>0.39254</cdr:y>
    </cdr:from>
    <cdr:to>
      <cdr:x>0.90179</cdr:x>
      <cdr:y>0.47432</cdr:y>
    </cdr:to>
    <cdr:cxnSp macro="">
      <cdr:nvCxnSpPr>
        <cdr:cNvPr id="8" name="Straight Connector 7"/>
        <cdr:cNvCxnSpPr/>
      </cdr:nvCxnSpPr>
      <cdr:spPr>
        <a:xfrm xmlns:a="http://schemas.openxmlformats.org/drawingml/2006/main">
          <a:off x="7978391" y="1929284"/>
          <a:ext cx="1386673" cy="40193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0.22576</cdr:x>
      <cdr:y>0.22308</cdr:y>
    </cdr:from>
    <cdr:to>
      <cdr:x>0.36122</cdr:x>
      <cdr:y>0.28442</cdr:y>
    </cdr:to>
    <cdr:cxnSp macro="">
      <cdr:nvCxnSpPr>
        <cdr:cNvPr id="10" name="Straight Connector 9"/>
        <cdr:cNvCxnSpPr/>
      </cdr:nvCxnSpPr>
      <cdr:spPr>
        <a:xfrm xmlns:a="http://schemas.openxmlformats.org/drawingml/2006/main">
          <a:off x="2646814" y="1222669"/>
          <a:ext cx="1588121" cy="33620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0.35384</cdr:x>
      <cdr:y>0.28442</cdr:y>
    </cdr:from>
    <cdr:to>
      <cdr:x>0.48543</cdr:x>
      <cdr:y>0.33553</cdr:y>
    </cdr:to>
    <cdr:cxnSp macro="">
      <cdr:nvCxnSpPr>
        <cdr:cNvPr id="12" name="Straight Connector 11"/>
        <cdr:cNvCxnSpPr/>
      </cdr:nvCxnSpPr>
      <cdr:spPr>
        <a:xfrm xmlns:a="http://schemas.openxmlformats.org/drawingml/2006/main">
          <a:off x="4148336" y="1558870"/>
          <a:ext cx="1542750" cy="28013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0.48918</cdr:x>
      <cdr:y>0.33757</cdr:y>
    </cdr:from>
    <cdr:to>
      <cdr:x>0.62174</cdr:x>
      <cdr:y>0.35189</cdr:y>
    </cdr:to>
    <cdr:cxnSp macro="">
      <cdr:nvCxnSpPr>
        <cdr:cNvPr id="14" name="Straight Connector 13"/>
        <cdr:cNvCxnSpPr/>
      </cdr:nvCxnSpPr>
      <cdr:spPr>
        <a:xfrm xmlns:a="http://schemas.openxmlformats.org/drawingml/2006/main">
          <a:off x="5735115" y="1850183"/>
          <a:ext cx="1554122" cy="7848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0.63199</cdr:x>
      <cdr:y>0.35796</cdr:y>
    </cdr:from>
    <cdr:to>
      <cdr:x>0.76455</cdr:x>
      <cdr:y>0.38658</cdr:y>
    </cdr:to>
    <cdr:cxnSp macro="">
      <cdr:nvCxnSpPr>
        <cdr:cNvPr id="16" name="Straight Connector 15"/>
        <cdr:cNvCxnSpPr/>
      </cdr:nvCxnSpPr>
      <cdr:spPr>
        <a:xfrm xmlns:a="http://schemas.openxmlformats.org/drawingml/2006/main">
          <a:off x="7409349" y="1961973"/>
          <a:ext cx="1554122" cy="15686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0.81277</cdr:x>
      <cdr:y>0.15742</cdr:y>
    </cdr:from>
    <cdr:to>
      <cdr:x>0.99178</cdr:x>
      <cdr:y>0.28009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8440615" y="773723"/>
          <a:ext cx="1858945" cy="6029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 smtClean="0"/>
            <a:t>2017 =Jan 1 to November 1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0.88858</cdr:x>
      <cdr:y>0.26812</cdr:y>
    </cdr:from>
    <cdr:to>
      <cdr:x>0.88951</cdr:x>
      <cdr:y>0.37934</cdr:y>
    </cdr:to>
    <cdr:cxnSp macro="">
      <cdr:nvCxnSpPr>
        <cdr:cNvPr id="3" name="Straight Arrow Connector 2"/>
        <cdr:cNvCxnSpPr/>
      </cdr:nvCxnSpPr>
      <cdr:spPr>
        <a:xfrm xmlns:a="http://schemas.openxmlformats.org/drawingml/2006/main">
          <a:off x="10417629" y="1469572"/>
          <a:ext cx="10885" cy="6096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0.5119</cdr:x>
      <cdr:y>0.0322</cdr:y>
    </cdr:from>
    <cdr:to>
      <cdr:x>0.9881</cdr:x>
      <cdr:y>0.279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85115" y="191756"/>
          <a:ext cx="5660572" cy="1469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b="1" dirty="0" smtClean="0"/>
            <a:t>Highest amount of claims – October 2012</a:t>
          </a:r>
        </a:p>
        <a:p xmlns:a="http://schemas.openxmlformats.org/drawingml/2006/main">
          <a:r>
            <a:rPr lang="en-US" sz="1800" b="1" dirty="0" smtClean="0"/>
            <a:t>Lowest amount of claims – January 2017</a:t>
          </a:r>
        </a:p>
        <a:p xmlns:a="http://schemas.openxmlformats.org/drawingml/2006/main">
          <a:endParaRPr lang="en-US" sz="1800" b="1" dirty="0"/>
        </a:p>
        <a:p xmlns:a="http://schemas.openxmlformats.org/drawingml/2006/main">
          <a:r>
            <a:rPr lang="en-US" sz="1800" b="1" dirty="0" smtClean="0"/>
            <a:t>August –  highest or close to highest 5 of 7 years</a:t>
          </a:r>
        </a:p>
        <a:p xmlns:a="http://schemas.openxmlformats.org/drawingml/2006/main">
          <a:r>
            <a:rPr lang="en-US" sz="1800" b="1" dirty="0" smtClean="0"/>
            <a:t>April – Consistently low in 5 of 7 years</a:t>
          </a:r>
          <a:endParaRPr lang="en-US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0.49854</cdr:x>
      <cdr:y>0.03092</cdr:y>
    </cdr:from>
    <cdr:to>
      <cdr:x>1</cdr:x>
      <cdr:y>0.19531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84371" y="155577"/>
          <a:ext cx="5617029" cy="827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b="1" dirty="0" smtClean="0"/>
            <a:t>Average Monthly Claims for 7 years – 61 per month</a:t>
          </a:r>
          <a:endParaRPr lang="en-US" sz="2000" b="1" dirty="0"/>
        </a:p>
      </cdr:txBody>
    </cdr:sp>
  </cdr:relSizeAnchor>
  <cdr:relSizeAnchor xmlns:cdr="http://schemas.openxmlformats.org/drawingml/2006/chartDrawing">
    <cdr:from>
      <cdr:x>0.03304</cdr:x>
      <cdr:y>0.2429</cdr:y>
    </cdr:from>
    <cdr:to>
      <cdr:x>0.92225</cdr:x>
      <cdr:y>0.24723</cdr:y>
    </cdr:to>
    <cdr:cxnSp macro="">
      <cdr:nvCxnSpPr>
        <cdr:cNvPr id="4" name="Straight Connector 3"/>
        <cdr:cNvCxnSpPr/>
      </cdr:nvCxnSpPr>
      <cdr:spPr>
        <a:xfrm xmlns:a="http://schemas.openxmlformats.org/drawingml/2006/main" flipV="1">
          <a:off x="370114" y="1222376"/>
          <a:ext cx="9960429" cy="2177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0.92323</cdr:x>
      <cdr:y>0.13907</cdr:y>
    </cdr:from>
    <cdr:to>
      <cdr:x>0.92323</cdr:x>
      <cdr:y>0.2429</cdr:y>
    </cdr:to>
    <cdr:cxnSp macro="">
      <cdr:nvCxnSpPr>
        <cdr:cNvPr id="6" name="Straight Arrow Connector 5"/>
        <cdr:cNvCxnSpPr/>
      </cdr:nvCxnSpPr>
      <cdr:spPr>
        <a:xfrm xmlns:a="http://schemas.openxmlformats.org/drawingml/2006/main" flipV="1">
          <a:off x="10341429" y="699862"/>
          <a:ext cx="0" cy="52251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807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700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659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45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73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29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7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275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4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85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70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47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r.ca.gov/t8/14300_7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1926771"/>
            <a:ext cx="11952514" cy="1975758"/>
          </a:xfrm>
        </p:spPr>
        <p:txBody>
          <a:bodyPr>
            <a:normAutofit/>
          </a:bodyPr>
          <a:lstStyle/>
          <a:p>
            <a:r>
              <a:rPr lang="en-US" sz="6600" dirty="0" smtClean="0"/>
              <a:t>County Safety Committee Meeting</a:t>
            </a:r>
            <a:br>
              <a:rPr lang="en-US" sz="6600" dirty="0" smtClean="0"/>
            </a:br>
            <a:r>
              <a:rPr lang="en-US" sz="6600" dirty="0" smtClean="0"/>
              <a:t>4</a:t>
            </a:r>
            <a:r>
              <a:rPr lang="en-US" sz="6600" baseline="30000" dirty="0" smtClean="0"/>
              <a:t>th</a:t>
            </a:r>
            <a:r>
              <a:rPr lang="en-US" sz="6600" dirty="0" smtClean="0"/>
              <a:t> Quarter- 2017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9700" y="5055281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Brad Aragon, CSP</a:t>
            </a:r>
          </a:p>
          <a:p>
            <a:r>
              <a:rPr lang="en-US" sz="3200" dirty="0" smtClean="0"/>
              <a:t>Kern </a:t>
            </a:r>
            <a:r>
              <a:rPr lang="en-US" sz="3200" dirty="0" smtClean="0"/>
              <a:t>County </a:t>
            </a:r>
            <a:r>
              <a:rPr lang="en-US" sz="3200" dirty="0" smtClean="0"/>
              <a:t>Risk </a:t>
            </a:r>
            <a:r>
              <a:rPr lang="en-US" sz="3200" dirty="0" smtClean="0"/>
              <a:t>Management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7140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Cal-OSHA Log 300 information and quiz</a:t>
            </a:r>
          </a:p>
          <a:p>
            <a:r>
              <a:rPr lang="en-US" dirty="0" smtClean="0"/>
              <a:t>County Workers’ Comp claims data</a:t>
            </a:r>
          </a:p>
          <a:p>
            <a:r>
              <a:rPr lang="en-US" dirty="0" smtClean="0"/>
              <a:t>County Motor Vehicle Accident information</a:t>
            </a:r>
          </a:p>
          <a:p>
            <a:r>
              <a:rPr lang="en-US" dirty="0" smtClean="0"/>
              <a:t>Winter Driving tips</a:t>
            </a:r>
          </a:p>
          <a:p>
            <a:r>
              <a:rPr lang="en-US" dirty="0" smtClean="0"/>
              <a:t>Working in cold weather </a:t>
            </a:r>
          </a:p>
          <a:p>
            <a:pPr lvl="1"/>
            <a:r>
              <a:rPr lang="en-US" dirty="0" smtClean="0"/>
              <a:t> Stretches handout</a:t>
            </a:r>
          </a:p>
          <a:p>
            <a:pPr lvl="1"/>
            <a:r>
              <a:rPr lang="en-US" dirty="0" smtClean="0"/>
              <a:t>Slips and trips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37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300 &amp; 300A Summary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19849"/>
            <a:ext cx="9213414" cy="4310743"/>
          </a:xfrm>
        </p:spPr>
        <p:txBody>
          <a:bodyPr>
            <a:noAutofit/>
          </a:bodyPr>
          <a:lstStyle/>
          <a:p>
            <a:r>
              <a:rPr lang="en-US" sz="3200" dirty="0"/>
              <a:t>The </a:t>
            </a:r>
            <a:r>
              <a:rPr lang="en-US" sz="3200" dirty="0" smtClean="0"/>
              <a:t>Log 300 captures recordable incidents for the calendar year.</a:t>
            </a:r>
          </a:p>
          <a:p>
            <a:r>
              <a:rPr lang="en-US" sz="3200" dirty="0" smtClean="0"/>
              <a:t>Logs should be up to date and incidents that are recordable should be recorded as soon as possible.</a:t>
            </a:r>
          </a:p>
          <a:p>
            <a:r>
              <a:rPr lang="en-US" sz="3200" dirty="0" smtClean="0"/>
              <a:t>Log 300 A – Summary reports are due to posted on February 1, 2018 thru April 30, 2018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3017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300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776857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Where </a:t>
            </a:r>
            <a:r>
              <a:rPr lang="en-US" dirty="0"/>
              <a:t>do you record an injury that occurs on December 31</a:t>
            </a:r>
            <a:r>
              <a:rPr lang="en-US" baseline="30000" dirty="0"/>
              <a:t>st</a:t>
            </a:r>
            <a:r>
              <a:rPr lang="en-US" dirty="0"/>
              <a:t> but is not reported until January 2</a:t>
            </a:r>
            <a:r>
              <a:rPr lang="en-US" baseline="30000" dirty="0"/>
              <a:t>nd</a:t>
            </a:r>
            <a:r>
              <a:rPr lang="en-US" dirty="0" smtClean="0"/>
              <a:t>?</a:t>
            </a:r>
          </a:p>
          <a:p>
            <a:r>
              <a:rPr lang="en-US" dirty="0" smtClean="0"/>
              <a:t>You report the injury on the log in the year it happened</a:t>
            </a:r>
          </a:p>
          <a:p>
            <a:r>
              <a:rPr lang="en-US" dirty="0" smtClean="0"/>
              <a:t>Do I county the day on which the injury occurred?</a:t>
            </a:r>
          </a:p>
          <a:p>
            <a:r>
              <a:rPr lang="en-US" dirty="0" smtClean="0"/>
              <a:t>No. You begin counting days away on the day after the injury occurred</a:t>
            </a:r>
          </a:p>
          <a:p>
            <a:r>
              <a:rPr lang="en-US" dirty="0" smtClean="0"/>
              <a:t>Is there a limit to the number of days away from work I must count?</a:t>
            </a:r>
          </a:p>
          <a:p>
            <a:r>
              <a:rPr lang="en-US" dirty="0" smtClean="0"/>
              <a:t>Yes, you may “cap” the total days away at 180 days</a:t>
            </a:r>
          </a:p>
          <a:p>
            <a:r>
              <a:rPr lang="en-US" dirty="0" smtClean="0"/>
              <a:t>Is drilling a fingernail or toenail to relieve pressure considered first aid?</a:t>
            </a:r>
          </a:p>
          <a:p>
            <a:r>
              <a:rPr lang="en-US" dirty="0" smtClean="0"/>
              <a:t>Yes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58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Log 300 Information	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Here is a great resource to general questions about recording incidents on the log 300. It is </a:t>
            </a:r>
            <a:r>
              <a:rPr lang="en-US" sz="3200" dirty="0" smtClean="0"/>
              <a:t>Cal-OSHA’s </a:t>
            </a:r>
            <a:r>
              <a:rPr lang="en-US" sz="3200" dirty="0" smtClean="0"/>
              <a:t>general industry safety order 14300.7</a:t>
            </a:r>
          </a:p>
          <a:p>
            <a:r>
              <a:rPr lang="en-US" sz="3200" dirty="0" smtClean="0">
                <a:hlinkClick r:id="rId2"/>
              </a:rPr>
              <a:t>https</a:t>
            </a:r>
            <a:r>
              <a:rPr lang="en-US" sz="3200" dirty="0">
                <a:hlinkClick r:id="rId2"/>
              </a:rPr>
              <a:t>://www.dir.ca.gov/t8/14300_7.html</a:t>
            </a:r>
            <a:r>
              <a:rPr lang="en-US" sz="3200" dirty="0"/>
              <a:t>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26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1" y="5480957"/>
            <a:ext cx="9112931" cy="1083129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Work Comp Claims History</a:t>
            </a:r>
            <a:endParaRPr lang="en-US" sz="4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5468107"/>
              </p:ext>
            </p:extLst>
          </p:nvPr>
        </p:nvGraphicFramePr>
        <p:xfrm>
          <a:off x="0" y="-1"/>
          <a:ext cx="11723914" cy="5480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529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641" y="6056644"/>
            <a:ext cx="8534400" cy="5582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Number of Claims by Month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7403652"/>
              </p:ext>
            </p:extLst>
          </p:nvPr>
        </p:nvGraphicFramePr>
        <p:xfrm>
          <a:off x="0" y="102159"/>
          <a:ext cx="11887200" cy="5954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791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Amount of Monthly  Workers Comp Claims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355810"/>
              </p:ext>
            </p:extLst>
          </p:nvPr>
        </p:nvGraphicFramePr>
        <p:xfrm>
          <a:off x="152400" y="1825624"/>
          <a:ext cx="11201400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224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309" y="5823857"/>
            <a:ext cx="8534400" cy="944266"/>
          </a:xfrm>
        </p:spPr>
        <p:txBody>
          <a:bodyPr/>
          <a:lstStyle/>
          <a:p>
            <a:r>
              <a:rPr lang="en-US" dirty="0" smtClean="0"/>
              <a:t>Motor Vehicle Accidents -2017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917318"/>
              </p:ext>
            </p:extLst>
          </p:nvPr>
        </p:nvGraphicFramePr>
        <p:xfrm>
          <a:off x="231112" y="-1"/>
          <a:ext cx="11830259" cy="5823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01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2017 Motor Vehicle Accidents 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14 departments had some type of MVA (Sheriff not include) for a total of 81 accidents</a:t>
            </a:r>
          </a:p>
          <a:p>
            <a:r>
              <a:rPr lang="en-US" sz="3600" dirty="0" smtClean="0"/>
              <a:t>At Fault accidents – 40</a:t>
            </a:r>
          </a:p>
          <a:p>
            <a:r>
              <a:rPr lang="en-US" sz="3600" dirty="0" smtClean="0"/>
              <a:t>Not At Fault accidents – 33</a:t>
            </a:r>
          </a:p>
          <a:p>
            <a:r>
              <a:rPr lang="en-US" sz="3600" dirty="0" smtClean="0"/>
              <a:t>Unoccupied – 8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95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5589"/>
          </a:xfrm>
        </p:spPr>
        <p:txBody>
          <a:bodyPr/>
          <a:lstStyle/>
          <a:p>
            <a:r>
              <a:rPr lang="en-US" dirty="0" smtClean="0"/>
              <a:t>Causes of At Fault Incidents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851" y="1979351"/>
            <a:ext cx="9978013" cy="4793064"/>
          </a:xfrm>
        </p:spPr>
        <p:txBody>
          <a:bodyPr>
            <a:normAutofit/>
          </a:bodyPr>
          <a:lstStyle/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r>
              <a:rPr lang="en-US" sz="3200" dirty="0" smtClean="0"/>
              <a:t>Top 3 At Fault Incident Causes</a:t>
            </a:r>
          </a:p>
          <a:p>
            <a:pPr lvl="1"/>
            <a:r>
              <a:rPr lang="en-US" sz="3200" dirty="0" smtClean="0"/>
              <a:t>Parking (either entering or leaving)</a:t>
            </a:r>
          </a:p>
          <a:p>
            <a:pPr lvl="1"/>
            <a:r>
              <a:rPr lang="en-US" sz="3200" dirty="0" smtClean="0"/>
              <a:t>Rear ending the other vehicle</a:t>
            </a:r>
          </a:p>
          <a:p>
            <a:pPr lvl="1"/>
            <a:r>
              <a:rPr lang="en-US" sz="3200" dirty="0" smtClean="0"/>
              <a:t>Hit an Object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799" y="1406281"/>
            <a:ext cx="5661622" cy="22839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51" y="1360714"/>
            <a:ext cx="5307441" cy="232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1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75245" cy="132556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Winter Driving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5" y="2711497"/>
            <a:ext cx="10515600" cy="29539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Additional caution on the first rainy day we have. Oils on the road tend to float to the surface and can create slippery road conditions.</a:t>
            </a:r>
          </a:p>
          <a:p>
            <a:r>
              <a:rPr lang="en-US" dirty="0" smtClean="0"/>
              <a:t>Help reduce the chance of hydroplaning by following the “tracks” of the vehicle in front of you , BUT, do not follow too close.</a:t>
            </a:r>
          </a:p>
          <a:p>
            <a:r>
              <a:rPr lang="en-US" dirty="0" smtClean="0"/>
              <a:t>Remember the law: If your windshield wipers are on, then your headlights must be 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Increase your following distance to allow for slippery conditions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173" y="117875"/>
            <a:ext cx="6073253" cy="240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9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Winter Driving - Fog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30" y="3071620"/>
            <a:ext cx="11230970" cy="5032375"/>
          </a:xfrm>
        </p:spPr>
        <p:txBody>
          <a:bodyPr>
            <a:normAutofit/>
          </a:bodyPr>
          <a:lstStyle/>
          <a:p>
            <a:r>
              <a:rPr lang="en-US" dirty="0" smtClean="0"/>
              <a:t>Always use low beams</a:t>
            </a:r>
          </a:p>
          <a:p>
            <a:r>
              <a:rPr lang="en-US" dirty="0" smtClean="0"/>
              <a:t>When stopped, roll down your windows to listen for oncoming traffic.</a:t>
            </a:r>
          </a:p>
          <a:p>
            <a:r>
              <a:rPr lang="en-US" dirty="0" smtClean="0"/>
              <a:t>If you must stop on the side of the road, then “black out” your car. This means no brake lights, or tail lights.</a:t>
            </a:r>
          </a:p>
          <a:p>
            <a:r>
              <a:rPr lang="en-US" dirty="0" smtClean="0"/>
              <a:t>Use markers </a:t>
            </a:r>
            <a:r>
              <a:rPr lang="en-US" dirty="0" smtClean="0"/>
              <a:t>on </a:t>
            </a:r>
            <a:r>
              <a:rPr lang="en-US" dirty="0" smtClean="0"/>
              <a:t>your most commonly traveled routes to help judge distance.</a:t>
            </a:r>
          </a:p>
          <a:p>
            <a:r>
              <a:rPr lang="en-US" dirty="0" smtClean="0"/>
              <a:t>Do you know how freeway exits are marked to help you know the exit is getting close</a:t>
            </a:r>
            <a:r>
              <a:rPr lang="en-US" dirty="0" smtClean="0"/>
              <a:t>?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561" y="85553"/>
            <a:ext cx="4508520" cy="33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4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Winter Driving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997" y="1547446"/>
            <a:ext cx="11063235" cy="494378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Things to check on your vehicle before the rain and fog arrive:</a:t>
            </a:r>
          </a:p>
          <a:p>
            <a:endParaRPr lang="en-US" sz="3200" dirty="0" smtClean="0"/>
          </a:p>
          <a:p>
            <a:pPr lvl="1"/>
            <a:r>
              <a:rPr lang="en-US" sz="3200" dirty="0" smtClean="0"/>
              <a:t>Good working wiper blades that do not streak or “chatter” when moving.</a:t>
            </a:r>
          </a:p>
          <a:p>
            <a:pPr lvl="1"/>
            <a:r>
              <a:rPr lang="en-US" sz="3200" dirty="0" smtClean="0"/>
              <a:t>Are your headlights working and are the lenses clear?</a:t>
            </a:r>
          </a:p>
          <a:p>
            <a:pPr lvl="1"/>
            <a:r>
              <a:rPr lang="en-US" sz="3200" dirty="0" smtClean="0"/>
              <a:t>Does your vehicle’s heater and defroster work properly?</a:t>
            </a:r>
          </a:p>
          <a:p>
            <a:pPr lvl="1"/>
            <a:r>
              <a:rPr lang="en-US" sz="3200" dirty="0" smtClean="0"/>
              <a:t>Do your tires have adequate treads? No bald tires!!</a:t>
            </a:r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3601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Winter  Slips </a:t>
            </a:r>
            <a:r>
              <a:rPr lang="en-US" sz="4800" dirty="0" smtClean="0"/>
              <a:t>–</a:t>
            </a:r>
            <a:r>
              <a:rPr lang="en-US" sz="4800" dirty="0" smtClean="0"/>
              <a:t>Trips 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863" y="3322830"/>
            <a:ext cx="10515600" cy="4351338"/>
          </a:xfrm>
        </p:spPr>
        <p:txBody>
          <a:bodyPr/>
          <a:lstStyle/>
          <a:p>
            <a:r>
              <a:rPr lang="en-US" sz="3200" dirty="0" smtClean="0"/>
              <a:t>Use knock off </a:t>
            </a:r>
            <a:r>
              <a:rPr lang="en-US" sz="3200" dirty="0" smtClean="0"/>
              <a:t>mats before entering a building or once you step inside</a:t>
            </a:r>
            <a:endParaRPr lang="en-US" sz="3200" dirty="0" smtClean="0"/>
          </a:p>
          <a:p>
            <a:r>
              <a:rPr lang="en-US" sz="3200" dirty="0" smtClean="0"/>
              <a:t>Watch out for </a:t>
            </a:r>
            <a:r>
              <a:rPr lang="en-US" sz="3200" dirty="0" smtClean="0"/>
              <a:t>sprinklers/puddles on the sidewalk</a:t>
            </a:r>
            <a:r>
              <a:rPr lang="en-US" sz="3200" dirty="0" smtClean="0"/>
              <a:t>	</a:t>
            </a:r>
          </a:p>
          <a:p>
            <a:r>
              <a:rPr lang="en-US" sz="3200" dirty="0" smtClean="0"/>
              <a:t>Ice, </a:t>
            </a:r>
            <a:r>
              <a:rPr lang="en-US" sz="3200" dirty="0" smtClean="0"/>
              <a:t>Moss on the sidewalk</a:t>
            </a:r>
          </a:p>
          <a:p>
            <a:r>
              <a:rPr lang="en-US" sz="3200" dirty="0" smtClean="0"/>
              <a:t>Wear appropriate footwear when you are walking to work from the parking lot</a:t>
            </a:r>
            <a:endParaRPr lang="en-US" sz="32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345" y="221064"/>
            <a:ext cx="3506875" cy="302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8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Stretching Handout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673" y="1336971"/>
            <a:ext cx="8088675" cy="5344302"/>
          </a:xfrm>
        </p:spPr>
      </p:pic>
    </p:spTree>
    <p:extLst>
      <p:ext uri="{BB962C8B-B14F-4D97-AF65-F5344CB8AC3E}">
        <p14:creationId xmlns:p14="http://schemas.microsoft.com/office/powerpoint/2010/main" val="300501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</TotalTime>
  <Words>631</Words>
  <Application>Microsoft Office PowerPoint</Application>
  <PresentationFormat>Widescreen</PresentationFormat>
  <Paragraphs>85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County Safety Committee Meeting 4th Quarter- 2017</vt:lpstr>
      <vt:lpstr>Today’s Agenda</vt:lpstr>
      <vt:lpstr>Log 300 &amp; 300A Summary Information</vt:lpstr>
      <vt:lpstr>Log 300 Quiz</vt:lpstr>
      <vt:lpstr>Log 300 Information </vt:lpstr>
      <vt:lpstr>Work Comp Claims History</vt:lpstr>
      <vt:lpstr>Number of Claims by Month</vt:lpstr>
      <vt:lpstr>Average Amount of Monthly  Workers Comp Claims </vt:lpstr>
      <vt:lpstr>Motor Vehicle Accidents -2017</vt:lpstr>
      <vt:lpstr>2017 Motor Vehicle Accidents </vt:lpstr>
      <vt:lpstr>Causes of At Fault Incidents</vt:lpstr>
      <vt:lpstr>Winter Driving</vt:lpstr>
      <vt:lpstr>Winter Driving - Fog</vt:lpstr>
      <vt:lpstr>Winter Driving</vt:lpstr>
      <vt:lpstr>Winter  Slips –Trips  </vt:lpstr>
      <vt:lpstr>Review Stretching Handout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Meeting 4th Quarter- 2017</dc:title>
  <dc:creator>Brad Aragon</dc:creator>
  <cp:lastModifiedBy>Brad Aragon</cp:lastModifiedBy>
  <cp:revision>24</cp:revision>
  <dcterms:created xsi:type="dcterms:W3CDTF">2017-11-06T21:18:23Z</dcterms:created>
  <dcterms:modified xsi:type="dcterms:W3CDTF">2017-11-15T16:47:50Z</dcterms:modified>
</cp:coreProperties>
</file>