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handoutMasterIdLst>
    <p:handoutMasterId r:id="rId14"/>
  </p:handoutMasterIdLst>
  <p:sldIdLst>
    <p:sldId id="256" r:id="rId2"/>
    <p:sldId id="257" r:id="rId3"/>
    <p:sldId id="263" r:id="rId4"/>
    <p:sldId id="267" r:id="rId5"/>
    <p:sldId id="264" r:id="rId6"/>
    <p:sldId id="265" r:id="rId7"/>
    <p:sldId id="261" r:id="rId8"/>
    <p:sldId id="258" r:id="rId9"/>
    <p:sldId id="259" r:id="rId10"/>
    <p:sldId id="260" r:id="rId11"/>
    <p:sldId id="266"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86" d="100"/>
          <a:sy n="86" d="100"/>
        </p:scale>
        <p:origin x="102" y="8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Claims</c:v>
                </c:pt>
              </c:strCache>
            </c:strRef>
          </c:tx>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Lst>
            </c:dLbl>
            <c:dLbl>
              <c:idx val="1"/>
              <c:layout/>
              <c:showLegendKey val="0"/>
              <c:showVal val="1"/>
              <c:showCatName val="0"/>
              <c:showSerName val="0"/>
              <c:showPercent val="0"/>
              <c:showBubbleSize val="0"/>
              <c:extLst>
                <c:ext xmlns:c15="http://schemas.microsoft.com/office/drawing/2012/chart" uri="{CE6537A1-D6FC-4f65-9D91-7224C49458BB}">
                  <c15:layout/>
                </c:ext>
              </c:extLst>
            </c:dLbl>
            <c:dLbl>
              <c:idx val="2"/>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0395451501538502E-16"/>
                  <c:y val="-1.4893616189556253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Sheet1!$A$2:$A$5</c:f>
              <c:numCache>
                <c:formatCode>General</c:formatCode>
                <c:ptCount val="4"/>
                <c:pt idx="0">
                  <c:v>2012</c:v>
                </c:pt>
                <c:pt idx="1">
                  <c:v>2013</c:v>
                </c:pt>
                <c:pt idx="2">
                  <c:v>2014</c:v>
                </c:pt>
                <c:pt idx="3">
                  <c:v>2015</c:v>
                </c:pt>
              </c:numCache>
            </c:numRef>
          </c:cat>
          <c:val>
            <c:numRef>
              <c:f>Sheet1!$B$2:$B$5</c:f>
              <c:numCache>
                <c:formatCode>General</c:formatCode>
                <c:ptCount val="4"/>
                <c:pt idx="0">
                  <c:v>741</c:v>
                </c:pt>
                <c:pt idx="1">
                  <c:v>683</c:v>
                </c:pt>
                <c:pt idx="2">
                  <c:v>627</c:v>
                </c:pt>
                <c:pt idx="3">
                  <c:v>571</c:v>
                </c:pt>
              </c:numCache>
            </c:numRef>
          </c:val>
        </c:ser>
        <c:ser>
          <c:idx val="1"/>
          <c:order val="1"/>
          <c:tx>
            <c:strRef>
              <c:f>Sheet1!$C$1</c:f>
              <c:strCache>
                <c:ptCount val="1"/>
                <c:pt idx="0">
                  <c:v>Column1</c:v>
                </c:pt>
              </c:strCache>
            </c:strRef>
          </c:tx>
          <c:invertIfNegative val="0"/>
          <c:cat>
            <c:numRef>
              <c:f>Sheet1!$A$2:$A$5</c:f>
              <c:numCache>
                <c:formatCode>General</c:formatCode>
                <c:ptCount val="4"/>
                <c:pt idx="0">
                  <c:v>2012</c:v>
                </c:pt>
                <c:pt idx="1">
                  <c:v>2013</c:v>
                </c:pt>
                <c:pt idx="2">
                  <c:v>2014</c:v>
                </c:pt>
                <c:pt idx="3">
                  <c:v>2015</c:v>
                </c:pt>
              </c:numCache>
            </c:numRef>
          </c:cat>
          <c:val>
            <c:numRef>
              <c:f>Sheet1!$C$2:$C$5</c:f>
              <c:numCache>
                <c:formatCode>General</c:formatCode>
                <c:ptCount val="4"/>
              </c:numCache>
            </c:numRef>
          </c:val>
        </c:ser>
        <c:ser>
          <c:idx val="2"/>
          <c:order val="2"/>
          <c:tx>
            <c:strRef>
              <c:f>Sheet1!$D$1</c:f>
              <c:strCache>
                <c:ptCount val="1"/>
                <c:pt idx="0">
                  <c:v>Column2</c:v>
                </c:pt>
              </c:strCache>
            </c:strRef>
          </c:tx>
          <c:invertIfNegative val="0"/>
          <c:cat>
            <c:numRef>
              <c:f>Sheet1!$A$2:$A$5</c:f>
              <c:numCache>
                <c:formatCode>General</c:formatCode>
                <c:ptCount val="4"/>
                <c:pt idx="0">
                  <c:v>2012</c:v>
                </c:pt>
                <c:pt idx="1">
                  <c:v>2013</c:v>
                </c:pt>
                <c:pt idx="2">
                  <c:v>2014</c:v>
                </c:pt>
                <c:pt idx="3">
                  <c:v>2015</c:v>
                </c:pt>
              </c:numCache>
            </c:numRef>
          </c:cat>
          <c:val>
            <c:numRef>
              <c:f>Sheet1!$D$2:$D$5</c:f>
              <c:numCache>
                <c:formatCode>General</c:formatCode>
                <c:ptCount val="4"/>
              </c:numCache>
            </c:numRef>
          </c:val>
        </c:ser>
        <c:dLbls>
          <c:showLegendKey val="0"/>
          <c:showVal val="0"/>
          <c:showCatName val="0"/>
          <c:showSerName val="0"/>
          <c:showPercent val="0"/>
          <c:showBubbleSize val="0"/>
        </c:dLbls>
        <c:gapWidth val="150"/>
        <c:axId val="341534520"/>
        <c:axId val="341530208"/>
      </c:barChart>
      <c:catAx>
        <c:axId val="341534520"/>
        <c:scaling>
          <c:orientation val="minMax"/>
        </c:scaling>
        <c:delete val="0"/>
        <c:axPos val="b"/>
        <c:numFmt formatCode="General" sourceLinked="1"/>
        <c:majorTickMark val="out"/>
        <c:minorTickMark val="none"/>
        <c:tickLblPos val="nextTo"/>
        <c:crossAx val="341530208"/>
        <c:crosses val="autoZero"/>
        <c:auto val="1"/>
        <c:lblAlgn val="ctr"/>
        <c:lblOffset val="100"/>
        <c:noMultiLvlLbl val="0"/>
      </c:catAx>
      <c:valAx>
        <c:axId val="341530208"/>
        <c:scaling>
          <c:orientation val="minMax"/>
        </c:scaling>
        <c:delete val="0"/>
        <c:axPos val="l"/>
        <c:majorGridlines/>
        <c:numFmt formatCode="General" sourceLinked="1"/>
        <c:majorTickMark val="out"/>
        <c:minorTickMark val="none"/>
        <c:tickLblPos val="nextTo"/>
        <c:crossAx val="341534520"/>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0.78007</cdr:x>
      <cdr:y>0.01972</cdr:y>
    </cdr:from>
    <cdr:to>
      <cdr:x>1</cdr:x>
      <cdr:y>0.25532</cdr:y>
    </cdr:to>
    <cdr:sp macro="" textlink="">
      <cdr:nvSpPr>
        <cdr:cNvPr id="2" name="TextBox 1"/>
        <cdr:cNvSpPr txBox="1"/>
      </cdr:nvSpPr>
      <cdr:spPr>
        <a:xfrm xmlns:a="http://schemas.openxmlformats.org/drawingml/2006/main">
          <a:off x="6988629" y="100876"/>
          <a:ext cx="1970314" cy="12054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smtClean="0"/>
            <a:t>This represents a </a:t>
          </a:r>
          <a:r>
            <a:rPr lang="en-US" sz="2000" b="1" dirty="0" smtClean="0"/>
            <a:t>23%</a:t>
          </a:r>
          <a:r>
            <a:rPr lang="en-US" sz="1600" dirty="0" smtClean="0"/>
            <a:t> decrease in the County’s total claims</a:t>
          </a:r>
          <a:endParaRPr lang="en-US" sz="1600" dirty="0"/>
        </a:p>
      </cdr:txBody>
    </cdr:sp>
  </cdr:relSizeAnchor>
  <cdr:relSizeAnchor xmlns:cdr="http://schemas.openxmlformats.org/drawingml/2006/chartDrawing">
    <cdr:from>
      <cdr:x>0.14945</cdr:x>
      <cdr:y>0.10213</cdr:y>
    </cdr:from>
    <cdr:to>
      <cdr:x>0.7825</cdr:x>
      <cdr:y>0.30213</cdr:y>
    </cdr:to>
    <cdr:cxnSp macro="">
      <cdr:nvCxnSpPr>
        <cdr:cNvPr id="4" name="Straight Arrow Connector 3"/>
        <cdr:cNvCxnSpPr/>
      </cdr:nvCxnSpPr>
      <cdr:spPr>
        <a:xfrm xmlns:a="http://schemas.openxmlformats.org/drawingml/2006/main">
          <a:off x="1338943" y="522514"/>
          <a:ext cx="5671457" cy="1023257"/>
        </a:xfrm>
        <a:prstGeom xmlns:a="http://schemas.openxmlformats.org/drawingml/2006/main" prst="straightConnector1">
          <a:avLst/>
        </a:prstGeom>
        <a:ln xmlns:a="http://schemas.openxmlformats.org/drawingml/2006/main">
          <a:tailEnd type="triangle"/>
        </a:ln>
      </cdr:spPr>
      <cdr:style>
        <a:lnRef xmlns:a="http://schemas.openxmlformats.org/drawingml/2006/main" idx="3">
          <a:schemeClr val="dk1"/>
        </a:lnRef>
        <a:fillRef xmlns:a="http://schemas.openxmlformats.org/drawingml/2006/main" idx="0">
          <a:schemeClr val="dk1"/>
        </a:fillRef>
        <a:effectRef xmlns:a="http://schemas.openxmlformats.org/drawingml/2006/main" idx="2">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EE84294-5807-4550-8874-02B66D05CF11}" type="datetimeFigureOut">
              <a:rPr lang="en-US" smtClean="0"/>
              <a:t>11/17/2015</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DEE94F18-6299-4071-B914-7703FA6CDAFF}" type="slidenum">
              <a:rPr lang="en-US" smtClean="0"/>
              <a:t>‹#›</a:t>
            </a:fld>
            <a:endParaRPr lang="en-US"/>
          </a:p>
        </p:txBody>
      </p:sp>
    </p:spTree>
    <p:extLst>
      <p:ext uri="{BB962C8B-B14F-4D97-AF65-F5344CB8AC3E}">
        <p14:creationId xmlns:p14="http://schemas.microsoft.com/office/powerpoint/2010/main" val="2760057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178A54B-E6AE-4394-B04E-FCBEB62F6615}" type="datetimeFigureOut">
              <a:rPr lang="en-US" smtClean="0"/>
              <a:t>11/17/2015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B289F51-276D-4780-8BB3-4978FC69C1F7}" type="slidenum">
              <a:rPr lang="en-US" smtClean="0"/>
              <a:t>‹#›</a:t>
            </a:fld>
            <a:endParaRPr lang="en-US"/>
          </a:p>
        </p:txBody>
      </p:sp>
    </p:spTree>
    <p:extLst>
      <p:ext uri="{BB962C8B-B14F-4D97-AF65-F5344CB8AC3E}">
        <p14:creationId xmlns:p14="http://schemas.microsoft.com/office/powerpoint/2010/main" val="1280391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1</a:t>
            </a:fld>
            <a:endParaRPr lang="en-US"/>
          </a:p>
        </p:txBody>
      </p:sp>
    </p:spTree>
    <p:extLst>
      <p:ext uri="{BB962C8B-B14F-4D97-AF65-F5344CB8AC3E}">
        <p14:creationId xmlns:p14="http://schemas.microsoft.com/office/powerpoint/2010/main" val="366687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2</a:t>
            </a:fld>
            <a:endParaRPr lang="en-US"/>
          </a:p>
        </p:txBody>
      </p:sp>
    </p:spTree>
    <p:extLst>
      <p:ext uri="{BB962C8B-B14F-4D97-AF65-F5344CB8AC3E}">
        <p14:creationId xmlns:p14="http://schemas.microsoft.com/office/powerpoint/2010/main" val="3708236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3</a:t>
            </a:fld>
            <a:endParaRPr lang="en-US"/>
          </a:p>
        </p:txBody>
      </p:sp>
    </p:spTree>
    <p:extLst>
      <p:ext uri="{BB962C8B-B14F-4D97-AF65-F5344CB8AC3E}">
        <p14:creationId xmlns:p14="http://schemas.microsoft.com/office/powerpoint/2010/main" val="2831047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5</a:t>
            </a:fld>
            <a:endParaRPr lang="en-US"/>
          </a:p>
        </p:txBody>
      </p:sp>
    </p:spTree>
    <p:extLst>
      <p:ext uri="{BB962C8B-B14F-4D97-AF65-F5344CB8AC3E}">
        <p14:creationId xmlns:p14="http://schemas.microsoft.com/office/powerpoint/2010/main" val="1682480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6</a:t>
            </a:fld>
            <a:endParaRPr lang="en-US"/>
          </a:p>
        </p:txBody>
      </p:sp>
    </p:spTree>
    <p:extLst>
      <p:ext uri="{BB962C8B-B14F-4D97-AF65-F5344CB8AC3E}">
        <p14:creationId xmlns:p14="http://schemas.microsoft.com/office/powerpoint/2010/main" val="1362764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7</a:t>
            </a:fld>
            <a:endParaRPr lang="en-US"/>
          </a:p>
        </p:txBody>
      </p:sp>
    </p:spTree>
    <p:extLst>
      <p:ext uri="{BB962C8B-B14F-4D97-AF65-F5344CB8AC3E}">
        <p14:creationId xmlns:p14="http://schemas.microsoft.com/office/powerpoint/2010/main" val="41796075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8</a:t>
            </a:fld>
            <a:endParaRPr lang="en-US"/>
          </a:p>
        </p:txBody>
      </p:sp>
    </p:spTree>
    <p:extLst>
      <p:ext uri="{BB962C8B-B14F-4D97-AF65-F5344CB8AC3E}">
        <p14:creationId xmlns:p14="http://schemas.microsoft.com/office/powerpoint/2010/main" val="2446110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9</a:t>
            </a:fld>
            <a:endParaRPr lang="en-US"/>
          </a:p>
        </p:txBody>
      </p:sp>
    </p:spTree>
    <p:extLst>
      <p:ext uri="{BB962C8B-B14F-4D97-AF65-F5344CB8AC3E}">
        <p14:creationId xmlns:p14="http://schemas.microsoft.com/office/powerpoint/2010/main" val="1342579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289F51-276D-4780-8BB3-4978FC69C1F7}" type="slidenum">
              <a:rPr lang="en-US" smtClean="0"/>
              <a:t>10</a:t>
            </a:fld>
            <a:endParaRPr lang="en-US"/>
          </a:p>
        </p:txBody>
      </p:sp>
    </p:spTree>
    <p:extLst>
      <p:ext uri="{BB962C8B-B14F-4D97-AF65-F5344CB8AC3E}">
        <p14:creationId xmlns:p14="http://schemas.microsoft.com/office/powerpoint/2010/main" val="1177218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11/17/2015</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11/17/2015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11/17/2015</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0uaquGZKx_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County Safety committee</a:t>
            </a:r>
            <a:br>
              <a:rPr lang="en-US" dirty="0" smtClean="0"/>
            </a:br>
            <a:r>
              <a:rPr lang="en-US" dirty="0" smtClean="0"/>
              <a:t>4</a:t>
            </a:r>
            <a:r>
              <a:rPr lang="en-US" baseline="30000" dirty="0" smtClean="0"/>
              <a:t>th</a:t>
            </a:r>
            <a:r>
              <a:rPr lang="en-US" dirty="0" smtClean="0"/>
              <a:t> Quarter 2015</a:t>
            </a:r>
            <a:endParaRPr lang="en-US" dirty="0"/>
          </a:p>
        </p:txBody>
      </p:sp>
      <p:sp>
        <p:nvSpPr>
          <p:cNvPr id="3" name="Subtitle 2"/>
          <p:cNvSpPr>
            <a:spLocks noGrp="1"/>
          </p:cNvSpPr>
          <p:nvPr>
            <p:ph type="subTitle" idx="1"/>
          </p:nvPr>
        </p:nvSpPr>
        <p:spPr>
          <a:xfrm>
            <a:off x="1985281" y="4440238"/>
            <a:ext cx="8791575" cy="1655762"/>
          </a:xfrm>
        </p:spPr>
        <p:txBody>
          <a:bodyPr>
            <a:noAutofit/>
          </a:bodyPr>
          <a:lstStyle/>
          <a:p>
            <a:r>
              <a:rPr lang="en-US" sz="2400" dirty="0" smtClean="0">
                <a:solidFill>
                  <a:schemeClr val="tx1"/>
                </a:solidFill>
              </a:rPr>
              <a:t>Brad Aragon, CSP</a:t>
            </a:r>
          </a:p>
          <a:p>
            <a:r>
              <a:rPr lang="en-US" sz="2400" dirty="0" smtClean="0">
                <a:solidFill>
                  <a:schemeClr val="tx1"/>
                </a:solidFill>
              </a:rPr>
              <a:t>County Safety Officer</a:t>
            </a:r>
          </a:p>
          <a:p>
            <a:r>
              <a:rPr lang="en-US" sz="2400" dirty="0" smtClean="0">
                <a:solidFill>
                  <a:schemeClr val="tx1"/>
                </a:solidFill>
              </a:rPr>
              <a:t>Risk Management – Office of County counsel</a:t>
            </a:r>
            <a:endParaRPr lang="en-US" sz="2400" dirty="0">
              <a:solidFill>
                <a:schemeClr val="tx1"/>
              </a:solidFill>
            </a:endParaRPr>
          </a:p>
        </p:txBody>
      </p:sp>
    </p:spTree>
    <p:extLst>
      <p:ext uri="{BB962C8B-B14F-4D97-AF65-F5344CB8AC3E}">
        <p14:creationId xmlns:p14="http://schemas.microsoft.com/office/powerpoint/2010/main" val="6357435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2463" y="226632"/>
            <a:ext cx="9905998" cy="1478570"/>
          </a:xfrm>
        </p:spPr>
        <p:txBody>
          <a:bodyPr>
            <a:normAutofit/>
          </a:bodyPr>
          <a:lstStyle/>
          <a:p>
            <a:pPr algn="ctr"/>
            <a:r>
              <a:rPr lang="en-US" sz="6600" dirty="0" smtClean="0"/>
              <a:t>Today’s Agenda</a:t>
            </a:r>
            <a:endParaRPr lang="en-US" sz="6600" dirty="0"/>
          </a:p>
        </p:txBody>
      </p:sp>
      <p:sp>
        <p:nvSpPr>
          <p:cNvPr id="3" name="Content Placeholder 2"/>
          <p:cNvSpPr>
            <a:spLocks noGrp="1"/>
          </p:cNvSpPr>
          <p:nvPr>
            <p:ph idx="1"/>
          </p:nvPr>
        </p:nvSpPr>
        <p:spPr>
          <a:xfrm>
            <a:off x="1131321" y="1338942"/>
            <a:ext cx="10233366" cy="5421087"/>
          </a:xfrm>
        </p:spPr>
        <p:txBody>
          <a:bodyPr>
            <a:noAutofit/>
          </a:bodyPr>
          <a:lstStyle/>
          <a:p>
            <a:r>
              <a:rPr lang="en-US" sz="3600" dirty="0" smtClean="0"/>
              <a:t>County’s claims </a:t>
            </a:r>
            <a:r>
              <a:rPr lang="en-US" sz="3600" dirty="0"/>
              <a:t>history</a:t>
            </a:r>
          </a:p>
          <a:p>
            <a:r>
              <a:rPr lang="en-US" sz="3600" dirty="0" smtClean="0"/>
              <a:t>New claims &amp; MVA database</a:t>
            </a:r>
          </a:p>
          <a:p>
            <a:r>
              <a:rPr lang="en-US" sz="3600" dirty="0" smtClean="0"/>
              <a:t>All–in–One poster, Cal-OSHA Log 300 update</a:t>
            </a:r>
          </a:p>
          <a:p>
            <a:r>
              <a:rPr lang="en-US" sz="3600" dirty="0" smtClean="0"/>
              <a:t>Ergonomics – Key to a comfortable chair</a:t>
            </a:r>
          </a:p>
          <a:p>
            <a:r>
              <a:rPr lang="en-US" sz="3600" dirty="0"/>
              <a:t>Winter Driving tips</a:t>
            </a:r>
          </a:p>
          <a:p>
            <a:r>
              <a:rPr lang="en-US" sz="3600" dirty="0" smtClean="0"/>
              <a:t>Moonshot </a:t>
            </a:r>
            <a:r>
              <a:rPr lang="en-US" sz="3600" dirty="0"/>
              <a:t>Thinking </a:t>
            </a:r>
            <a:r>
              <a:rPr lang="en-US" sz="3600" dirty="0" smtClean="0"/>
              <a:t>video and Your ideas</a:t>
            </a:r>
            <a:endParaRPr lang="en-US" sz="3600" dirty="0"/>
          </a:p>
          <a:p>
            <a:endParaRPr lang="en-US" sz="3600" dirty="0"/>
          </a:p>
        </p:txBody>
      </p:sp>
    </p:spTree>
    <p:extLst>
      <p:ext uri="{BB962C8B-B14F-4D97-AF65-F5344CB8AC3E}">
        <p14:creationId xmlns:p14="http://schemas.microsoft.com/office/powerpoint/2010/main" val="33144473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5841" y="121630"/>
            <a:ext cx="9905998" cy="1478570"/>
          </a:xfrm>
        </p:spPr>
        <p:txBody>
          <a:bodyPr>
            <a:normAutofit fontScale="90000"/>
          </a:bodyPr>
          <a:lstStyle/>
          <a:p>
            <a:r>
              <a:rPr lang="en-US" sz="5400" dirty="0">
                <a:solidFill>
                  <a:prstClr val="white"/>
                </a:solidFill>
              </a:rPr>
              <a:t>County Workers’ Comp </a:t>
            </a:r>
            <a:br>
              <a:rPr lang="en-US" sz="5400" dirty="0">
                <a:solidFill>
                  <a:prstClr val="white"/>
                </a:solidFill>
              </a:rPr>
            </a:br>
            <a:r>
              <a:rPr lang="en-US" sz="5400" dirty="0">
                <a:solidFill>
                  <a:prstClr val="white"/>
                </a:solidFill>
              </a:rPr>
              <a:t>claims History </a:t>
            </a:r>
            <a:r>
              <a:rPr lang="en-US" sz="5400" dirty="0" smtClean="0">
                <a:solidFill>
                  <a:prstClr val="white"/>
                </a:solidFill>
              </a:rPr>
              <a:t>1-</a:t>
            </a:r>
            <a:r>
              <a:rPr lang="en-US" sz="5400" dirty="0" smtClean="0">
                <a:solidFill>
                  <a:prstClr val="white"/>
                </a:solidFill>
              </a:rPr>
              <a:t>1 t0 11-1</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23524340"/>
              </p:ext>
            </p:extLst>
          </p:nvPr>
        </p:nvGraphicFramePr>
        <p:xfrm>
          <a:off x="1195841" y="1739590"/>
          <a:ext cx="9406845" cy="49768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05939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259289"/>
            <a:ext cx="9905998" cy="1478570"/>
          </a:xfrm>
        </p:spPr>
        <p:txBody>
          <a:bodyPr>
            <a:normAutofit/>
          </a:bodyPr>
          <a:lstStyle/>
          <a:p>
            <a:r>
              <a:rPr lang="en-US" sz="4800" dirty="0" smtClean="0"/>
              <a:t>Claims and Motor Vehicle Accident (MVA) Database</a:t>
            </a:r>
            <a:endParaRPr lang="en-US" sz="4800" dirty="0"/>
          </a:p>
        </p:txBody>
      </p:sp>
      <p:sp>
        <p:nvSpPr>
          <p:cNvPr id="3" name="Content Placeholder 2"/>
          <p:cNvSpPr>
            <a:spLocks noGrp="1"/>
          </p:cNvSpPr>
          <p:nvPr>
            <p:ph idx="1"/>
          </p:nvPr>
        </p:nvSpPr>
        <p:spPr>
          <a:xfrm>
            <a:off x="1055914" y="2249487"/>
            <a:ext cx="9991497" cy="3944484"/>
          </a:xfrm>
        </p:spPr>
        <p:txBody>
          <a:bodyPr>
            <a:normAutofit/>
          </a:bodyPr>
          <a:lstStyle/>
          <a:p>
            <a:r>
              <a:rPr lang="en-US" sz="3200" dirty="0" smtClean="0"/>
              <a:t>Risk Management has developed a new database that can help detect claims and MVA trends within each department.</a:t>
            </a:r>
          </a:p>
          <a:p>
            <a:r>
              <a:rPr lang="en-US" sz="3200" dirty="0" smtClean="0"/>
              <a:t>Ability to sort by various criteria</a:t>
            </a:r>
          </a:p>
          <a:p>
            <a:r>
              <a:rPr lang="en-US" sz="3200" dirty="0" smtClean="0"/>
              <a:t>This information can be used to speak to specific departments about specific trends </a:t>
            </a:r>
            <a:endParaRPr lang="en-US" sz="3200" dirty="0"/>
          </a:p>
        </p:txBody>
      </p:sp>
    </p:spTree>
    <p:extLst>
      <p:ext uri="{BB962C8B-B14F-4D97-AF65-F5344CB8AC3E}">
        <p14:creationId xmlns:p14="http://schemas.microsoft.com/office/powerpoint/2010/main" val="411115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All in One Poster Update</a:t>
            </a:r>
            <a:endParaRPr lang="en-US" sz="5400" dirty="0"/>
          </a:p>
        </p:txBody>
      </p:sp>
      <p:sp>
        <p:nvSpPr>
          <p:cNvPr id="3" name="Content Placeholder 2"/>
          <p:cNvSpPr>
            <a:spLocks noGrp="1"/>
          </p:cNvSpPr>
          <p:nvPr>
            <p:ph idx="1"/>
          </p:nvPr>
        </p:nvSpPr>
        <p:spPr>
          <a:xfrm>
            <a:off x="947057" y="2097088"/>
            <a:ext cx="10100354" cy="4260170"/>
          </a:xfrm>
        </p:spPr>
        <p:txBody>
          <a:bodyPr>
            <a:normAutofit lnSpcReduction="10000"/>
          </a:bodyPr>
          <a:lstStyle/>
          <a:p>
            <a:r>
              <a:rPr lang="en-US" sz="3200" dirty="0" smtClean="0"/>
              <a:t>Thank you for the quick response</a:t>
            </a:r>
          </a:p>
          <a:p>
            <a:r>
              <a:rPr lang="en-US" sz="3200" dirty="0" smtClean="0"/>
              <a:t>The order for posters will go in the first week of December and they are usually delivered by the end of December.</a:t>
            </a:r>
          </a:p>
          <a:p>
            <a:r>
              <a:rPr lang="en-US" sz="3200" dirty="0" smtClean="0"/>
              <a:t>Once received, I will contact you to arrange delivery.</a:t>
            </a:r>
          </a:p>
          <a:p>
            <a:pPr lvl="1"/>
            <a:r>
              <a:rPr lang="en-US" sz="3200" dirty="0" smtClean="0"/>
              <a:t>Small orders may be sent via Inter-Office mail</a:t>
            </a:r>
            <a:endParaRPr lang="en-US" sz="3200" dirty="0"/>
          </a:p>
        </p:txBody>
      </p:sp>
    </p:spTree>
    <p:extLst>
      <p:ext uri="{BB962C8B-B14F-4D97-AF65-F5344CB8AC3E}">
        <p14:creationId xmlns:p14="http://schemas.microsoft.com/office/powerpoint/2010/main" val="39666197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Cal-OSHA Log 300 Update</a:t>
            </a:r>
            <a:endParaRPr lang="en-US" sz="5400" dirty="0"/>
          </a:p>
        </p:txBody>
      </p:sp>
      <p:sp>
        <p:nvSpPr>
          <p:cNvPr id="3" name="Content Placeholder 2"/>
          <p:cNvSpPr>
            <a:spLocks noGrp="1"/>
          </p:cNvSpPr>
          <p:nvPr>
            <p:ph idx="1"/>
          </p:nvPr>
        </p:nvSpPr>
        <p:spPr>
          <a:xfrm>
            <a:off x="1141412" y="2249487"/>
            <a:ext cx="10288588" cy="4129542"/>
          </a:xfrm>
        </p:spPr>
        <p:txBody>
          <a:bodyPr>
            <a:normAutofit fontScale="92500" lnSpcReduction="10000"/>
          </a:bodyPr>
          <a:lstStyle/>
          <a:p>
            <a:r>
              <a:rPr lang="en-US" sz="3200" dirty="0" smtClean="0"/>
              <a:t>Log 300 Annual Summary data for 2015 ends at the end of the year. </a:t>
            </a:r>
          </a:p>
          <a:p>
            <a:r>
              <a:rPr lang="en-US" sz="3200" dirty="0" smtClean="0"/>
              <a:t>I would like to receive a copy of your department’s Log 300 and the Annual Summary by February 1, 2016.</a:t>
            </a:r>
          </a:p>
          <a:p>
            <a:r>
              <a:rPr lang="en-US" sz="3200" dirty="0" smtClean="0"/>
              <a:t>The summary must be posted from: </a:t>
            </a:r>
          </a:p>
          <a:p>
            <a:pPr marL="0" indent="0">
              <a:buNone/>
            </a:pPr>
            <a:r>
              <a:rPr lang="en-US" sz="3200" dirty="0" smtClean="0"/>
              <a:t>   Feb.1, 2016 through   April 30, 2016 </a:t>
            </a:r>
            <a:endParaRPr lang="en-US" sz="3200" dirty="0"/>
          </a:p>
        </p:txBody>
      </p:sp>
    </p:spTree>
    <p:extLst>
      <p:ext uri="{BB962C8B-B14F-4D97-AF65-F5344CB8AC3E}">
        <p14:creationId xmlns:p14="http://schemas.microsoft.com/office/powerpoint/2010/main" val="6199859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Ergonomics </a:t>
            </a:r>
            <a:br>
              <a:rPr lang="en-US" sz="4400" dirty="0" smtClean="0"/>
            </a:br>
            <a:r>
              <a:rPr lang="en-US" sz="4400" dirty="0" smtClean="0"/>
              <a:t>Keys to a Comfortable Chair</a:t>
            </a:r>
            <a:endParaRPr lang="en-US" sz="4400" dirty="0"/>
          </a:p>
        </p:txBody>
      </p:sp>
      <p:sp>
        <p:nvSpPr>
          <p:cNvPr id="3" name="Content Placeholder 2"/>
          <p:cNvSpPr>
            <a:spLocks noGrp="1"/>
          </p:cNvSpPr>
          <p:nvPr>
            <p:ph idx="1"/>
          </p:nvPr>
        </p:nvSpPr>
        <p:spPr>
          <a:xfrm>
            <a:off x="936172" y="2249487"/>
            <a:ext cx="10111240" cy="4423456"/>
          </a:xfrm>
        </p:spPr>
        <p:txBody>
          <a:bodyPr>
            <a:normAutofit lnSpcReduction="10000"/>
          </a:bodyPr>
          <a:lstStyle/>
          <a:p>
            <a:r>
              <a:rPr lang="en-US" sz="3600" dirty="0" smtClean="0"/>
              <a:t>Know the individual adjustments ---ALL OF THEM</a:t>
            </a:r>
          </a:p>
          <a:p>
            <a:r>
              <a:rPr lang="en-US" sz="3600" dirty="0" smtClean="0"/>
              <a:t>Seat pan – Forwards and back</a:t>
            </a:r>
          </a:p>
          <a:p>
            <a:r>
              <a:rPr lang="en-US" sz="3600" dirty="0" smtClean="0"/>
              <a:t>Seat back height – up and down</a:t>
            </a:r>
          </a:p>
          <a:p>
            <a:r>
              <a:rPr lang="en-US" sz="3600" dirty="0" smtClean="0"/>
              <a:t>Armrest Height</a:t>
            </a:r>
          </a:p>
          <a:p>
            <a:r>
              <a:rPr lang="en-US" sz="3600" dirty="0" smtClean="0"/>
              <a:t>Reclining Function and Tension</a:t>
            </a:r>
            <a:endParaRPr lang="en-US" sz="3600" dirty="0"/>
          </a:p>
        </p:txBody>
      </p:sp>
    </p:spTree>
    <p:extLst>
      <p:ext uri="{BB962C8B-B14F-4D97-AF65-F5344CB8AC3E}">
        <p14:creationId xmlns:p14="http://schemas.microsoft.com/office/powerpoint/2010/main" val="254390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Driving In the Fog</a:t>
            </a:r>
            <a:endParaRPr lang="en-US" sz="6000" dirty="0"/>
          </a:p>
        </p:txBody>
      </p:sp>
      <p:sp>
        <p:nvSpPr>
          <p:cNvPr id="3" name="Content Placeholder 2"/>
          <p:cNvSpPr>
            <a:spLocks noGrp="1"/>
          </p:cNvSpPr>
          <p:nvPr>
            <p:ph idx="1"/>
          </p:nvPr>
        </p:nvSpPr>
        <p:spPr>
          <a:xfrm>
            <a:off x="1012371" y="1769984"/>
            <a:ext cx="10228058" cy="4775782"/>
          </a:xfrm>
        </p:spPr>
        <p:txBody>
          <a:bodyPr>
            <a:normAutofit lnSpcReduction="10000"/>
          </a:bodyPr>
          <a:lstStyle/>
          <a:p>
            <a:pPr lvl="0"/>
            <a:r>
              <a:rPr lang="en-US" sz="2800" dirty="0"/>
              <a:t>Always use low beam headlights</a:t>
            </a:r>
          </a:p>
          <a:p>
            <a:pPr lvl="0"/>
            <a:r>
              <a:rPr lang="en-US" sz="2800" dirty="0"/>
              <a:t>If you must pull over, pull as far to the right as possible, turn off your lights, and remember to take your foot off of the brake. People behind you are looking for clues, and your taillights are just the clue they are looking for to  try and see what is ahead of them.</a:t>
            </a:r>
          </a:p>
          <a:p>
            <a:pPr lvl="0"/>
            <a:r>
              <a:rPr lang="en-US" sz="2800" dirty="0"/>
              <a:t>Give your defroster time to work. Do not wipe small holes on the inside of your front windshield and driver’s side window to see out of.</a:t>
            </a:r>
          </a:p>
          <a:p>
            <a:endParaRPr lang="en-US" dirty="0"/>
          </a:p>
        </p:txBody>
      </p:sp>
    </p:spTree>
    <p:extLst>
      <p:ext uri="{BB962C8B-B14F-4D97-AF65-F5344CB8AC3E}">
        <p14:creationId xmlns:p14="http://schemas.microsoft.com/office/powerpoint/2010/main" val="341109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solidFill>
                  <a:prstClr val="white"/>
                </a:solidFill>
              </a:rPr>
              <a:t>Driving In the Fog</a:t>
            </a:r>
            <a:endParaRPr lang="en-US" dirty="0"/>
          </a:p>
        </p:txBody>
      </p:sp>
      <p:sp>
        <p:nvSpPr>
          <p:cNvPr id="3" name="Content Placeholder 2"/>
          <p:cNvSpPr>
            <a:spLocks noGrp="1"/>
          </p:cNvSpPr>
          <p:nvPr>
            <p:ph idx="1"/>
          </p:nvPr>
        </p:nvSpPr>
        <p:spPr/>
        <p:txBody>
          <a:bodyPr>
            <a:normAutofit lnSpcReduction="10000"/>
          </a:bodyPr>
          <a:lstStyle/>
          <a:p>
            <a:pPr lvl="0"/>
            <a:r>
              <a:rPr lang="en-US" dirty="0"/>
              <a:t>When at a stop sign, roll down your window and make your vehicle as quiet as possible so you can hear other vehicles approaching. In heavy fog, you are more likely going to hear the oncoming vehicle before you see it.</a:t>
            </a:r>
          </a:p>
          <a:p>
            <a:pPr lvl="0"/>
            <a:r>
              <a:rPr lang="en-US" dirty="0"/>
              <a:t>At a 2-way stop, if you are not comfortable crossing lanes after your stop, you can always turn right and then travel to a controlled intersection to make your turn to go in the desired direction.</a:t>
            </a:r>
          </a:p>
          <a:p>
            <a:endParaRPr lang="en-US" dirty="0"/>
          </a:p>
        </p:txBody>
      </p:sp>
    </p:spTree>
    <p:extLst>
      <p:ext uri="{BB962C8B-B14F-4D97-AF65-F5344CB8AC3E}">
        <p14:creationId xmlns:p14="http://schemas.microsoft.com/office/powerpoint/2010/main" val="2595557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dirty="0">
                <a:solidFill>
                  <a:prstClr val="white"/>
                </a:solidFill>
              </a:rPr>
              <a:t>Driving In the Fog</a:t>
            </a:r>
            <a:endParaRPr lang="en-US" dirty="0"/>
          </a:p>
        </p:txBody>
      </p:sp>
      <p:sp>
        <p:nvSpPr>
          <p:cNvPr id="3" name="Content Placeholder 2"/>
          <p:cNvSpPr>
            <a:spLocks noGrp="1"/>
          </p:cNvSpPr>
          <p:nvPr>
            <p:ph idx="1"/>
          </p:nvPr>
        </p:nvSpPr>
        <p:spPr/>
        <p:txBody>
          <a:bodyPr/>
          <a:lstStyle/>
          <a:p>
            <a:r>
              <a:rPr lang="en-US" dirty="0"/>
              <a:t>Be aware of patchy fog. Do not be in a hurry to get up to normal speed just because the fog has temporarily cleared.  This may cause the need to brake hard when the fog re-appears. Ensure that the fog is completely lifted or burned off before getting up to normal speed</a:t>
            </a:r>
          </a:p>
        </p:txBody>
      </p:sp>
    </p:spTree>
    <p:extLst>
      <p:ext uri="{BB962C8B-B14F-4D97-AF65-F5344CB8AC3E}">
        <p14:creationId xmlns:p14="http://schemas.microsoft.com/office/powerpoint/2010/main" val="2830087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Moonshot thinking</a:t>
            </a:r>
            <a:endParaRPr lang="en-US" dirty="0"/>
          </a:p>
        </p:txBody>
      </p:sp>
      <p:pic>
        <p:nvPicPr>
          <p:cNvPr id="4" name="0uaquGZKx_0"/>
          <p:cNvPicPr>
            <a:picLocks noGrp="1" noRot="1" noChangeAspect="1"/>
          </p:cNvPicPr>
          <p:nvPr>
            <p:ph idx="1"/>
            <a:videoFile r:link="rId1"/>
          </p:nvPr>
        </p:nvPicPr>
        <p:blipFill>
          <a:blip r:embed="rId3"/>
          <a:stretch>
            <a:fillRect/>
          </a:stretch>
        </p:blipFill>
        <p:spPr>
          <a:xfrm>
            <a:off x="1743756" y="1676400"/>
            <a:ext cx="8050590" cy="4528457"/>
          </a:xfrm>
          <a:prstGeom prst="rect">
            <a:avLst/>
          </a:prstGeom>
        </p:spPr>
      </p:pic>
    </p:spTree>
    <p:extLst>
      <p:ext uri="{BB962C8B-B14F-4D97-AF65-F5344CB8AC3E}">
        <p14:creationId xmlns:p14="http://schemas.microsoft.com/office/powerpoint/2010/main" val="4344695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154</TotalTime>
  <Words>509</Words>
  <Application>Microsoft Office PowerPoint</Application>
  <PresentationFormat>Widescreen</PresentationFormat>
  <Paragraphs>56</Paragraphs>
  <Slides>11</Slides>
  <Notes>9</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Tw Cen MT</vt:lpstr>
      <vt:lpstr>Circuit</vt:lpstr>
      <vt:lpstr>County Safety committee 4th Quarter 2015</vt:lpstr>
      <vt:lpstr>Today’s Agenda</vt:lpstr>
      <vt:lpstr>County Workers’ Comp  claims History 1-1 t0 11-1</vt:lpstr>
      <vt:lpstr>Claims and Motor Vehicle Accident (MVA) Database</vt:lpstr>
      <vt:lpstr>All in One Poster Update</vt:lpstr>
      <vt:lpstr>Cal-OSHA Log 300 Update</vt:lpstr>
      <vt:lpstr>Ergonomics  Keys to a Comfortable Chair</vt:lpstr>
      <vt:lpstr>Driving In the Fog</vt:lpstr>
      <vt:lpstr>Driving In the Fog</vt:lpstr>
      <vt:lpstr>Driving In the Fog</vt:lpstr>
      <vt:lpstr>Moonshot thinking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Safety committee 4th Quarter 2015</dc:title>
  <dc:creator>Brad Aragon</dc:creator>
  <cp:lastModifiedBy>Brad Aragon</cp:lastModifiedBy>
  <cp:revision>16</cp:revision>
  <cp:lastPrinted>2015-11-17T22:59:31Z</cp:lastPrinted>
  <dcterms:created xsi:type="dcterms:W3CDTF">2015-11-12T20:48:57Z</dcterms:created>
  <dcterms:modified xsi:type="dcterms:W3CDTF">2015-11-17T23:26:29Z</dcterms:modified>
</cp:coreProperties>
</file>