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1" r:id="rId3"/>
    <p:sldId id="257" r:id="rId4"/>
    <p:sldId id="258" r:id="rId5"/>
    <p:sldId id="270" r:id="rId6"/>
    <p:sldId id="262" r:id="rId7"/>
    <p:sldId id="259" r:id="rId8"/>
    <p:sldId id="260" r:id="rId9"/>
    <p:sldId id="261" r:id="rId10"/>
    <p:sldId id="263" r:id="rId11"/>
    <p:sldId id="264" r:id="rId12"/>
    <p:sldId id="265" r:id="rId13"/>
    <p:sldId id="267" r:id="rId14"/>
    <p:sldId id="266" r:id="rId15"/>
    <p:sldId id="268"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Claims</c:v>
                </c:pt>
              </c:strCache>
            </c:strRef>
          </c:tx>
          <c:invertIfNegative val="0"/>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showLegendKey val="0"/>
            <c:showVal val="0"/>
            <c:showCatName val="0"/>
            <c:showSerName val="0"/>
            <c:showPercent val="0"/>
            <c:showBubbleSize val="0"/>
          </c:dLbls>
          <c:cat>
            <c:numRef>
              <c:f>Sheet1!$A$2:$A$5</c:f>
              <c:numCache>
                <c:formatCode>General</c:formatCode>
                <c:ptCount val="4"/>
                <c:pt idx="0">
                  <c:v>2012</c:v>
                </c:pt>
                <c:pt idx="1">
                  <c:v>2013</c:v>
                </c:pt>
                <c:pt idx="2">
                  <c:v>2014</c:v>
                </c:pt>
              </c:numCache>
            </c:numRef>
          </c:cat>
          <c:val>
            <c:numRef>
              <c:f>Sheet1!$B$2:$B$5</c:f>
              <c:numCache>
                <c:formatCode>General</c:formatCode>
                <c:ptCount val="4"/>
                <c:pt idx="0">
                  <c:v>739</c:v>
                </c:pt>
                <c:pt idx="1">
                  <c:v>682</c:v>
                </c:pt>
                <c:pt idx="2">
                  <c:v>596</c:v>
                </c:pt>
              </c:numCache>
            </c:numRef>
          </c:val>
        </c:ser>
        <c:ser>
          <c:idx val="1"/>
          <c:order val="1"/>
          <c:tx>
            <c:strRef>
              <c:f>Sheet1!$C$1</c:f>
              <c:strCache>
                <c:ptCount val="1"/>
                <c:pt idx="0">
                  <c:v>Column1</c:v>
                </c:pt>
              </c:strCache>
            </c:strRef>
          </c:tx>
          <c:invertIfNegative val="0"/>
          <c:cat>
            <c:numRef>
              <c:f>Sheet1!$A$2:$A$5</c:f>
              <c:numCache>
                <c:formatCode>General</c:formatCode>
                <c:ptCount val="4"/>
                <c:pt idx="0">
                  <c:v>2012</c:v>
                </c:pt>
                <c:pt idx="1">
                  <c:v>2013</c:v>
                </c:pt>
                <c:pt idx="2">
                  <c:v>2014</c:v>
                </c:pt>
              </c:numCache>
            </c:numRef>
          </c:cat>
          <c:val>
            <c:numRef>
              <c:f>Sheet1!$C$2:$C$5</c:f>
              <c:numCache>
                <c:formatCode>General</c:formatCode>
                <c:ptCount val="4"/>
              </c:numCache>
            </c:numRef>
          </c:val>
        </c:ser>
        <c:ser>
          <c:idx val="2"/>
          <c:order val="2"/>
          <c:tx>
            <c:strRef>
              <c:f>Sheet1!$D$1</c:f>
              <c:strCache>
                <c:ptCount val="1"/>
                <c:pt idx="0">
                  <c:v>Column2</c:v>
                </c:pt>
              </c:strCache>
            </c:strRef>
          </c:tx>
          <c:invertIfNegative val="0"/>
          <c:cat>
            <c:numRef>
              <c:f>Sheet1!$A$2:$A$5</c:f>
              <c:numCache>
                <c:formatCode>General</c:formatCode>
                <c:ptCount val="4"/>
                <c:pt idx="0">
                  <c:v>2012</c:v>
                </c:pt>
                <c:pt idx="1">
                  <c:v>2013</c:v>
                </c:pt>
                <c:pt idx="2">
                  <c:v>2014</c:v>
                </c:pt>
              </c:numCache>
            </c:numRef>
          </c:cat>
          <c:val>
            <c:numRef>
              <c:f>Sheet1!$D$2:$D$5</c:f>
              <c:numCache>
                <c:formatCode>General</c:formatCode>
                <c:ptCount val="4"/>
              </c:numCache>
            </c:numRef>
          </c:val>
        </c:ser>
        <c:dLbls>
          <c:showLegendKey val="0"/>
          <c:showVal val="0"/>
          <c:showCatName val="0"/>
          <c:showSerName val="0"/>
          <c:showPercent val="0"/>
          <c:showBubbleSize val="0"/>
        </c:dLbls>
        <c:gapWidth val="150"/>
        <c:axId val="122756480"/>
        <c:axId val="122799232"/>
      </c:barChart>
      <c:catAx>
        <c:axId val="122756480"/>
        <c:scaling>
          <c:orientation val="minMax"/>
        </c:scaling>
        <c:delete val="0"/>
        <c:axPos val="b"/>
        <c:numFmt formatCode="General" sourceLinked="1"/>
        <c:majorTickMark val="out"/>
        <c:minorTickMark val="none"/>
        <c:tickLblPos val="nextTo"/>
        <c:crossAx val="122799232"/>
        <c:crosses val="autoZero"/>
        <c:auto val="1"/>
        <c:lblAlgn val="ctr"/>
        <c:lblOffset val="100"/>
        <c:noMultiLvlLbl val="0"/>
      </c:catAx>
      <c:valAx>
        <c:axId val="122799232"/>
        <c:scaling>
          <c:orientation val="minMax"/>
        </c:scaling>
        <c:delete val="0"/>
        <c:axPos val="l"/>
        <c:majorGridlines/>
        <c:numFmt formatCode="General" sourceLinked="1"/>
        <c:majorTickMark val="out"/>
        <c:minorTickMark val="none"/>
        <c:tickLblPos val="nextTo"/>
        <c:crossAx val="122756480"/>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0.59774</cdr:x>
      <cdr:y>0.23729</cdr:y>
    </cdr:from>
    <cdr:to>
      <cdr:x>0.85008</cdr:x>
      <cdr:y>0.45763</cdr:y>
    </cdr:to>
    <cdr:sp macro="" textlink="">
      <cdr:nvSpPr>
        <cdr:cNvPr id="2" name="TextBox 1"/>
        <cdr:cNvSpPr txBox="1"/>
      </cdr:nvSpPr>
      <cdr:spPr>
        <a:xfrm xmlns:a="http://schemas.openxmlformats.org/drawingml/2006/main">
          <a:off x="4873625" y="1066800"/>
          <a:ext cx="2057400" cy="990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smtClean="0"/>
            <a:t>This represents a </a:t>
          </a:r>
          <a:r>
            <a:rPr lang="en-US" sz="2000" b="1" dirty="0" smtClean="0"/>
            <a:t>19%</a:t>
          </a:r>
          <a:r>
            <a:rPr lang="en-US" sz="1600" dirty="0" smtClean="0"/>
            <a:t> decrease in the County’s total claims</a:t>
          </a:r>
          <a:endParaRPr lang="en-US" sz="1600"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5D2F809-84FB-4775-9B10-5959EB34993E}" type="datetimeFigureOut">
              <a:rPr lang="en-US" smtClean="0"/>
              <a:t>11/18/2014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E5B2AD2-4628-47B4-8C7D-C015DEAFB68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5D2F809-84FB-4775-9B10-5959EB34993E}"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E5B2AD2-4628-47B4-8C7D-C015DEAFB68A}"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5D2F809-84FB-4775-9B10-5959EB34993E}" type="datetimeFigureOut">
              <a:rPr lang="en-US" smtClean="0"/>
              <a:t>11/18/2014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E5B2AD2-4628-47B4-8C7D-C015DEAFB68A}"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5D2F809-84FB-4775-9B10-5959EB34993E}" type="datetimeFigureOut">
              <a:rPr lang="en-US" smtClean="0"/>
              <a:t>11/18/2014</a:t>
            </a:fld>
            <a:endParaRPr lang="en-US"/>
          </a:p>
        </p:txBody>
      </p:sp>
      <p:sp>
        <p:nvSpPr>
          <p:cNvPr id="10" name="Slide Number Placeholder 9"/>
          <p:cNvSpPr>
            <a:spLocks noGrp="1"/>
          </p:cNvSpPr>
          <p:nvPr>
            <p:ph type="sldNum" sz="quarter" idx="16"/>
          </p:nvPr>
        </p:nvSpPr>
        <p:spPr/>
        <p:txBody>
          <a:bodyPr rtlCol="0"/>
          <a:lstStyle/>
          <a:p>
            <a:fld id="{9E5B2AD2-4628-47B4-8C7D-C015DEAFB68A}"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5D2F809-84FB-4775-9B10-5959EB34993E}" type="datetimeFigureOut">
              <a:rPr lang="en-US" smtClean="0"/>
              <a:t>11/18/2014</a:t>
            </a:fld>
            <a:endParaRPr lang="en-US"/>
          </a:p>
        </p:txBody>
      </p:sp>
      <p:sp>
        <p:nvSpPr>
          <p:cNvPr id="12" name="Slide Number Placeholder 11"/>
          <p:cNvSpPr>
            <a:spLocks noGrp="1"/>
          </p:cNvSpPr>
          <p:nvPr>
            <p:ph type="sldNum" sz="quarter" idx="16"/>
          </p:nvPr>
        </p:nvSpPr>
        <p:spPr/>
        <p:txBody>
          <a:bodyPr rtlCol="0"/>
          <a:lstStyle/>
          <a:p>
            <a:fld id="{9E5B2AD2-4628-47B4-8C7D-C015DEAFB68A}"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5D2F809-84FB-4775-9B10-5959EB34993E}" type="datetimeFigureOut">
              <a:rPr lang="en-US" smtClean="0"/>
              <a:t>11/18/2014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E5B2AD2-4628-47B4-8C7D-C015DEAFB68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D2F809-84FB-4775-9B10-5959EB34993E}" type="datetimeFigureOut">
              <a:rPr lang="en-US" smtClean="0"/>
              <a:t>11/18/2014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E5B2AD2-4628-47B4-8C7D-C015DEAFB68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5D2F809-84FB-4775-9B10-5959EB34993E}" type="datetimeFigureOut">
              <a:rPr lang="en-US" smtClean="0"/>
              <a:t>11/18/2014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E5B2AD2-4628-47B4-8C7D-C015DEAFB68A}"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5D2F809-84FB-4775-9B10-5959EB34993E}" type="datetimeFigureOut">
              <a:rPr lang="en-US" smtClean="0"/>
              <a:t>11/18/2014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E5B2AD2-4628-47B4-8C7D-C015DEAFB68A}"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5D2F809-84FB-4775-9B10-5959EB34993E}"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5B2AD2-4628-47B4-8C7D-C015DEAFB68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5D2F809-84FB-4775-9B10-5959EB34993E}" type="datetimeFigureOut">
              <a:rPr lang="en-US" smtClean="0"/>
              <a:t>11/18/2014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9E5B2AD2-4628-47B4-8C7D-C015DEAFB68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5D2F809-84FB-4775-9B10-5959EB34993E}" type="datetimeFigureOut">
              <a:rPr lang="en-US" smtClean="0"/>
              <a:t>11/18/2014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E5B2AD2-4628-47B4-8C7D-C015DEAFB68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www.dir.ca.gov/dosh/dosh_publications/CalOSHARecordkeepForms.xl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914400"/>
            <a:ext cx="6477000" cy="2209800"/>
          </a:xfrm>
        </p:spPr>
        <p:txBody>
          <a:bodyPr>
            <a:normAutofit/>
          </a:bodyPr>
          <a:lstStyle/>
          <a:p>
            <a:pPr algn="ctr"/>
            <a:r>
              <a:rPr lang="en-US" dirty="0" smtClean="0"/>
              <a:t>County Safety committee Meeting</a:t>
            </a:r>
            <a:br>
              <a:rPr lang="en-US" dirty="0" smtClean="0"/>
            </a:br>
            <a:r>
              <a:rPr lang="en-US" dirty="0" smtClean="0"/>
              <a:t>4</a:t>
            </a:r>
            <a:r>
              <a:rPr lang="en-US" baseline="30000" dirty="0" smtClean="0"/>
              <a:t>th</a:t>
            </a:r>
            <a:r>
              <a:rPr lang="en-US" dirty="0" smtClean="0"/>
              <a:t> Quarter 2014</a:t>
            </a:r>
            <a:endParaRPr lang="en-US" dirty="0"/>
          </a:p>
        </p:txBody>
      </p:sp>
      <p:sp>
        <p:nvSpPr>
          <p:cNvPr id="3" name="Subtitle 2"/>
          <p:cNvSpPr>
            <a:spLocks noGrp="1"/>
          </p:cNvSpPr>
          <p:nvPr>
            <p:ph type="subTitle" idx="1"/>
          </p:nvPr>
        </p:nvSpPr>
        <p:spPr>
          <a:xfrm>
            <a:off x="1371600" y="4267200"/>
            <a:ext cx="6705600" cy="1371600"/>
          </a:xfrm>
        </p:spPr>
        <p:txBody>
          <a:bodyPr>
            <a:normAutofit lnSpcReduction="10000"/>
          </a:bodyPr>
          <a:lstStyle/>
          <a:p>
            <a:r>
              <a:rPr lang="en-US" dirty="0" smtClean="0"/>
              <a:t>Brad Argon, CSP</a:t>
            </a:r>
          </a:p>
          <a:p>
            <a:r>
              <a:rPr lang="en-US" dirty="0" smtClean="0"/>
              <a:t>Loss Prevention Specialist</a:t>
            </a:r>
          </a:p>
          <a:p>
            <a:r>
              <a:rPr lang="en-US" dirty="0" smtClean="0"/>
              <a:t>Risk Management / County Counsel</a:t>
            </a:r>
            <a:endParaRPr lang="en-US" dirty="0"/>
          </a:p>
        </p:txBody>
      </p:sp>
    </p:spTree>
    <p:extLst>
      <p:ext uri="{BB962C8B-B14F-4D97-AF65-F5344CB8AC3E}">
        <p14:creationId xmlns:p14="http://schemas.microsoft.com/office/powerpoint/2010/main" val="39199790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lstStyle/>
          <a:p>
            <a:r>
              <a:rPr lang="en-US" dirty="0" smtClean="0"/>
              <a:t>All-In-One Posters</a:t>
            </a:r>
          </a:p>
          <a:p>
            <a:r>
              <a:rPr lang="en-US" dirty="0" smtClean="0"/>
              <a:t>Workers’ Comp fraud Posters</a:t>
            </a:r>
          </a:p>
          <a:p>
            <a:r>
              <a:rPr lang="en-US" dirty="0" smtClean="0"/>
              <a:t>Claims Update</a:t>
            </a:r>
          </a:p>
          <a:p>
            <a:r>
              <a:rPr lang="en-US" dirty="0" smtClean="0"/>
              <a:t>Cal-OSHA Log 300</a:t>
            </a:r>
          </a:p>
          <a:p>
            <a:r>
              <a:rPr lang="en-US" dirty="0" smtClean="0"/>
              <a:t>Winter Driving Tips</a:t>
            </a:r>
          </a:p>
          <a:p>
            <a:r>
              <a:rPr lang="en-US" dirty="0" smtClean="0"/>
              <a:t>Safety Game</a:t>
            </a:r>
          </a:p>
          <a:p>
            <a:r>
              <a:rPr lang="en-US" dirty="0" smtClean="0"/>
              <a:t>Next Year’s Schedule</a:t>
            </a:r>
          </a:p>
          <a:p>
            <a:endParaRPr lang="en-US" dirty="0" smtClean="0"/>
          </a:p>
          <a:p>
            <a:endParaRPr lang="en-US" dirty="0"/>
          </a:p>
        </p:txBody>
      </p:sp>
    </p:spTree>
    <p:extLst>
      <p:ext uri="{BB962C8B-B14F-4D97-AF65-F5344CB8AC3E}">
        <p14:creationId xmlns:p14="http://schemas.microsoft.com/office/powerpoint/2010/main" val="5335793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 Workers Comp Posters</a:t>
            </a:r>
            <a:endParaRPr lang="en-US" dirty="0"/>
          </a:p>
        </p:txBody>
      </p:sp>
      <p:sp>
        <p:nvSpPr>
          <p:cNvPr id="3" name="Content Placeholder 2"/>
          <p:cNvSpPr>
            <a:spLocks noGrp="1"/>
          </p:cNvSpPr>
          <p:nvPr>
            <p:ph sz="quarter" idx="1"/>
          </p:nvPr>
        </p:nvSpPr>
        <p:spPr/>
        <p:txBody>
          <a:bodyPr/>
          <a:lstStyle/>
          <a:p>
            <a:r>
              <a:rPr lang="en-US" dirty="0" smtClean="0"/>
              <a:t>I </a:t>
            </a:r>
            <a:r>
              <a:rPr lang="en-US" dirty="0" smtClean="0"/>
              <a:t>have sent out </a:t>
            </a:r>
            <a:r>
              <a:rPr lang="en-US" dirty="0" smtClean="0"/>
              <a:t>an email asking you the number of </a:t>
            </a:r>
            <a:r>
              <a:rPr lang="en-US" dirty="0" smtClean="0"/>
              <a:t>posters </a:t>
            </a:r>
            <a:r>
              <a:rPr lang="en-US" dirty="0" smtClean="0"/>
              <a:t>you will need for 2015 .</a:t>
            </a:r>
          </a:p>
          <a:p>
            <a:endParaRPr lang="en-US" dirty="0" smtClean="0"/>
          </a:p>
          <a:p>
            <a:r>
              <a:rPr lang="en-US" dirty="0" smtClean="0"/>
              <a:t>Posters should be placed in an easily accessible area that all employees can get to</a:t>
            </a:r>
          </a:p>
          <a:p>
            <a:endParaRPr lang="en-US" dirty="0" smtClean="0"/>
          </a:p>
          <a:p>
            <a:r>
              <a:rPr lang="en-US" dirty="0" smtClean="0"/>
              <a:t>Good areas include break rooms or </a:t>
            </a:r>
            <a:r>
              <a:rPr lang="en-US" dirty="0" smtClean="0"/>
              <a:t>bulletin </a:t>
            </a:r>
            <a:r>
              <a:rPr lang="en-US" dirty="0" smtClean="0"/>
              <a:t>boards</a:t>
            </a:r>
            <a:endParaRPr lang="en-US" dirty="0"/>
          </a:p>
        </p:txBody>
      </p:sp>
    </p:spTree>
    <p:extLst>
      <p:ext uri="{BB962C8B-B14F-4D97-AF65-F5344CB8AC3E}">
        <p14:creationId xmlns:p14="http://schemas.microsoft.com/office/powerpoint/2010/main" val="21795993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Fraud Posters</a:t>
            </a:r>
            <a:endParaRPr lang="en-US" dirty="0"/>
          </a:p>
        </p:txBody>
      </p:sp>
      <p:sp>
        <p:nvSpPr>
          <p:cNvPr id="3" name="Content Placeholder 2"/>
          <p:cNvSpPr>
            <a:spLocks noGrp="1"/>
          </p:cNvSpPr>
          <p:nvPr>
            <p:ph sz="quarter" idx="1"/>
          </p:nvPr>
        </p:nvSpPr>
        <p:spPr/>
        <p:txBody>
          <a:bodyPr/>
          <a:lstStyle/>
          <a:p>
            <a:r>
              <a:rPr lang="en-US" dirty="0" smtClean="0"/>
              <a:t>Workers’ Comp Fraud posters are available. These are the same as before.</a:t>
            </a:r>
          </a:p>
          <a:p>
            <a:r>
              <a:rPr lang="en-US" dirty="0" smtClean="0"/>
              <a:t>As you are putting up the new posters for 2015, you may want to put up a fraud poster.</a:t>
            </a:r>
          </a:p>
          <a:p>
            <a:endParaRPr lang="en-US" dirty="0"/>
          </a:p>
        </p:txBody>
      </p:sp>
    </p:spTree>
    <p:extLst>
      <p:ext uri="{BB962C8B-B14F-4D97-AF65-F5344CB8AC3E}">
        <p14:creationId xmlns:p14="http://schemas.microsoft.com/office/powerpoint/2010/main" val="32714423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Comp Claims Update</a:t>
            </a:r>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632884947"/>
              </p:ext>
            </p:extLst>
          </p:nvPr>
        </p:nvGraphicFramePr>
        <p:xfrm>
          <a:off x="612774" y="1600200"/>
          <a:ext cx="8378825" cy="4953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1181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Cal-OSHA Log 300</a:t>
            </a:r>
            <a:endParaRPr lang="en-US" dirty="0"/>
          </a:p>
        </p:txBody>
      </p:sp>
      <p:sp>
        <p:nvSpPr>
          <p:cNvPr id="3" name="Content Placeholder 2"/>
          <p:cNvSpPr>
            <a:spLocks noGrp="1"/>
          </p:cNvSpPr>
          <p:nvPr>
            <p:ph sz="quarter" idx="1"/>
          </p:nvPr>
        </p:nvSpPr>
        <p:spPr>
          <a:xfrm>
            <a:off x="228600" y="1447800"/>
            <a:ext cx="8534400" cy="5410200"/>
          </a:xfrm>
        </p:spPr>
        <p:txBody>
          <a:bodyPr>
            <a:normAutofit lnSpcReduction="10000"/>
          </a:bodyPr>
          <a:lstStyle/>
          <a:p>
            <a:r>
              <a:rPr lang="en-US" dirty="0" smtClean="0"/>
              <a:t>What is this?</a:t>
            </a:r>
          </a:p>
          <a:p>
            <a:pPr lvl="1"/>
            <a:r>
              <a:rPr lang="en-US" dirty="0" smtClean="0"/>
              <a:t>Log of all industrial related injuries for the calendar year</a:t>
            </a:r>
          </a:p>
          <a:p>
            <a:pPr lvl="1"/>
            <a:r>
              <a:rPr lang="en-US" dirty="0" smtClean="0"/>
              <a:t>Required by all departments </a:t>
            </a:r>
          </a:p>
          <a:p>
            <a:r>
              <a:rPr lang="en-US" dirty="0" smtClean="0"/>
              <a:t>What do I do with it?</a:t>
            </a:r>
          </a:p>
          <a:p>
            <a:pPr lvl="1"/>
            <a:r>
              <a:rPr lang="en-US" dirty="0" smtClean="0"/>
              <a:t>Transfer log information to the Annual </a:t>
            </a:r>
            <a:r>
              <a:rPr lang="en-US" dirty="0"/>
              <a:t>S</a:t>
            </a:r>
            <a:r>
              <a:rPr lang="en-US" dirty="0" smtClean="0"/>
              <a:t>ummary </a:t>
            </a:r>
            <a:r>
              <a:rPr lang="en-US" dirty="0" smtClean="0"/>
              <a:t>form also called the 300A</a:t>
            </a:r>
            <a:endParaRPr lang="en-US" dirty="0" smtClean="0"/>
          </a:p>
          <a:p>
            <a:pPr lvl="1"/>
            <a:r>
              <a:rPr lang="en-US" dirty="0" smtClean="0"/>
              <a:t>Annual Summary is to be posted February 1, </a:t>
            </a:r>
            <a:r>
              <a:rPr lang="en-US" dirty="0" smtClean="0"/>
              <a:t>2015 </a:t>
            </a:r>
            <a:r>
              <a:rPr lang="en-US" dirty="0" smtClean="0"/>
              <a:t>thru April 30, </a:t>
            </a:r>
            <a:r>
              <a:rPr lang="en-US" dirty="0" smtClean="0"/>
              <a:t>2015. </a:t>
            </a:r>
            <a:r>
              <a:rPr lang="en-US" dirty="0" smtClean="0"/>
              <a:t>It can be left up year round if desired.</a:t>
            </a:r>
          </a:p>
          <a:p>
            <a:pPr lvl="1"/>
            <a:r>
              <a:rPr lang="en-US" dirty="0" smtClean="0"/>
              <a:t>3 years of past log information should be readily available for inspection at all times.</a:t>
            </a:r>
          </a:p>
          <a:p>
            <a:pPr lvl="1"/>
            <a:r>
              <a:rPr lang="en-US" dirty="0" smtClean="0"/>
              <a:t>How do I get the forms</a:t>
            </a:r>
          </a:p>
          <a:p>
            <a:pPr lvl="2"/>
            <a:r>
              <a:rPr lang="en-US" dirty="0">
                <a:hlinkClick r:id="rId2"/>
              </a:rPr>
              <a:t>http://</a:t>
            </a:r>
            <a:r>
              <a:rPr lang="en-US" dirty="0" smtClean="0">
                <a:hlinkClick r:id="rId2"/>
              </a:rPr>
              <a:t>www.dir.ca.gov/dosh/dosh_publications/CalOSHARecordkeepForms.xls</a:t>
            </a:r>
            <a:r>
              <a:rPr lang="en-US" dirty="0" smtClean="0"/>
              <a:t> </a:t>
            </a:r>
          </a:p>
          <a:p>
            <a:pPr marL="320040" lvl="1" indent="0">
              <a:buNone/>
            </a:pPr>
            <a:endParaRPr lang="en-US" dirty="0" smtClean="0"/>
          </a:p>
          <a:p>
            <a:pPr marL="320040" lvl="1" indent="0">
              <a:buNone/>
            </a:pPr>
            <a:endParaRPr lang="en-US" dirty="0"/>
          </a:p>
        </p:txBody>
      </p:sp>
    </p:spTree>
    <p:extLst>
      <p:ext uri="{BB962C8B-B14F-4D97-AF65-F5344CB8AC3E}">
        <p14:creationId xmlns:p14="http://schemas.microsoft.com/office/powerpoint/2010/main" val="1186419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Cal-OSHA Log 300</a:t>
            </a:r>
            <a:endParaRPr lang="en-US" dirty="0"/>
          </a:p>
        </p:txBody>
      </p:sp>
      <p:sp>
        <p:nvSpPr>
          <p:cNvPr id="3" name="Content Placeholder 2"/>
          <p:cNvSpPr>
            <a:spLocks noGrp="1"/>
          </p:cNvSpPr>
          <p:nvPr>
            <p:ph sz="quarter" idx="1"/>
          </p:nvPr>
        </p:nvSpPr>
        <p:spPr>
          <a:xfrm>
            <a:off x="381000" y="1600200"/>
            <a:ext cx="8385048" cy="4876800"/>
          </a:xfrm>
        </p:spPr>
        <p:txBody>
          <a:bodyPr>
            <a:normAutofit/>
          </a:bodyPr>
          <a:lstStyle/>
          <a:p>
            <a:r>
              <a:rPr lang="en-US" dirty="0" smtClean="0"/>
              <a:t>Remember that the Log 300 runs the same as a calendar year.</a:t>
            </a:r>
          </a:p>
          <a:p>
            <a:endParaRPr lang="en-US" dirty="0" smtClean="0"/>
          </a:p>
          <a:p>
            <a:r>
              <a:rPr lang="en-US" dirty="0" smtClean="0"/>
              <a:t>Please prepare a log 300 for the 2015 year.</a:t>
            </a:r>
          </a:p>
          <a:p>
            <a:endParaRPr lang="en-US" dirty="0" smtClean="0"/>
          </a:p>
          <a:p>
            <a:r>
              <a:rPr lang="en-US" dirty="0" smtClean="0"/>
              <a:t>I would like to receive a copy of each department’s Log 300 and Annual </a:t>
            </a:r>
            <a:r>
              <a:rPr lang="en-US" dirty="0" smtClean="0"/>
              <a:t>Summary as they are completed</a:t>
            </a:r>
            <a:endParaRPr lang="en-US" dirty="0"/>
          </a:p>
        </p:txBody>
      </p:sp>
    </p:spTree>
    <p:extLst>
      <p:ext uri="{BB962C8B-B14F-4D97-AF65-F5344CB8AC3E}">
        <p14:creationId xmlns:p14="http://schemas.microsoft.com/office/powerpoint/2010/main" val="11733093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Winter Driving Preparation</a:t>
            </a:r>
            <a:endParaRPr lang="en-US" dirty="0"/>
          </a:p>
        </p:txBody>
      </p:sp>
      <p:sp>
        <p:nvSpPr>
          <p:cNvPr id="3" name="Content Placeholder 2"/>
          <p:cNvSpPr>
            <a:spLocks noGrp="1"/>
          </p:cNvSpPr>
          <p:nvPr>
            <p:ph sz="quarter" idx="1"/>
          </p:nvPr>
        </p:nvSpPr>
        <p:spPr>
          <a:xfrm>
            <a:off x="457200" y="1600200"/>
            <a:ext cx="8308848" cy="4876800"/>
          </a:xfrm>
        </p:spPr>
        <p:txBody>
          <a:bodyPr>
            <a:normAutofit/>
          </a:bodyPr>
          <a:lstStyle/>
          <a:p>
            <a:r>
              <a:rPr lang="en-US" dirty="0"/>
              <a:t>Now is the time to check your windshield wipers</a:t>
            </a:r>
          </a:p>
          <a:p>
            <a:endParaRPr lang="en-US" dirty="0"/>
          </a:p>
          <a:p>
            <a:r>
              <a:rPr lang="en-US" dirty="0"/>
              <a:t>Check the wear of your tires and air pressure</a:t>
            </a:r>
          </a:p>
          <a:p>
            <a:endParaRPr lang="en-US" dirty="0"/>
          </a:p>
          <a:p>
            <a:r>
              <a:rPr lang="en-US" dirty="0"/>
              <a:t>Does your heater &amp; defroster work properly?</a:t>
            </a:r>
          </a:p>
          <a:p>
            <a:endParaRPr lang="en-US" dirty="0"/>
          </a:p>
          <a:p>
            <a:r>
              <a:rPr lang="en-US" dirty="0"/>
              <a:t>Carry a blanket in the vehicle in case you are forced to sit in the vehicle without power while you wait for help.</a:t>
            </a:r>
          </a:p>
          <a:p>
            <a:endParaRPr lang="en-US" dirty="0"/>
          </a:p>
        </p:txBody>
      </p:sp>
    </p:spTree>
    <p:extLst>
      <p:ext uri="{BB962C8B-B14F-4D97-AF65-F5344CB8AC3E}">
        <p14:creationId xmlns:p14="http://schemas.microsoft.com/office/powerpoint/2010/main" val="18427921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Winter Driving Tips</a:t>
            </a:r>
            <a:endParaRPr lang="en-US" dirty="0"/>
          </a:p>
        </p:txBody>
      </p:sp>
      <p:sp>
        <p:nvSpPr>
          <p:cNvPr id="3" name="Content Placeholder 2"/>
          <p:cNvSpPr>
            <a:spLocks noGrp="1"/>
          </p:cNvSpPr>
          <p:nvPr>
            <p:ph sz="quarter" idx="1"/>
          </p:nvPr>
        </p:nvSpPr>
        <p:spPr/>
        <p:txBody>
          <a:bodyPr/>
          <a:lstStyle/>
          <a:p>
            <a:r>
              <a:rPr lang="en-US" dirty="0"/>
              <a:t>Slow down in wet or foggy weather. Speed is the number #1 cause of vehicle accidents</a:t>
            </a:r>
            <a:r>
              <a:rPr lang="en-US" dirty="0" smtClean="0"/>
              <a:t>.</a:t>
            </a:r>
          </a:p>
          <a:p>
            <a:endParaRPr lang="en-US" dirty="0"/>
          </a:p>
          <a:p>
            <a:pPr lvl="0"/>
            <a:r>
              <a:rPr lang="en-US" dirty="0"/>
              <a:t>Always use low beam </a:t>
            </a:r>
            <a:r>
              <a:rPr lang="en-US" dirty="0" smtClean="0"/>
              <a:t>headlights</a:t>
            </a:r>
          </a:p>
          <a:p>
            <a:pPr lvl="0"/>
            <a:endParaRPr lang="en-US" dirty="0"/>
          </a:p>
          <a:p>
            <a:pPr lvl="0"/>
            <a:r>
              <a:rPr lang="en-US" dirty="0"/>
              <a:t>Give your defroster time to work. Do not wipe small holes on the inside of your front windshield and driver’s side window to see out of.</a:t>
            </a:r>
          </a:p>
          <a:p>
            <a:endParaRPr lang="en-US" dirty="0"/>
          </a:p>
        </p:txBody>
      </p:sp>
    </p:spTree>
    <p:extLst>
      <p:ext uri="{BB962C8B-B14F-4D97-AF65-F5344CB8AC3E}">
        <p14:creationId xmlns:p14="http://schemas.microsoft.com/office/powerpoint/2010/main" val="21002824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Winter Driving Tips - Fog</a:t>
            </a:r>
            <a:endParaRPr lang="en-US" dirty="0"/>
          </a:p>
        </p:txBody>
      </p:sp>
      <p:sp>
        <p:nvSpPr>
          <p:cNvPr id="3" name="Content Placeholder 2"/>
          <p:cNvSpPr>
            <a:spLocks noGrp="1"/>
          </p:cNvSpPr>
          <p:nvPr>
            <p:ph sz="quarter" idx="1"/>
          </p:nvPr>
        </p:nvSpPr>
        <p:spPr/>
        <p:txBody>
          <a:bodyPr/>
          <a:lstStyle/>
          <a:p>
            <a:r>
              <a:rPr lang="en-US" dirty="0"/>
              <a:t>If you must pull over, pull as far to the right as possible, turn off your lights, and remember to take your foot off of the brake. People behind you are looking for clues, and your taillights are just the clue they are looking for to  try and see what is ahead of them</a:t>
            </a:r>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4267200"/>
            <a:ext cx="3361411"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89711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Winter Driving Tips-Fog</a:t>
            </a:r>
            <a:endParaRPr lang="en-US" dirty="0"/>
          </a:p>
        </p:txBody>
      </p:sp>
      <p:sp>
        <p:nvSpPr>
          <p:cNvPr id="3" name="Content Placeholder 2"/>
          <p:cNvSpPr>
            <a:spLocks noGrp="1"/>
          </p:cNvSpPr>
          <p:nvPr>
            <p:ph sz="quarter" idx="1"/>
          </p:nvPr>
        </p:nvSpPr>
        <p:spPr/>
        <p:txBody>
          <a:bodyPr/>
          <a:lstStyle/>
          <a:p>
            <a:pPr lvl="0"/>
            <a:r>
              <a:rPr lang="en-US" dirty="0"/>
              <a:t>When at a stop sign, roll down your window and make your vehicle as quiet as possible so you can hear other vehicles approaching. In heavy fog, you are more likely to hear the oncoming vehicle before you see it.</a:t>
            </a:r>
          </a:p>
          <a:p>
            <a:pPr lvl="0"/>
            <a:endParaRPr lang="en-US" dirty="0"/>
          </a:p>
          <a:p>
            <a:pPr lvl="0"/>
            <a:r>
              <a:rPr lang="en-US" dirty="0"/>
              <a:t>At a 2-way stop, if you are not comfortable crossing lanes after your stop, you can always turn right and then travel to a controlled intersection</a:t>
            </a:r>
          </a:p>
          <a:p>
            <a:endParaRPr lang="en-US" dirty="0"/>
          </a:p>
        </p:txBody>
      </p:sp>
    </p:spTree>
    <p:extLst>
      <p:ext uri="{BB962C8B-B14F-4D97-AF65-F5344CB8AC3E}">
        <p14:creationId xmlns:p14="http://schemas.microsoft.com/office/powerpoint/2010/main" val="30698038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Fog Video</a:t>
            </a:r>
            <a:endParaRPr lang="en-US" dirty="0"/>
          </a:p>
        </p:txBody>
      </p:sp>
      <p:pic>
        <p:nvPicPr>
          <p:cNvPr id="4" name="Driving In Fog-People Behaving Badly.mp4">
            <a:hlinkClick r:id="" action="ppaction://media"/>
          </p:cNvPr>
          <p:cNvPicPr>
            <a:picLocks noGrp="1" noChangeAspect="1"/>
          </p:cNvPicPr>
          <p:nvPr>
            <p:ph sz="quarter" idx="1"/>
            <a:videoFile r:link="rId2"/>
            <p:extLst>
              <p:ext uri="{DAA4B4D4-6D71-4841-9C94-3DE7FCFB9230}">
                <p14:media xmlns:p14="http://schemas.microsoft.com/office/powerpoint/2010/main" r:embed="rId1"/>
              </p:ext>
            </p:extLst>
          </p:nvPr>
        </p:nvPicPr>
        <p:blipFill>
          <a:blip r:embed="rId4"/>
          <a:stretch>
            <a:fillRect/>
          </a:stretch>
        </p:blipFill>
        <p:spPr>
          <a:xfrm>
            <a:off x="990599" y="1250156"/>
            <a:ext cx="7477125" cy="5607844"/>
          </a:xfrm>
          <a:prstGeom prst="rect">
            <a:avLst/>
          </a:prstGeom>
        </p:spPr>
      </p:pic>
    </p:spTree>
    <p:extLst>
      <p:ext uri="{BB962C8B-B14F-4D97-AF65-F5344CB8AC3E}">
        <p14:creationId xmlns:p14="http://schemas.microsoft.com/office/powerpoint/2010/main" val="254970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Safety Game</a:t>
            </a:r>
            <a:endParaRPr lang="en-US" dirty="0"/>
          </a:p>
        </p:txBody>
      </p:sp>
      <p:sp>
        <p:nvSpPr>
          <p:cNvPr id="3" name="Content Placeholder 2"/>
          <p:cNvSpPr>
            <a:spLocks noGrp="1"/>
          </p:cNvSpPr>
          <p:nvPr>
            <p:ph sz="quarter" idx="1"/>
          </p:nvPr>
        </p:nvSpPr>
        <p:spPr/>
        <p:txBody>
          <a:bodyPr/>
          <a:lstStyle/>
          <a:p>
            <a:endParaRPr lang="en-US" dirty="0"/>
          </a:p>
        </p:txBody>
      </p:sp>
    </p:spTree>
    <p:extLst>
      <p:ext uri="{BB962C8B-B14F-4D97-AF65-F5344CB8AC3E}">
        <p14:creationId xmlns:p14="http://schemas.microsoft.com/office/powerpoint/2010/main" val="36487318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2015 Schedule</a:t>
            </a:r>
            <a:endParaRPr lang="en-US" dirty="0"/>
          </a:p>
        </p:txBody>
      </p:sp>
      <p:sp>
        <p:nvSpPr>
          <p:cNvPr id="3" name="Content Placeholder 2"/>
          <p:cNvSpPr>
            <a:spLocks noGrp="1"/>
          </p:cNvSpPr>
          <p:nvPr>
            <p:ph sz="quarter" idx="1"/>
          </p:nvPr>
        </p:nvSpPr>
        <p:spPr/>
        <p:txBody>
          <a:bodyPr/>
          <a:lstStyle/>
          <a:p>
            <a:r>
              <a:rPr lang="en-US" dirty="0" smtClean="0"/>
              <a:t>February 18, 2015</a:t>
            </a:r>
          </a:p>
          <a:p>
            <a:endParaRPr lang="en-US" dirty="0"/>
          </a:p>
          <a:p>
            <a:r>
              <a:rPr lang="en-US" dirty="0" smtClean="0"/>
              <a:t>May 20, 2015</a:t>
            </a:r>
          </a:p>
          <a:p>
            <a:endParaRPr lang="en-US" dirty="0"/>
          </a:p>
          <a:p>
            <a:r>
              <a:rPr lang="en-US" dirty="0" smtClean="0"/>
              <a:t>August 19, 2015</a:t>
            </a:r>
          </a:p>
          <a:p>
            <a:endParaRPr lang="en-US" dirty="0"/>
          </a:p>
          <a:p>
            <a:r>
              <a:rPr lang="en-US" dirty="0" smtClean="0"/>
              <a:t>November 18, 2015</a:t>
            </a:r>
            <a:endParaRPr lang="en-US" dirty="0"/>
          </a:p>
        </p:txBody>
      </p:sp>
    </p:spTree>
    <p:extLst>
      <p:ext uri="{BB962C8B-B14F-4D97-AF65-F5344CB8AC3E}">
        <p14:creationId xmlns:p14="http://schemas.microsoft.com/office/powerpoint/2010/main" val="1146581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t>
            </a:r>
            <a:r>
              <a:rPr lang="en-US" dirty="0"/>
              <a:t>&amp;</a:t>
            </a:r>
            <a:r>
              <a:rPr lang="en-US" dirty="0" smtClean="0"/>
              <a:t> Comments</a:t>
            </a:r>
            <a:endParaRPr lang="en-US" dirty="0"/>
          </a:p>
        </p:txBody>
      </p:sp>
      <p:sp>
        <p:nvSpPr>
          <p:cNvPr id="3" name="Content Placeholder 2"/>
          <p:cNvSpPr>
            <a:spLocks noGrp="1"/>
          </p:cNvSpPr>
          <p:nvPr>
            <p:ph sz="quarter" idx="1"/>
          </p:nvPr>
        </p:nvSpPr>
        <p:spPr/>
        <p:txBody>
          <a:bodyPr/>
          <a:lstStyle/>
          <a:p>
            <a:endParaRPr lang="en-US"/>
          </a:p>
        </p:txBody>
      </p:sp>
    </p:spTree>
    <p:extLst>
      <p:ext uri="{BB962C8B-B14F-4D97-AF65-F5344CB8AC3E}">
        <p14:creationId xmlns:p14="http://schemas.microsoft.com/office/powerpoint/2010/main" val="118623556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150</TotalTime>
  <Words>546</Words>
  <Application>Microsoft Office PowerPoint</Application>
  <PresentationFormat>On-screen Show (4:3)</PresentationFormat>
  <Paragraphs>73</Paragraphs>
  <Slides>15</Slides>
  <Notes>0</Notes>
  <HiddenSlides>0</HiddenSlides>
  <MMClips>1</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Median</vt:lpstr>
      <vt:lpstr>County Safety committee Meeting 4th Quarter 2014</vt:lpstr>
      <vt:lpstr>Agenda</vt:lpstr>
      <vt:lpstr>2015 Workers Comp Posters</vt:lpstr>
      <vt:lpstr>Fraud Posters</vt:lpstr>
      <vt:lpstr>Work Comp Claims Update</vt:lpstr>
      <vt:lpstr>Cal-OSHA Log 300</vt:lpstr>
      <vt:lpstr>Cal-OSHA Log 300</vt:lpstr>
      <vt:lpstr>Winter Driving Preparation</vt:lpstr>
      <vt:lpstr>Winter Driving Tips</vt:lpstr>
      <vt:lpstr>Winter Driving Tips - Fog</vt:lpstr>
      <vt:lpstr>Winter Driving Tips-Fog</vt:lpstr>
      <vt:lpstr>Fog Video</vt:lpstr>
      <vt:lpstr>Safety Game</vt:lpstr>
      <vt:lpstr>2015 Schedule</vt:lpstr>
      <vt:lpstr>Questions &amp;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Safety committee Meeting 4th Quarter 2014</dc:title>
  <dc:creator>baragon</dc:creator>
  <cp:lastModifiedBy>baragon</cp:lastModifiedBy>
  <cp:revision>8</cp:revision>
  <dcterms:created xsi:type="dcterms:W3CDTF">2014-11-17T21:12:27Z</dcterms:created>
  <dcterms:modified xsi:type="dcterms:W3CDTF">2014-11-18T22:54:33Z</dcterms:modified>
</cp:coreProperties>
</file>