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handoutMasterIdLst>
    <p:handoutMasterId r:id="rId23"/>
  </p:handoutMasterIdLst>
  <p:sldIdLst>
    <p:sldId id="256" r:id="rId2"/>
    <p:sldId id="275" r:id="rId3"/>
    <p:sldId id="271" r:id="rId4"/>
    <p:sldId id="272" r:id="rId5"/>
    <p:sldId id="257" r:id="rId6"/>
    <p:sldId id="258" r:id="rId7"/>
    <p:sldId id="259" r:id="rId8"/>
    <p:sldId id="269" r:id="rId9"/>
    <p:sldId id="276" r:id="rId10"/>
    <p:sldId id="260" r:id="rId11"/>
    <p:sldId id="266" r:id="rId12"/>
    <p:sldId id="261" r:id="rId13"/>
    <p:sldId id="265" r:id="rId14"/>
    <p:sldId id="262" r:id="rId15"/>
    <p:sldId id="263" r:id="rId16"/>
    <p:sldId id="268" r:id="rId17"/>
    <p:sldId id="264" r:id="rId18"/>
    <p:sldId id="267" r:id="rId19"/>
    <p:sldId id="270" r:id="rId20"/>
    <p:sldId id="273" r:id="rId21"/>
    <p:sldId id="274" r:id="rId2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6.5713484532382169E-2"/>
          <c:y val="4.2827334083239597E-2"/>
          <c:w val="0.92610606366511883"/>
          <c:h val="0.86693063367079115"/>
        </c:manualLayout>
      </c:layout>
      <c:bar3DChart>
        <c:barDir val="col"/>
        <c:grouping val="clustered"/>
        <c:varyColors val="0"/>
        <c:ser>
          <c:idx val="0"/>
          <c:order val="0"/>
          <c:tx>
            <c:strRef>
              <c:f>Sheet1!$B$1</c:f>
              <c:strCache>
                <c:ptCount val="1"/>
                <c:pt idx="0">
                  <c:v>Claims</c:v>
                </c:pt>
              </c:strCache>
            </c:strRef>
          </c:tx>
          <c:invertIfNegative val="0"/>
          <c:dLbls>
            <c:dLbl>
              <c:idx val="0"/>
              <c:layout>
                <c:manualLayout>
                  <c:x val="1.5432061376943267E-2"/>
                  <c:y val="-2.9300337457817772E-2"/>
                </c:manualLayout>
              </c:layout>
              <c:showLegendKey val="0"/>
              <c:showVal val="1"/>
              <c:showCatName val="0"/>
              <c:showSerName val="0"/>
              <c:showPercent val="0"/>
              <c:showBubbleSize val="0"/>
            </c:dLbl>
            <c:dLbl>
              <c:idx val="1"/>
              <c:layout>
                <c:manualLayout>
                  <c:x val="2.564102564102564E-2"/>
                  <c:y val="-5.4203037120359954E-2"/>
                </c:manualLayout>
              </c:layout>
              <c:showLegendKey val="0"/>
              <c:showVal val="1"/>
              <c:showCatName val="0"/>
              <c:showSerName val="0"/>
              <c:showPercent val="0"/>
              <c:showBubbleSize val="0"/>
            </c:dLbl>
            <c:dLbl>
              <c:idx val="2"/>
              <c:layout>
                <c:manualLayout>
                  <c:x val="2.1604938271604937E-2"/>
                  <c:y val="-1.0981468771448181E-2"/>
                </c:manualLayout>
              </c:layout>
              <c:showLegendKey val="0"/>
              <c:showVal val="1"/>
              <c:showCatName val="0"/>
              <c:showSerName val="0"/>
              <c:showPercent val="0"/>
              <c:showBubbleSize val="0"/>
            </c:dLbl>
            <c:dLbl>
              <c:idx val="3"/>
              <c:layout>
                <c:manualLayout>
                  <c:x val="2.1248850303968413E-2"/>
                  <c:y val="-6.1345894263217099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Sheet1!$A$2:$A$5</c:f>
              <c:numCache>
                <c:formatCode>General</c:formatCode>
                <c:ptCount val="4"/>
                <c:pt idx="0">
                  <c:v>2010</c:v>
                </c:pt>
                <c:pt idx="1">
                  <c:v>2011</c:v>
                </c:pt>
                <c:pt idx="2">
                  <c:v>2012</c:v>
                </c:pt>
                <c:pt idx="3">
                  <c:v>2013</c:v>
                </c:pt>
              </c:numCache>
            </c:numRef>
          </c:cat>
          <c:val>
            <c:numRef>
              <c:f>Sheet1!$B$2:$B$5</c:f>
              <c:numCache>
                <c:formatCode>General</c:formatCode>
                <c:ptCount val="4"/>
                <c:pt idx="0">
                  <c:v>793</c:v>
                </c:pt>
                <c:pt idx="1">
                  <c:v>732</c:v>
                </c:pt>
                <c:pt idx="2">
                  <c:v>737</c:v>
                </c:pt>
                <c:pt idx="3">
                  <c:v>670</c:v>
                </c:pt>
              </c:numCache>
            </c:numRef>
          </c:val>
        </c:ser>
        <c:ser>
          <c:idx val="2"/>
          <c:order val="1"/>
          <c:tx>
            <c:strRef>
              <c:f>Sheet1!$D$1</c:f>
              <c:strCache>
                <c:ptCount val="1"/>
                <c:pt idx="0">
                  <c:v>Column2</c:v>
                </c:pt>
              </c:strCache>
            </c:strRef>
          </c:tx>
          <c:invertIfNegative val="0"/>
          <c:cat>
            <c:numRef>
              <c:f>Sheet1!$A$2:$A$5</c:f>
              <c:numCache>
                <c:formatCode>General</c:formatCode>
                <c:ptCount val="4"/>
                <c:pt idx="0">
                  <c:v>2010</c:v>
                </c:pt>
                <c:pt idx="1">
                  <c:v>2011</c:v>
                </c:pt>
                <c:pt idx="2">
                  <c:v>2012</c:v>
                </c:pt>
                <c:pt idx="3">
                  <c:v>2013</c:v>
                </c:pt>
              </c:numCache>
            </c:numRef>
          </c:cat>
          <c:val>
            <c:numRef>
              <c:f>Sheet1!$D$2:$D$5</c:f>
              <c:numCache>
                <c:formatCode>General</c:formatCode>
                <c:ptCount val="4"/>
              </c:numCache>
            </c:numRef>
          </c:val>
        </c:ser>
        <c:dLbls>
          <c:showLegendKey val="0"/>
          <c:showVal val="0"/>
          <c:showCatName val="0"/>
          <c:showSerName val="0"/>
          <c:showPercent val="0"/>
          <c:showBubbleSize val="0"/>
        </c:dLbls>
        <c:gapWidth val="150"/>
        <c:gapDepth val="123"/>
        <c:shape val="box"/>
        <c:axId val="202822400"/>
        <c:axId val="202823936"/>
        <c:axId val="0"/>
      </c:bar3DChart>
      <c:catAx>
        <c:axId val="202822400"/>
        <c:scaling>
          <c:orientation val="minMax"/>
        </c:scaling>
        <c:delete val="0"/>
        <c:axPos val="b"/>
        <c:numFmt formatCode="General" sourceLinked="1"/>
        <c:majorTickMark val="out"/>
        <c:minorTickMark val="none"/>
        <c:tickLblPos val="nextTo"/>
        <c:crossAx val="202823936"/>
        <c:crosses val="autoZero"/>
        <c:auto val="1"/>
        <c:lblAlgn val="ctr"/>
        <c:lblOffset val="100"/>
        <c:noMultiLvlLbl val="0"/>
      </c:catAx>
      <c:valAx>
        <c:axId val="202823936"/>
        <c:scaling>
          <c:orientation val="minMax"/>
        </c:scaling>
        <c:delete val="0"/>
        <c:axPos val="l"/>
        <c:majorGridlines/>
        <c:numFmt formatCode="General" sourceLinked="1"/>
        <c:majorTickMark val="out"/>
        <c:minorTickMark val="none"/>
        <c:tickLblPos val="nextTo"/>
        <c:crossAx val="202822400"/>
        <c:crosses val="autoZero"/>
        <c:crossBetween val="between"/>
      </c:valAx>
    </c:plotArea>
    <c:legend>
      <c:legendPos val="r"/>
      <c:legendEntry>
        <c:idx val="1"/>
        <c:delete val="1"/>
      </c:legendEntry>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Total EE's</c:v>
                </c:pt>
              </c:strCache>
            </c:strRef>
          </c:tx>
          <c:invertIfNegative val="0"/>
          <c:dLbls>
            <c:dLbl>
              <c:idx val="0"/>
              <c:layout>
                <c:manualLayout>
                  <c:x val="3.0864197530864196E-3"/>
                  <c:y val="-0.37336993822923814"/>
                </c:manualLayout>
              </c:layout>
              <c:showLegendKey val="0"/>
              <c:showVal val="1"/>
              <c:showCatName val="0"/>
              <c:showSerName val="0"/>
              <c:showPercent val="0"/>
              <c:showBubbleSize val="0"/>
            </c:dLbl>
            <c:dLbl>
              <c:idx val="1"/>
              <c:layout>
                <c:manualLayout>
                  <c:x val="0"/>
                  <c:y val="-0.15648592999313649"/>
                </c:manualLayout>
              </c:layout>
              <c:showLegendKey val="0"/>
              <c:showVal val="1"/>
              <c:showCatName val="0"/>
              <c:showSerName val="0"/>
              <c:showPercent val="0"/>
              <c:showBubbleSize val="0"/>
            </c:dLbl>
            <c:dLbl>
              <c:idx val="2"/>
              <c:layout>
                <c:manualLayout>
                  <c:x val="-6.1728395061728392E-3"/>
                  <c:y val="-0.23335621139327384"/>
                </c:manualLayout>
              </c:layout>
              <c:showLegendKey val="0"/>
              <c:showVal val="1"/>
              <c:showCatName val="0"/>
              <c:showSerName val="0"/>
              <c:showPercent val="0"/>
              <c:showBubbleSize val="0"/>
            </c:dLbl>
            <c:dLbl>
              <c:idx val="3"/>
              <c:layout>
                <c:manualLayout>
                  <c:x val="-4.6296296296296294E-3"/>
                  <c:y val="-0.40356897735072061"/>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Sheet1!$A$2:$A$5</c:f>
              <c:numCache>
                <c:formatCode>General</c:formatCode>
                <c:ptCount val="4"/>
                <c:pt idx="0">
                  <c:v>2010</c:v>
                </c:pt>
                <c:pt idx="1">
                  <c:v>2011</c:v>
                </c:pt>
                <c:pt idx="2">
                  <c:v>2012</c:v>
                </c:pt>
                <c:pt idx="3">
                  <c:v>2013</c:v>
                </c:pt>
              </c:numCache>
            </c:numRef>
          </c:cat>
          <c:val>
            <c:numRef>
              <c:f>Sheet1!$B$2:$B$5</c:f>
              <c:numCache>
                <c:formatCode>General</c:formatCode>
                <c:ptCount val="4"/>
                <c:pt idx="0">
                  <c:v>8507</c:v>
                </c:pt>
                <c:pt idx="1">
                  <c:v>8141</c:v>
                </c:pt>
                <c:pt idx="2">
                  <c:v>8243</c:v>
                </c:pt>
                <c:pt idx="3">
                  <c:v>8577</c:v>
                </c:pt>
              </c:numCache>
            </c:numRef>
          </c:val>
        </c:ser>
        <c:ser>
          <c:idx val="1"/>
          <c:order val="1"/>
          <c:tx>
            <c:strRef>
              <c:f>Sheet1!$C$1</c:f>
              <c:strCache>
                <c:ptCount val="1"/>
                <c:pt idx="0">
                  <c:v>Column1</c:v>
                </c:pt>
              </c:strCache>
            </c:strRef>
          </c:tx>
          <c:invertIfNegative val="0"/>
          <c:cat>
            <c:numRef>
              <c:f>Sheet1!$A$2:$A$5</c:f>
              <c:numCache>
                <c:formatCode>General</c:formatCode>
                <c:ptCount val="4"/>
                <c:pt idx="0">
                  <c:v>2010</c:v>
                </c:pt>
                <c:pt idx="1">
                  <c:v>2011</c:v>
                </c:pt>
                <c:pt idx="2">
                  <c:v>2012</c:v>
                </c:pt>
                <c:pt idx="3">
                  <c:v>2013</c:v>
                </c:pt>
              </c:numCache>
            </c:numRef>
          </c:cat>
          <c:val>
            <c:numRef>
              <c:f>Sheet1!$C$2:$C$5</c:f>
              <c:numCache>
                <c:formatCode>General</c:formatCode>
                <c:ptCount val="4"/>
              </c:numCache>
            </c:numRef>
          </c:val>
        </c:ser>
        <c:ser>
          <c:idx val="2"/>
          <c:order val="2"/>
          <c:tx>
            <c:strRef>
              <c:f>Sheet1!$D$1</c:f>
              <c:strCache>
                <c:ptCount val="1"/>
                <c:pt idx="0">
                  <c:v>Column2</c:v>
                </c:pt>
              </c:strCache>
            </c:strRef>
          </c:tx>
          <c:invertIfNegative val="0"/>
          <c:cat>
            <c:numRef>
              <c:f>Sheet1!$A$2:$A$5</c:f>
              <c:numCache>
                <c:formatCode>General</c:formatCode>
                <c:ptCount val="4"/>
                <c:pt idx="0">
                  <c:v>2010</c:v>
                </c:pt>
                <c:pt idx="1">
                  <c:v>2011</c:v>
                </c:pt>
                <c:pt idx="2">
                  <c:v>2012</c:v>
                </c:pt>
                <c:pt idx="3">
                  <c:v>2013</c:v>
                </c:pt>
              </c:numCache>
            </c:numRef>
          </c:cat>
          <c:val>
            <c:numRef>
              <c:f>Sheet1!$D$2:$D$5</c:f>
              <c:numCache>
                <c:formatCode>General</c:formatCode>
                <c:ptCount val="4"/>
              </c:numCache>
            </c:numRef>
          </c:val>
        </c:ser>
        <c:dLbls>
          <c:showLegendKey val="0"/>
          <c:showVal val="0"/>
          <c:showCatName val="0"/>
          <c:showSerName val="0"/>
          <c:showPercent val="0"/>
          <c:showBubbleSize val="0"/>
        </c:dLbls>
        <c:gapWidth val="150"/>
        <c:overlap val="100"/>
        <c:axId val="202661248"/>
        <c:axId val="202667136"/>
      </c:barChart>
      <c:catAx>
        <c:axId val="202661248"/>
        <c:scaling>
          <c:orientation val="minMax"/>
        </c:scaling>
        <c:delete val="0"/>
        <c:axPos val="b"/>
        <c:numFmt formatCode="General" sourceLinked="1"/>
        <c:majorTickMark val="out"/>
        <c:minorTickMark val="none"/>
        <c:tickLblPos val="nextTo"/>
        <c:crossAx val="202667136"/>
        <c:crosses val="autoZero"/>
        <c:auto val="1"/>
        <c:lblAlgn val="ctr"/>
        <c:lblOffset val="100"/>
        <c:noMultiLvlLbl val="0"/>
      </c:catAx>
      <c:valAx>
        <c:axId val="202667136"/>
        <c:scaling>
          <c:orientation val="minMax"/>
        </c:scaling>
        <c:delete val="0"/>
        <c:axPos val="l"/>
        <c:majorGridlines/>
        <c:numFmt formatCode="General" sourceLinked="1"/>
        <c:majorTickMark val="out"/>
        <c:minorTickMark val="none"/>
        <c:tickLblPos val="nextTo"/>
        <c:crossAx val="202661248"/>
        <c:crosses val="autoZero"/>
        <c:crossBetween val="between"/>
      </c:valAx>
    </c:plotArea>
    <c:legend>
      <c:legendPos val="r"/>
      <c:legendEntry>
        <c:idx val="0"/>
        <c:delete val="1"/>
      </c:legendEntry>
      <c:legendEntry>
        <c:idx val="1"/>
        <c:delete val="1"/>
      </c:legendEntry>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0.21368</cdr:x>
      <cdr:y>0.09388</cdr:y>
    </cdr:from>
    <cdr:to>
      <cdr:x>0.42736</cdr:x>
      <cdr:y>0.33673</cdr:y>
    </cdr:to>
    <cdr:cxnSp macro="">
      <cdr:nvCxnSpPr>
        <cdr:cNvPr id="3" name="Straight Arrow Connector 2"/>
        <cdr:cNvCxnSpPr/>
      </cdr:nvCxnSpPr>
      <cdr:spPr>
        <a:xfrm xmlns:a="http://schemas.openxmlformats.org/drawingml/2006/main">
          <a:off x="1905000" y="500743"/>
          <a:ext cx="1905042" cy="1295362"/>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0.4188</cdr:x>
      <cdr:y>0.32245</cdr:y>
    </cdr:from>
    <cdr:to>
      <cdr:x>0.64601</cdr:x>
      <cdr:y>0.33673</cdr:y>
    </cdr:to>
    <cdr:cxnSp macro="">
      <cdr:nvCxnSpPr>
        <cdr:cNvPr id="5" name="Straight Arrow Connector 4"/>
        <cdr:cNvCxnSpPr/>
      </cdr:nvCxnSpPr>
      <cdr:spPr>
        <a:xfrm xmlns:a="http://schemas.openxmlformats.org/drawingml/2006/main" flipV="1">
          <a:off x="3733800" y="1719943"/>
          <a:ext cx="2025668" cy="7617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0.64103</cdr:x>
      <cdr:y>0.32245</cdr:y>
    </cdr:from>
    <cdr:to>
      <cdr:x>0.85471</cdr:x>
      <cdr:y>0.59388</cdr:y>
    </cdr:to>
    <cdr:cxnSp macro="">
      <cdr:nvCxnSpPr>
        <cdr:cNvPr id="7" name="Straight Arrow Connector 6"/>
        <cdr:cNvCxnSpPr/>
      </cdr:nvCxnSpPr>
      <cdr:spPr>
        <a:xfrm xmlns:a="http://schemas.openxmlformats.org/drawingml/2006/main">
          <a:off x="5715000" y="1719943"/>
          <a:ext cx="1905043" cy="1447808"/>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0.77778</cdr:x>
      <cdr:y>0.58819</cdr:y>
    </cdr:from>
    <cdr:to>
      <cdr:x>1</cdr:x>
      <cdr:y>0.85175</cdr:y>
    </cdr:to>
    <cdr:sp macro="" textlink="">
      <cdr:nvSpPr>
        <cdr:cNvPr id="9" name="TextBox 8"/>
        <cdr:cNvSpPr txBox="1"/>
      </cdr:nvSpPr>
      <cdr:spPr>
        <a:xfrm xmlns:a="http://schemas.openxmlformats.org/drawingml/2006/main">
          <a:off x="6400800" y="2720975"/>
          <a:ext cx="1828800" cy="12192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0.84259</cdr:x>
      <cdr:y>0.58819</cdr:y>
    </cdr:from>
    <cdr:to>
      <cdr:x>1</cdr:x>
      <cdr:y>0.83528</cdr:y>
    </cdr:to>
    <cdr:sp macro="" textlink="">
      <cdr:nvSpPr>
        <cdr:cNvPr id="10" name="TextBox 9"/>
        <cdr:cNvSpPr txBox="1"/>
      </cdr:nvSpPr>
      <cdr:spPr>
        <a:xfrm xmlns:a="http://schemas.openxmlformats.org/drawingml/2006/main">
          <a:off x="6934200" y="2720975"/>
          <a:ext cx="1295400" cy="11430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0.67521</cdr:x>
      <cdr:y>0.06531</cdr:y>
    </cdr:from>
    <cdr:to>
      <cdr:x>0.96937</cdr:x>
      <cdr:y>0.39475</cdr:y>
    </cdr:to>
    <cdr:sp macro="" textlink="">
      <cdr:nvSpPr>
        <cdr:cNvPr id="11" name="TextBox 10"/>
        <cdr:cNvSpPr txBox="1"/>
      </cdr:nvSpPr>
      <cdr:spPr>
        <a:xfrm xmlns:a="http://schemas.openxmlformats.org/drawingml/2006/main">
          <a:off x="6019800" y="348343"/>
          <a:ext cx="2622550" cy="175725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b="1" dirty="0" smtClean="0"/>
            <a:t>From 2010 to 2013 </a:t>
          </a:r>
        </a:p>
        <a:p xmlns:a="http://schemas.openxmlformats.org/drawingml/2006/main">
          <a:r>
            <a:rPr lang="en-US" sz="2000" b="1" dirty="0" smtClean="0"/>
            <a:t>represents a  </a:t>
          </a:r>
          <a:r>
            <a:rPr lang="en-US" sz="2800" b="1" dirty="0" smtClean="0"/>
            <a:t>15.5%</a:t>
          </a:r>
          <a:r>
            <a:rPr lang="en-US" sz="2000" b="1" dirty="0" smtClean="0"/>
            <a:t> </a:t>
          </a:r>
        </a:p>
        <a:p xmlns:a="http://schemas.openxmlformats.org/drawingml/2006/main">
          <a:r>
            <a:rPr lang="en-US" sz="2000" b="1" dirty="0" smtClean="0"/>
            <a:t>decrease in total </a:t>
          </a:r>
        </a:p>
        <a:p xmlns:a="http://schemas.openxmlformats.org/drawingml/2006/main">
          <a:r>
            <a:rPr lang="en-US" sz="2000" b="1" dirty="0" smtClean="0"/>
            <a:t>claims</a:t>
          </a:r>
          <a:endParaRPr lang="en-US" sz="20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0.22222</cdr:x>
      <cdr:y>0.24228</cdr:y>
    </cdr:from>
    <cdr:to>
      <cdr:x>0.39815</cdr:x>
      <cdr:y>0.63761</cdr:y>
    </cdr:to>
    <cdr:cxnSp macro="">
      <cdr:nvCxnSpPr>
        <cdr:cNvPr id="3" name="Straight Arrow Connector 2"/>
        <cdr:cNvCxnSpPr/>
      </cdr:nvCxnSpPr>
      <cdr:spPr>
        <a:xfrm xmlns:a="http://schemas.openxmlformats.org/drawingml/2006/main">
          <a:off x="1828800" y="1120775"/>
          <a:ext cx="1447800" cy="182880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0.39815</cdr:x>
      <cdr:y>0.52231</cdr:y>
    </cdr:from>
    <cdr:to>
      <cdr:x>0.58333</cdr:x>
      <cdr:y>0.63761</cdr:y>
    </cdr:to>
    <cdr:cxnSp macro="">
      <cdr:nvCxnSpPr>
        <cdr:cNvPr id="5" name="Straight Arrow Connector 4"/>
        <cdr:cNvCxnSpPr/>
      </cdr:nvCxnSpPr>
      <cdr:spPr>
        <a:xfrm xmlns:a="http://schemas.openxmlformats.org/drawingml/2006/main" flipV="1">
          <a:off x="3276600" y="2416175"/>
          <a:ext cx="1524000" cy="53340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0.58333</cdr:x>
      <cdr:y>0.17639</cdr:y>
    </cdr:from>
    <cdr:to>
      <cdr:x>0.75926</cdr:x>
      <cdr:y>0.52231</cdr:y>
    </cdr:to>
    <cdr:cxnSp macro="">
      <cdr:nvCxnSpPr>
        <cdr:cNvPr id="7" name="Straight Arrow Connector 6"/>
        <cdr:cNvCxnSpPr/>
      </cdr:nvCxnSpPr>
      <cdr:spPr>
        <a:xfrm xmlns:a="http://schemas.openxmlformats.org/drawingml/2006/main" flipV="1">
          <a:off x="4800600" y="815975"/>
          <a:ext cx="1447800" cy="1600200"/>
        </a:xfrm>
        <a:prstGeom xmlns:a="http://schemas.openxmlformats.org/drawingml/2006/main" prst="straightConnector1">
          <a:avLst/>
        </a:prstGeom>
        <a:ln xmlns:a="http://schemas.openxmlformats.org/drawingml/2006/main">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2421" cy="46498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1"/>
            <a:ext cx="2972421" cy="464980"/>
          </a:xfrm>
          <a:prstGeom prst="rect">
            <a:avLst/>
          </a:prstGeom>
        </p:spPr>
        <p:txBody>
          <a:bodyPr vert="horz" lIns="91440" tIns="45720" rIns="91440" bIns="45720" rtlCol="0"/>
          <a:lstStyle>
            <a:lvl1pPr algn="r">
              <a:defRPr sz="1200"/>
            </a:lvl1pPr>
          </a:lstStyle>
          <a:p>
            <a:fld id="{53F13738-B5FE-4591-8736-BC341AEDDA93}" type="datetimeFigureOut">
              <a:rPr lang="en-US" smtClean="0"/>
              <a:t>11/15/2013</a:t>
            </a:fld>
            <a:endParaRPr lang="en-US"/>
          </a:p>
        </p:txBody>
      </p:sp>
      <p:sp>
        <p:nvSpPr>
          <p:cNvPr id="4" name="Footer Placeholder 3"/>
          <p:cNvSpPr>
            <a:spLocks noGrp="1"/>
          </p:cNvSpPr>
          <p:nvPr>
            <p:ph type="ftr" sz="quarter" idx="2"/>
          </p:nvPr>
        </p:nvSpPr>
        <p:spPr>
          <a:xfrm>
            <a:off x="1" y="8829823"/>
            <a:ext cx="2972421" cy="46498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823"/>
            <a:ext cx="2972421" cy="464980"/>
          </a:xfrm>
          <a:prstGeom prst="rect">
            <a:avLst/>
          </a:prstGeom>
        </p:spPr>
        <p:txBody>
          <a:bodyPr vert="horz" lIns="91440" tIns="45720" rIns="91440" bIns="45720" rtlCol="0" anchor="b"/>
          <a:lstStyle>
            <a:lvl1pPr algn="r">
              <a:defRPr sz="1200"/>
            </a:lvl1pPr>
          </a:lstStyle>
          <a:p>
            <a:fld id="{54540529-6D63-48E4-B0E5-165531FE0BFD}" type="slidenum">
              <a:rPr lang="en-US" smtClean="0"/>
              <a:t>‹#›</a:t>
            </a:fld>
            <a:endParaRPr lang="en-US"/>
          </a:p>
        </p:txBody>
      </p:sp>
    </p:spTree>
    <p:extLst>
      <p:ext uri="{BB962C8B-B14F-4D97-AF65-F5344CB8AC3E}">
        <p14:creationId xmlns:p14="http://schemas.microsoft.com/office/powerpoint/2010/main" val="329744970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0F1BAA15-EB92-423C-A443-19F9F240BEB8}"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59375-DF8B-4529-AA9F-2617C128EFD7}"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1BAA15-EB92-423C-A443-19F9F240BEB8}"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59375-DF8B-4529-AA9F-2617C128EFD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F1BAA15-EB92-423C-A443-19F9F240BEB8}"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59375-DF8B-4529-AA9F-2617C128EFD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F1BAA15-EB92-423C-A443-19F9F240BEB8}" type="datetimeFigureOut">
              <a:rPr lang="en-US" smtClean="0"/>
              <a:t>11/15/2013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59375-DF8B-4529-AA9F-2617C128EFD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F1BAA15-EB92-423C-A443-19F9F240BEB8}" type="datetimeFigureOut">
              <a:rPr lang="en-US" smtClean="0"/>
              <a:t>11/15/2013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559375-DF8B-4529-AA9F-2617C128EFD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F1BAA15-EB92-423C-A443-19F9F240BEB8}" type="datetimeFigureOut">
              <a:rPr lang="en-US" smtClean="0"/>
              <a:t>11/15/2013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559375-DF8B-4529-AA9F-2617C128EFD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1BAA15-EB92-423C-A443-19F9F240BEB8}" type="datetimeFigureOut">
              <a:rPr lang="en-US" smtClean="0"/>
              <a:t>11/15/2013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559375-DF8B-4529-AA9F-2617C128EFD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F1BAA15-EB92-423C-A443-19F9F240BEB8}" type="datetimeFigureOut">
              <a:rPr lang="en-US" smtClean="0"/>
              <a:t>11/15/2013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559375-DF8B-4529-AA9F-2617C128EFD7}"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0F1BAA15-EB92-423C-A443-19F9F240BEB8}" type="datetimeFigureOut">
              <a:rPr lang="en-US" smtClean="0"/>
              <a:t>11/15/2013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CF559375-DF8B-4529-AA9F-2617C128EFD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1BAA15-EB92-423C-A443-19F9F240BEB8}" type="datetimeFigureOut">
              <a:rPr lang="en-US" smtClean="0"/>
              <a:t>11/15/2013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559375-DF8B-4529-AA9F-2617C128EFD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F1BAA15-EB92-423C-A443-19F9F240BEB8}" type="datetimeFigureOut">
              <a:rPr lang="en-US" smtClean="0"/>
              <a:t>11/15/2013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CF559375-DF8B-4529-AA9F-2617C128EFD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0F1BAA15-EB92-423C-A443-19F9F240BEB8}" type="datetimeFigureOut">
              <a:rPr lang="en-US" smtClean="0"/>
              <a:t>11/15/2013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CF559375-DF8B-4529-AA9F-2617C128EFD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dir.ca.gov/dosh/dosh_publications/CalOSHARecordkeepForms.xl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143000"/>
            <a:ext cx="8305800" cy="2438400"/>
          </a:xfrm>
        </p:spPr>
        <p:txBody>
          <a:bodyPr>
            <a:normAutofit/>
          </a:bodyPr>
          <a:lstStyle/>
          <a:p>
            <a:r>
              <a:rPr lang="en-US" dirty="0" smtClean="0"/>
              <a:t>4</a:t>
            </a:r>
            <a:r>
              <a:rPr lang="en-US" baseline="30000" dirty="0" smtClean="0"/>
              <a:t>th</a:t>
            </a:r>
            <a:r>
              <a:rPr lang="en-US" dirty="0" smtClean="0"/>
              <a:t> Quarter </a:t>
            </a:r>
            <a:br>
              <a:rPr lang="en-US" dirty="0" smtClean="0"/>
            </a:br>
            <a:r>
              <a:rPr lang="en-US" dirty="0" smtClean="0"/>
              <a:t>County Safety Committee Meeting</a:t>
            </a:r>
            <a:endParaRPr lang="en-US" dirty="0"/>
          </a:p>
        </p:txBody>
      </p:sp>
      <p:sp>
        <p:nvSpPr>
          <p:cNvPr id="3" name="Subtitle 2"/>
          <p:cNvSpPr>
            <a:spLocks noGrp="1"/>
          </p:cNvSpPr>
          <p:nvPr>
            <p:ph type="subTitle" idx="1"/>
          </p:nvPr>
        </p:nvSpPr>
        <p:spPr>
          <a:xfrm>
            <a:off x="457200" y="4724400"/>
            <a:ext cx="8077200" cy="1499616"/>
          </a:xfrm>
        </p:spPr>
        <p:txBody>
          <a:bodyPr/>
          <a:lstStyle/>
          <a:p>
            <a:r>
              <a:rPr lang="en-US" dirty="0" smtClean="0"/>
              <a:t>Brad Aragon, CSP</a:t>
            </a:r>
          </a:p>
          <a:p>
            <a:r>
              <a:rPr lang="en-US" dirty="0" smtClean="0"/>
              <a:t>Loss Prevention Specialist</a:t>
            </a:r>
            <a:endParaRPr lang="en-US" dirty="0"/>
          </a:p>
        </p:txBody>
      </p:sp>
    </p:spTree>
    <p:extLst>
      <p:ext uri="{BB962C8B-B14F-4D97-AF65-F5344CB8AC3E}">
        <p14:creationId xmlns:p14="http://schemas.microsoft.com/office/powerpoint/2010/main" val="862596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Topics	</a:t>
            </a:r>
            <a:endParaRPr lang="en-US" dirty="0"/>
          </a:p>
        </p:txBody>
      </p:sp>
      <p:sp>
        <p:nvSpPr>
          <p:cNvPr id="3" name="Content Placeholder 2"/>
          <p:cNvSpPr>
            <a:spLocks noGrp="1"/>
          </p:cNvSpPr>
          <p:nvPr>
            <p:ph idx="1"/>
          </p:nvPr>
        </p:nvSpPr>
        <p:spPr>
          <a:xfrm>
            <a:off x="228600" y="1775191"/>
            <a:ext cx="8458200" cy="4930409"/>
          </a:xfrm>
        </p:spPr>
        <p:txBody>
          <a:bodyPr/>
          <a:lstStyle/>
          <a:p>
            <a:r>
              <a:rPr lang="en-US" sz="3600" b="1" dirty="0" smtClean="0"/>
              <a:t>Posters</a:t>
            </a:r>
          </a:p>
          <a:p>
            <a:r>
              <a:rPr lang="en-US" sz="3600" b="1" dirty="0" smtClean="0"/>
              <a:t>Cal-OSHA Log 300 Information</a:t>
            </a:r>
          </a:p>
          <a:p>
            <a:r>
              <a:rPr lang="en-US" sz="3600" b="1" dirty="0" smtClean="0"/>
              <a:t>Supervisor’s Safety Training Course</a:t>
            </a:r>
          </a:p>
          <a:p>
            <a:r>
              <a:rPr lang="en-US" sz="3600" b="1" dirty="0" smtClean="0"/>
              <a:t>Workers’ comp claims Update</a:t>
            </a:r>
          </a:p>
          <a:p>
            <a:r>
              <a:rPr lang="en-US" sz="3600" b="1" dirty="0" smtClean="0"/>
              <a:t>Cal-OSHA Activity</a:t>
            </a:r>
          </a:p>
          <a:p>
            <a:r>
              <a:rPr lang="en-US" sz="3600" b="1" dirty="0" smtClean="0"/>
              <a:t>Global Harmonization Update (GHS)</a:t>
            </a:r>
          </a:p>
          <a:p>
            <a:r>
              <a:rPr lang="en-US" sz="3600" b="1" dirty="0" smtClean="0"/>
              <a:t>Winter Driving Tips</a:t>
            </a:r>
          </a:p>
          <a:p>
            <a:endParaRPr lang="en-US" dirty="0"/>
          </a:p>
        </p:txBody>
      </p:sp>
    </p:spTree>
    <p:extLst>
      <p:ext uri="{BB962C8B-B14F-4D97-AF65-F5344CB8AC3E}">
        <p14:creationId xmlns:p14="http://schemas.microsoft.com/office/powerpoint/2010/main" val="2021497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the Safety Violation???</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1531019"/>
            <a:ext cx="4419600" cy="5296215"/>
          </a:xfrm>
        </p:spPr>
      </p:pic>
    </p:spTree>
    <p:extLst>
      <p:ext uri="{BB962C8B-B14F-4D97-AF65-F5344CB8AC3E}">
        <p14:creationId xmlns:p14="http://schemas.microsoft.com/office/powerpoint/2010/main" val="3344518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 the Safety Violation???</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447801"/>
            <a:ext cx="3270112" cy="5432033"/>
          </a:xfr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1447801"/>
            <a:ext cx="4419600" cy="5410200"/>
          </a:xfrm>
          <a:prstGeom prst="rect">
            <a:avLst/>
          </a:prstGeom>
        </p:spPr>
      </p:pic>
    </p:spTree>
    <p:extLst>
      <p:ext uri="{BB962C8B-B14F-4D97-AF65-F5344CB8AC3E}">
        <p14:creationId xmlns:p14="http://schemas.microsoft.com/office/powerpoint/2010/main" val="2115490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52728"/>
          </a:xfrm>
        </p:spPr>
        <p:txBody>
          <a:bodyPr>
            <a:normAutofit fontScale="90000"/>
          </a:bodyPr>
          <a:lstStyle/>
          <a:p>
            <a:pPr algn="ctr"/>
            <a:r>
              <a:rPr lang="en-US" dirty="0" smtClean="0"/>
              <a:t/>
            </a:r>
            <a:br>
              <a:rPr lang="en-US" dirty="0" smtClean="0"/>
            </a:br>
            <a:r>
              <a:rPr lang="en-US" sz="8000" dirty="0" smtClean="0"/>
              <a:t>Posters</a:t>
            </a:r>
            <a:endParaRPr lang="en-US" sz="8000" dirty="0"/>
          </a:p>
        </p:txBody>
      </p:sp>
      <p:sp>
        <p:nvSpPr>
          <p:cNvPr id="3" name="Content Placeholder 2"/>
          <p:cNvSpPr>
            <a:spLocks noGrp="1"/>
          </p:cNvSpPr>
          <p:nvPr>
            <p:ph idx="1"/>
          </p:nvPr>
        </p:nvSpPr>
        <p:spPr/>
        <p:txBody>
          <a:bodyPr>
            <a:normAutofit/>
          </a:bodyPr>
          <a:lstStyle/>
          <a:p>
            <a:r>
              <a:rPr lang="en-US" sz="2800" dirty="0" smtClean="0"/>
              <a:t>Workers’ Comp Fraud posters available upon request   - Recommended  - Not Mandatory</a:t>
            </a:r>
          </a:p>
          <a:p>
            <a:endParaRPr lang="en-US" sz="2800" dirty="0" smtClean="0"/>
          </a:p>
          <a:p>
            <a:r>
              <a:rPr lang="en-US" sz="2800" dirty="0" smtClean="0"/>
              <a:t>New 2014 All-In-One Poster</a:t>
            </a:r>
          </a:p>
          <a:p>
            <a:pPr lvl="1"/>
            <a:r>
              <a:rPr lang="en-US" sz="2800" dirty="0" smtClean="0"/>
              <a:t>Initial requests have been provided by departments</a:t>
            </a:r>
          </a:p>
          <a:p>
            <a:pPr lvl="1"/>
            <a:r>
              <a:rPr lang="en-US" sz="2800" dirty="0" smtClean="0"/>
              <a:t>Initial order has been placed</a:t>
            </a:r>
          </a:p>
          <a:p>
            <a:pPr lvl="1"/>
            <a:r>
              <a:rPr lang="en-US" sz="2800" dirty="0" smtClean="0"/>
              <a:t>Delivery time????</a:t>
            </a:r>
          </a:p>
          <a:p>
            <a:pPr lvl="1"/>
            <a:endParaRPr lang="en-US" dirty="0"/>
          </a:p>
        </p:txBody>
      </p:sp>
    </p:spTree>
    <p:extLst>
      <p:ext uri="{BB962C8B-B14F-4D97-AF65-F5344CB8AC3E}">
        <p14:creationId xmlns:p14="http://schemas.microsoft.com/office/powerpoint/2010/main" val="21288697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Cal-OSHA Log 300</a:t>
            </a:r>
            <a:endParaRPr lang="en-US" dirty="0"/>
          </a:p>
        </p:txBody>
      </p:sp>
      <p:sp>
        <p:nvSpPr>
          <p:cNvPr id="3" name="Content Placeholder 2"/>
          <p:cNvSpPr>
            <a:spLocks noGrp="1"/>
          </p:cNvSpPr>
          <p:nvPr>
            <p:ph idx="1"/>
          </p:nvPr>
        </p:nvSpPr>
        <p:spPr>
          <a:xfrm>
            <a:off x="228600" y="1447800"/>
            <a:ext cx="8534400" cy="5410200"/>
          </a:xfrm>
        </p:spPr>
        <p:txBody>
          <a:bodyPr>
            <a:normAutofit fontScale="92500" lnSpcReduction="10000"/>
          </a:bodyPr>
          <a:lstStyle/>
          <a:p>
            <a:r>
              <a:rPr lang="en-US" dirty="0" smtClean="0"/>
              <a:t>What is this?</a:t>
            </a:r>
          </a:p>
          <a:p>
            <a:pPr lvl="1"/>
            <a:r>
              <a:rPr lang="en-US" dirty="0" smtClean="0"/>
              <a:t>Log of all industrial related injuries for the calendar year</a:t>
            </a:r>
          </a:p>
          <a:p>
            <a:pPr lvl="1"/>
            <a:r>
              <a:rPr lang="en-US" dirty="0" smtClean="0"/>
              <a:t>Required by all departments </a:t>
            </a:r>
          </a:p>
          <a:p>
            <a:r>
              <a:rPr lang="en-US" dirty="0" smtClean="0"/>
              <a:t>What do I do with it?</a:t>
            </a:r>
          </a:p>
          <a:p>
            <a:pPr lvl="1"/>
            <a:r>
              <a:rPr lang="en-US" dirty="0" smtClean="0"/>
              <a:t>Transfer log information to the Annual </a:t>
            </a:r>
            <a:r>
              <a:rPr lang="en-US" dirty="0"/>
              <a:t>S</a:t>
            </a:r>
            <a:r>
              <a:rPr lang="en-US" dirty="0" smtClean="0"/>
              <a:t>ummary form</a:t>
            </a:r>
          </a:p>
          <a:p>
            <a:pPr lvl="1"/>
            <a:r>
              <a:rPr lang="en-US" dirty="0" smtClean="0"/>
              <a:t>Annual Summary is to be posted February 1, 2014 thru April 30, 2014. It can be left up year round if desired.</a:t>
            </a:r>
          </a:p>
          <a:p>
            <a:pPr lvl="1"/>
            <a:r>
              <a:rPr lang="en-US" dirty="0" smtClean="0"/>
              <a:t>3 years of past log information should be readily available for inspection at all times.</a:t>
            </a:r>
          </a:p>
          <a:p>
            <a:pPr lvl="1"/>
            <a:r>
              <a:rPr lang="en-US" dirty="0" smtClean="0"/>
              <a:t>How do I get the forms</a:t>
            </a:r>
          </a:p>
          <a:p>
            <a:pPr lvl="2"/>
            <a:r>
              <a:rPr lang="en-US" dirty="0">
                <a:hlinkClick r:id="rId2"/>
              </a:rPr>
              <a:t>http://</a:t>
            </a:r>
            <a:r>
              <a:rPr lang="en-US" dirty="0" smtClean="0">
                <a:hlinkClick r:id="rId2"/>
              </a:rPr>
              <a:t>www.dir.ca.gov/dosh/dosh_publications/CalOSHARecordkeepForms.xls</a:t>
            </a:r>
            <a:r>
              <a:rPr lang="en-US" dirty="0" smtClean="0"/>
              <a:t> </a:t>
            </a:r>
          </a:p>
          <a:p>
            <a:pPr marL="320040" lvl="1" indent="0">
              <a:buNone/>
            </a:pPr>
            <a:endParaRPr lang="en-US" dirty="0" smtClean="0"/>
          </a:p>
          <a:p>
            <a:pPr marL="320040" lvl="1" indent="0">
              <a:buNone/>
            </a:pPr>
            <a:endParaRPr lang="en-US" dirty="0"/>
          </a:p>
        </p:txBody>
      </p:sp>
    </p:spTree>
    <p:extLst>
      <p:ext uri="{BB962C8B-B14F-4D97-AF65-F5344CB8AC3E}">
        <p14:creationId xmlns:p14="http://schemas.microsoft.com/office/powerpoint/2010/main" val="173004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Supervisor’s Safety Training Series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Completion of 1</a:t>
            </a:r>
            <a:r>
              <a:rPr lang="en-US" baseline="30000" dirty="0" smtClean="0"/>
              <a:t>st</a:t>
            </a:r>
            <a:r>
              <a:rPr lang="en-US" dirty="0" smtClean="0"/>
              <a:t> class</a:t>
            </a:r>
          </a:p>
          <a:p>
            <a:endParaRPr lang="en-US" dirty="0" smtClean="0"/>
          </a:p>
          <a:p>
            <a:r>
              <a:rPr lang="en-US" dirty="0" smtClean="0"/>
              <a:t>Topic was Incident Investigation</a:t>
            </a:r>
          </a:p>
          <a:p>
            <a:endParaRPr lang="en-US" dirty="0" smtClean="0"/>
          </a:p>
          <a:p>
            <a:r>
              <a:rPr lang="en-US" dirty="0" smtClean="0"/>
              <a:t>Plan to have these courses on a quarterly basis</a:t>
            </a:r>
          </a:p>
          <a:p>
            <a:endParaRPr lang="en-US" dirty="0" smtClean="0"/>
          </a:p>
          <a:p>
            <a:r>
              <a:rPr lang="en-US" dirty="0" smtClean="0"/>
              <a:t>Announcements will go out to Safety </a:t>
            </a:r>
            <a:r>
              <a:rPr lang="en-US" dirty="0"/>
              <a:t>C</a:t>
            </a:r>
            <a:r>
              <a:rPr lang="en-US" dirty="0" smtClean="0"/>
              <a:t>ommittee members</a:t>
            </a:r>
          </a:p>
          <a:p>
            <a:pPr lvl="1"/>
            <a:r>
              <a:rPr lang="en-US" dirty="0" smtClean="0"/>
              <a:t>Participants do not have to be supervisors, but a lead person</a:t>
            </a:r>
            <a:endParaRPr lang="en-US" dirty="0"/>
          </a:p>
        </p:txBody>
      </p:sp>
    </p:spTree>
    <p:extLst>
      <p:ext uri="{BB962C8B-B14F-4D97-AF65-F5344CB8AC3E}">
        <p14:creationId xmlns:p14="http://schemas.microsoft.com/office/powerpoint/2010/main" val="6258630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Workers’ Comp Claims  </a:t>
            </a:r>
            <a:br>
              <a:rPr lang="en-US" dirty="0" smtClean="0"/>
            </a:br>
            <a:r>
              <a:rPr lang="en-US" dirty="0" smtClean="0"/>
              <a:t> </a:t>
            </a:r>
            <a:r>
              <a:rPr lang="en-US" sz="5300" dirty="0" smtClean="0"/>
              <a:t>1/1 to 11/1  </a:t>
            </a:r>
            <a:r>
              <a:rPr lang="en-US" b="0" dirty="0" smtClean="0"/>
              <a:t>(2010-2013)</a:t>
            </a:r>
            <a:endParaRPr lang="en-US" b="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62565954"/>
              </p:ext>
            </p:extLst>
          </p:nvPr>
        </p:nvGraphicFramePr>
        <p:xfrm>
          <a:off x="152400" y="1556657"/>
          <a:ext cx="8915400" cy="5334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14412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Number of Employees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98025905"/>
              </p:ext>
            </p:extLst>
          </p:nvPr>
        </p:nvGraphicFramePr>
        <p:xfrm>
          <a:off x="457200" y="1774825"/>
          <a:ext cx="8229600" cy="4625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62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Cal-OSHA Activity	</a:t>
            </a:r>
            <a:endParaRPr lang="en-US" dirty="0"/>
          </a:p>
        </p:txBody>
      </p:sp>
      <p:sp>
        <p:nvSpPr>
          <p:cNvPr id="3" name="Content Placeholder 2"/>
          <p:cNvSpPr>
            <a:spLocks noGrp="1"/>
          </p:cNvSpPr>
          <p:nvPr>
            <p:ph idx="1"/>
          </p:nvPr>
        </p:nvSpPr>
        <p:spPr>
          <a:xfrm>
            <a:off x="304800" y="1447800"/>
            <a:ext cx="8534400" cy="5181600"/>
          </a:xfrm>
        </p:spPr>
        <p:txBody>
          <a:bodyPr>
            <a:normAutofit/>
          </a:bodyPr>
          <a:lstStyle/>
          <a:p>
            <a:r>
              <a:rPr lang="en-US" dirty="0" smtClean="0"/>
              <a:t>Citations were received from Cal-OSHA from a prior inspection of Animal Services in June 2013.</a:t>
            </a:r>
          </a:p>
          <a:p>
            <a:endParaRPr lang="en-US" dirty="0" smtClean="0"/>
          </a:p>
          <a:p>
            <a:pPr lvl="1"/>
            <a:r>
              <a:rPr lang="en-US" dirty="0" smtClean="0"/>
              <a:t>No lights in a freezer -$185</a:t>
            </a:r>
          </a:p>
          <a:p>
            <a:pPr lvl="2"/>
            <a:r>
              <a:rPr lang="en-US" dirty="0" smtClean="0"/>
              <a:t>“Illumination shall be provided in the room” #3249 (b)</a:t>
            </a:r>
          </a:p>
          <a:p>
            <a:pPr lvl="1"/>
            <a:r>
              <a:rPr lang="en-US" dirty="0" smtClean="0"/>
              <a:t>No use of mats in a potentially slippery environment - $280</a:t>
            </a:r>
          </a:p>
          <a:p>
            <a:pPr lvl="2"/>
            <a:r>
              <a:rPr lang="en-US" dirty="0" smtClean="0"/>
              <a:t>“…slippery floors shall be protected by using mats…” #3273(a)</a:t>
            </a:r>
          </a:p>
          <a:p>
            <a:pPr lvl="1"/>
            <a:endParaRPr lang="en-US" dirty="0" smtClean="0"/>
          </a:p>
          <a:p>
            <a:pPr lvl="1"/>
            <a:endParaRPr lang="en-US" dirty="0"/>
          </a:p>
        </p:txBody>
      </p:sp>
    </p:spTree>
    <p:extLst>
      <p:ext uri="{BB962C8B-B14F-4D97-AF65-F5344CB8AC3E}">
        <p14:creationId xmlns:p14="http://schemas.microsoft.com/office/powerpoint/2010/main" val="63637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Cal-OSHA Activity	</a:t>
            </a:r>
          </a:p>
        </p:txBody>
      </p:sp>
      <p:sp>
        <p:nvSpPr>
          <p:cNvPr id="3" name="Content Placeholder 2"/>
          <p:cNvSpPr>
            <a:spLocks noGrp="1"/>
          </p:cNvSpPr>
          <p:nvPr>
            <p:ph idx="1"/>
          </p:nvPr>
        </p:nvSpPr>
        <p:spPr>
          <a:xfrm>
            <a:off x="152400" y="1775191"/>
            <a:ext cx="8534400" cy="5082809"/>
          </a:xfrm>
        </p:spPr>
        <p:txBody>
          <a:bodyPr/>
          <a:lstStyle/>
          <a:p>
            <a:pPr lvl="1"/>
            <a:r>
              <a:rPr lang="en-US" dirty="0"/>
              <a:t>No required axe inside the freezer - $185</a:t>
            </a:r>
          </a:p>
          <a:p>
            <a:pPr lvl="2"/>
            <a:r>
              <a:rPr lang="en-US" dirty="0"/>
              <a:t>“A firefighter’s type axe shall be kept in the room near the door” #3249(c)</a:t>
            </a:r>
          </a:p>
          <a:p>
            <a:pPr lvl="1"/>
            <a:r>
              <a:rPr lang="en-US" dirty="0"/>
              <a:t>Doctor’s approval of first aid kits - $185</a:t>
            </a:r>
          </a:p>
          <a:p>
            <a:pPr lvl="2"/>
            <a:r>
              <a:rPr lang="en-US" dirty="0"/>
              <a:t>“Adequate first aid materials approved by a physician” #3400(c)</a:t>
            </a:r>
          </a:p>
          <a:p>
            <a:pPr lvl="1"/>
            <a:r>
              <a:rPr lang="en-US" dirty="0"/>
              <a:t>Secured stacking of materials - $280</a:t>
            </a:r>
          </a:p>
          <a:p>
            <a:pPr lvl="2"/>
            <a:r>
              <a:rPr lang="en-US" dirty="0"/>
              <a:t>Materials stored…shall be piled, stacked, or racked in a manner designed to prevent it from tipping, falling, collapsing…” #3241(c)</a:t>
            </a:r>
          </a:p>
          <a:p>
            <a:endParaRPr lang="en-US" dirty="0"/>
          </a:p>
        </p:txBody>
      </p:sp>
    </p:spTree>
    <p:extLst>
      <p:ext uri="{BB962C8B-B14F-4D97-AF65-F5344CB8AC3E}">
        <p14:creationId xmlns:p14="http://schemas.microsoft.com/office/powerpoint/2010/main" val="914589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lstStyle/>
          <a:p>
            <a:r>
              <a:rPr lang="en-US" dirty="0"/>
              <a:t>Cal-OSHA Activity	</a:t>
            </a:r>
          </a:p>
        </p:txBody>
      </p:sp>
      <p:sp>
        <p:nvSpPr>
          <p:cNvPr id="3" name="Content Placeholder 2"/>
          <p:cNvSpPr>
            <a:spLocks noGrp="1"/>
          </p:cNvSpPr>
          <p:nvPr>
            <p:ph idx="1"/>
          </p:nvPr>
        </p:nvSpPr>
        <p:spPr/>
        <p:txBody>
          <a:bodyPr/>
          <a:lstStyle/>
          <a:p>
            <a:r>
              <a:rPr lang="en-US" dirty="0" smtClean="0"/>
              <a:t>Planned Appeals  - Appeal process</a:t>
            </a:r>
          </a:p>
          <a:p>
            <a:pPr lvl="1"/>
            <a:r>
              <a:rPr lang="en-US" dirty="0" smtClean="0"/>
              <a:t>Time frame to respond</a:t>
            </a:r>
          </a:p>
          <a:p>
            <a:pPr lvl="1"/>
            <a:r>
              <a:rPr lang="en-US" dirty="0" smtClean="0"/>
              <a:t>Informal Conference</a:t>
            </a:r>
          </a:p>
          <a:p>
            <a:pPr lvl="1"/>
            <a:endParaRPr lang="en-US" dirty="0" smtClean="0"/>
          </a:p>
          <a:p>
            <a:r>
              <a:rPr lang="en-US" dirty="0" smtClean="0"/>
              <a:t>Attempt to reduce or eliminate the citation</a:t>
            </a:r>
          </a:p>
          <a:p>
            <a:endParaRPr lang="en-US" dirty="0" smtClean="0"/>
          </a:p>
          <a:p>
            <a:r>
              <a:rPr lang="en-US" dirty="0" smtClean="0"/>
              <a:t>Plan to show abatement of cited areas</a:t>
            </a:r>
            <a:endParaRPr lang="en-US" dirty="0"/>
          </a:p>
        </p:txBody>
      </p:sp>
    </p:spTree>
    <p:extLst>
      <p:ext uri="{BB962C8B-B14F-4D97-AF65-F5344CB8AC3E}">
        <p14:creationId xmlns:p14="http://schemas.microsoft.com/office/powerpoint/2010/main" val="1190274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458200" cy="1447800"/>
          </a:xfrm>
        </p:spPr>
        <p:txBody>
          <a:bodyPr>
            <a:normAutofit fontScale="90000"/>
          </a:bodyPr>
          <a:lstStyle/>
          <a:p>
            <a:r>
              <a:rPr lang="en-US" dirty="0" smtClean="0"/>
              <a:t>Global Harmonization System   (GHS)</a:t>
            </a:r>
            <a:endParaRPr lang="en-US" dirty="0"/>
          </a:p>
        </p:txBody>
      </p:sp>
      <p:sp>
        <p:nvSpPr>
          <p:cNvPr id="3" name="Content Placeholder 2"/>
          <p:cNvSpPr>
            <a:spLocks noGrp="1"/>
          </p:cNvSpPr>
          <p:nvPr>
            <p:ph idx="1"/>
          </p:nvPr>
        </p:nvSpPr>
        <p:spPr>
          <a:xfrm>
            <a:off x="152399" y="1600200"/>
            <a:ext cx="8958943" cy="5257800"/>
          </a:xfrm>
        </p:spPr>
        <p:txBody>
          <a:bodyPr/>
          <a:lstStyle/>
          <a:p>
            <a:r>
              <a:rPr lang="en-US" dirty="0" smtClean="0"/>
              <a:t>Training deadline</a:t>
            </a:r>
          </a:p>
          <a:p>
            <a:pPr lvl="1"/>
            <a:r>
              <a:rPr lang="en-US" dirty="0" smtClean="0"/>
              <a:t>December 1, 2013</a:t>
            </a:r>
          </a:p>
          <a:p>
            <a:endParaRPr lang="en-US" dirty="0"/>
          </a:p>
          <a:p>
            <a:r>
              <a:rPr lang="en-US" dirty="0" smtClean="0"/>
              <a:t>Available presentations</a:t>
            </a:r>
          </a:p>
          <a:p>
            <a:endParaRPr lang="en-US" dirty="0"/>
          </a:p>
          <a:p>
            <a:r>
              <a:rPr lang="en-US" dirty="0" smtClean="0"/>
              <a:t>Who needs to be trained?</a:t>
            </a:r>
          </a:p>
          <a:p>
            <a:pPr lvl="1"/>
            <a:r>
              <a:rPr lang="en-US" dirty="0" smtClean="0"/>
              <a:t>All Staff</a:t>
            </a:r>
            <a:endParaRPr lang="en-US" dirty="0"/>
          </a:p>
          <a:p>
            <a:pPr marL="0" indent="0">
              <a:buNone/>
            </a:pPr>
            <a:endParaRPr lang="en-US" dirty="0" smtClean="0"/>
          </a:p>
          <a:p>
            <a:pPr marL="0" indent="0">
              <a:buNone/>
            </a:pPr>
            <a:endParaRPr lang="en-US" dirty="0"/>
          </a:p>
        </p:txBody>
      </p:sp>
      <p:pic>
        <p:nvPicPr>
          <p:cNvPr id="5" name="Picture 5" descr="H:\Work in Progress\GHS SDS\GHS Hazma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524000"/>
            <a:ext cx="3524250" cy="352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949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Winter Driving Preparations</a:t>
            </a:r>
            <a:endParaRPr lang="en-US" dirty="0"/>
          </a:p>
        </p:txBody>
      </p:sp>
      <p:sp>
        <p:nvSpPr>
          <p:cNvPr id="3" name="Content Placeholder 2"/>
          <p:cNvSpPr>
            <a:spLocks noGrp="1"/>
          </p:cNvSpPr>
          <p:nvPr>
            <p:ph idx="1"/>
          </p:nvPr>
        </p:nvSpPr>
        <p:spPr/>
        <p:txBody>
          <a:bodyPr>
            <a:normAutofit lnSpcReduction="10000"/>
          </a:bodyPr>
          <a:lstStyle/>
          <a:p>
            <a:r>
              <a:rPr lang="en-US" dirty="0" smtClean="0"/>
              <a:t>Now is the time to check your windshield wipers</a:t>
            </a:r>
          </a:p>
          <a:p>
            <a:endParaRPr lang="en-US" dirty="0" smtClean="0"/>
          </a:p>
          <a:p>
            <a:r>
              <a:rPr lang="en-US" dirty="0" smtClean="0"/>
              <a:t>Check the wear of your tires and air pressure</a:t>
            </a:r>
          </a:p>
          <a:p>
            <a:endParaRPr lang="en-US" dirty="0" smtClean="0"/>
          </a:p>
          <a:p>
            <a:r>
              <a:rPr lang="en-US" dirty="0" smtClean="0"/>
              <a:t>Does your heater &amp; defroster work properly?</a:t>
            </a:r>
          </a:p>
          <a:p>
            <a:endParaRPr lang="en-US" dirty="0" smtClean="0"/>
          </a:p>
          <a:p>
            <a:r>
              <a:rPr lang="en-US" dirty="0" smtClean="0"/>
              <a:t>Carry a blanket in the vehicle in case you are forced to sit in the vehicle without power while you wait for help.</a:t>
            </a:r>
            <a:endParaRPr lang="en-US" dirty="0"/>
          </a:p>
        </p:txBody>
      </p:sp>
    </p:spTree>
    <p:extLst>
      <p:ext uri="{BB962C8B-B14F-4D97-AF65-F5344CB8AC3E}">
        <p14:creationId xmlns:p14="http://schemas.microsoft.com/office/powerpoint/2010/main" val="3807679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077200" cy="1295400"/>
          </a:xfrm>
        </p:spPr>
        <p:txBody>
          <a:bodyPr/>
          <a:lstStyle/>
          <a:p>
            <a:r>
              <a:rPr lang="en-US" dirty="0" smtClean="0"/>
              <a:t>Winter Driving Tips</a:t>
            </a:r>
            <a:endParaRPr lang="en-US" dirty="0"/>
          </a:p>
        </p:txBody>
      </p:sp>
      <p:sp>
        <p:nvSpPr>
          <p:cNvPr id="3" name="Content Placeholder 2"/>
          <p:cNvSpPr>
            <a:spLocks noGrp="1"/>
          </p:cNvSpPr>
          <p:nvPr>
            <p:ph idx="1"/>
          </p:nvPr>
        </p:nvSpPr>
        <p:spPr>
          <a:xfrm>
            <a:off x="304800" y="1447800"/>
            <a:ext cx="8382000" cy="5257800"/>
          </a:xfrm>
        </p:spPr>
        <p:txBody>
          <a:bodyPr>
            <a:normAutofit/>
          </a:bodyPr>
          <a:lstStyle/>
          <a:p>
            <a:r>
              <a:rPr lang="en-US" dirty="0" smtClean="0"/>
              <a:t>Slow down in wet or foggy weather. Speed is the number #1 cause of vehicle accidents.</a:t>
            </a:r>
          </a:p>
          <a:p>
            <a:pPr lvl="0"/>
            <a:r>
              <a:rPr lang="en-US" dirty="0"/>
              <a:t>Always use low beam headlights</a:t>
            </a:r>
          </a:p>
          <a:p>
            <a:pPr lvl="0"/>
            <a:r>
              <a:rPr lang="en-US" dirty="0" smtClean="0"/>
              <a:t>Give </a:t>
            </a:r>
            <a:r>
              <a:rPr lang="en-US" dirty="0"/>
              <a:t>your defroster time to work. Do not wipe small holes on the inside of your front windshield and driver’s side window to see out of</a:t>
            </a:r>
            <a:r>
              <a:rPr lang="en-US" dirty="0" smtClean="0"/>
              <a:t>.</a:t>
            </a:r>
          </a:p>
          <a:p>
            <a:pPr lvl="0"/>
            <a:endParaRPr lang="en-US" dirty="0"/>
          </a:p>
          <a:p>
            <a:endParaRPr lang="en-US" dirty="0" smtClean="0"/>
          </a:p>
          <a:p>
            <a:endParaRPr lang="en-US" dirty="0"/>
          </a:p>
        </p:txBody>
      </p:sp>
    </p:spTree>
    <p:extLst>
      <p:ext uri="{BB962C8B-B14F-4D97-AF65-F5344CB8AC3E}">
        <p14:creationId xmlns:p14="http://schemas.microsoft.com/office/powerpoint/2010/main" val="34699831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Winter Driving </a:t>
            </a:r>
            <a:r>
              <a:rPr lang="en-US" dirty="0" smtClean="0"/>
              <a:t>Tips - FOG</a:t>
            </a:r>
            <a:endParaRPr lang="en-US" dirty="0"/>
          </a:p>
        </p:txBody>
      </p:sp>
      <p:sp>
        <p:nvSpPr>
          <p:cNvPr id="3" name="Content Placeholder 2"/>
          <p:cNvSpPr>
            <a:spLocks noGrp="1"/>
          </p:cNvSpPr>
          <p:nvPr>
            <p:ph idx="1"/>
          </p:nvPr>
        </p:nvSpPr>
        <p:spPr/>
        <p:txBody>
          <a:bodyPr/>
          <a:lstStyle/>
          <a:p>
            <a:r>
              <a:rPr lang="en-US" dirty="0"/>
              <a:t>If you must pull over, pull as far to the right as possible, turn off your lights, and remember to take your foot off of the brake. People behind you are looking for clues, and your taillights are just the clue they are looking for to  try and see what is ahead of them</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7668" y="4717686"/>
            <a:ext cx="2753532" cy="1997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506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1295400"/>
          </a:xfrm>
        </p:spPr>
        <p:txBody>
          <a:bodyPr/>
          <a:lstStyle/>
          <a:p>
            <a:r>
              <a:rPr lang="en-US" dirty="0" smtClean="0"/>
              <a:t>Winter Driving Tips - FOG</a:t>
            </a:r>
            <a:endParaRPr lang="en-US" dirty="0"/>
          </a:p>
        </p:txBody>
      </p:sp>
      <p:sp>
        <p:nvSpPr>
          <p:cNvPr id="3" name="Content Placeholder 2"/>
          <p:cNvSpPr>
            <a:spLocks noGrp="1"/>
          </p:cNvSpPr>
          <p:nvPr>
            <p:ph idx="1"/>
          </p:nvPr>
        </p:nvSpPr>
        <p:spPr>
          <a:xfrm>
            <a:off x="228600" y="1447800"/>
            <a:ext cx="8458200" cy="5257800"/>
          </a:xfrm>
        </p:spPr>
        <p:txBody>
          <a:bodyPr>
            <a:normAutofit/>
          </a:bodyPr>
          <a:lstStyle/>
          <a:p>
            <a:pPr lvl="0"/>
            <a:r>
              <a:rPr lang="en-US" dirty="0" smtClean="0"/>
              <a:t>When </a:t>
            </a:r>
            <a:r>
              <a:rPr lang="en-US" dirty="0"/>
              <a:t>at a stop sign, roll down your window and make your vehicle as quiet as possible so you can hear other vehicles approaching. In heavy fog, you are more likely </a:t>
            </a:r>
            <a:r>
              <a:rPr lang="en-US" dirty="0" smtClean="0"/>
              <a:t>to </a:t>
            </a:r>
            <a:r>
              <a:rPr lang="en-US" dirty="0"/>
              <a:t>hear the oncoming vehicle before you see it</a:t>
            </a:r>
            <a:r>
              <a:rPr lang="en-US" dirty="0" smtClean="0"/>
              <a:t>.</a:t>
            </a:r>
          </a:p>
          <a:p>
            <a:pPr lvl="0"/>
            <a:endParaRPr lang="en-US" dirty="0"/>
          </a:p>
          <a:p>
            <a:pPr lvl="0"/>
            <a:r>
              <a:rPr lang="en-US" dirty="0"/>
              <a:t>At a 2-way stop, if you are not comfortable crossing lanes after your stop, you can always turn right and then travel to a controlled intersection</a:t>
            </a:r>
            <a:endParaRPr lang="en-US" dirty="0" smtClean="0"/>
          </a:p>
          <a:p>
            <a:endParaRPr lang="en-US" dirty="0"/>
          </a:p>
        </p:txBody>
      </p:sp>
    </p:spTree>
    <p:extLst>
      <p:ext uri="{BB962C8B-B14F-4D97-AF65-F5344CB8AC3E}">
        <p14:creationId xmlns:p14="http://schemas.microsoft.com/office/powerpoint/2010/main" val="3140118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Winter Driving </a:t>
            </a:r>
            <a:r>
              <a:rPr lang="en-US" dirty="0" smtClean="0"/>
              <a:t>Tips - FOG</a:t>
            </a:r>
            <a:endParaRPr lang="en-US" dirty="0"/>
          </a:p>
        </p:txBody>
      </p:sp>
      <p:sp>
        <p:nvSpPr>
          <p:cNvPr id="3" name="Content Placeholder 2"/>
          <p:cNvSpPr>
            <a:spLocks noGrp="1"/>
          </p:cNvSpPr>
          <p:nvPr>
            <p:ph idx="1"/>
          </p:nvPr>
        </p:nvSpPr>
        <p:spPr/>
        <p:txBody>
          <a:bodyPr/>
          <a:lstStyle/>
          <a:p>
            <a:pPr lvl="0"/>
            <a:r>
              <a:rPr lang="en-US" dirty="0"/>
              <a:t>Be aware of patchy fog. Do not be in a hurry to get up to normal speed just because the fog has temporarily cleared. Ensure that the fog is completely lifted or burned off before getting up to normal speed.</a:t>
            </a:r>
          </a:p>
          <a:p>
            <a:endParaRPr lang="en-US" dirty="0"/>
          </a:p>
        </p:txBody>
      </p:sp>
    </p:spTree>
    <p:extLst>
      <p:ext uri="{BB962C8B-B14F-4D97-AF65-F5344CB8AC3E}">
        <p14:creationId xmlns:p14="http://schemas.microsoft.com/office/powerpoint/2010/main" val="889468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FOG video</a:t>
            </a:r>
            <a:endParaRPr lang="en-US" dirty="0"/>
          </a:p>
        </p:txBody>
      </p:sp>
      <p:sp>
        <p:nvSpPr>
          <p:cNvPr id="5" name="Content Placeholder 4"/>
          <p:cNvSpPr>
            <a:spLocks noGrp="1"/>
          </p:cNvSpPr>
          <p:nvPr>
            <p:ph idx="1"/>
          </p:nvPr>
        </p:nvSpPr>
        <p:spPr/>
        <p:txBody>
          <a:bodyPr/>
          <a:lstStyle/>
          <a:p>
            <a:endParaRPr lang="en-US" dirty="0"/>
          </a:p>
        </p:txBody>
      </p:sp>
      <p:pic>
        <p:nvPicPr>
          <p:cNvPr id="7" name="Driving In Fog-People Behaving Badl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1524000"/>
            <a:ext cx="8809182" cy="5334000"/>
          </a:xfrm>
          <a:prstGeom prst="rect">
            <a:avLst/>
          </a:prstGeom>
        </p:spPr>
      </p:pic>
    </p:spTree>
    <p:extLst>
      <p:ext uri="{BB962C8B-B14F-4D97-AF65-F5344CB8AC3E}">
        <p14:creationId xmlns:p14="http://schemas.microsoft.com/office/powerpoint/2010/main" val="118141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2014 Safety Committee </a:t>
            </a:r>
            <a:br>
              <a:rPr lang="en-US" dirty="0" smtClean="0"/>
            </a:br>
            <a:r>
              <a:rPr lang="en-US" dirty="0" smtClean="0"/>
              <a:t>Meeting Dates	</a:t>
            </a:r>
            <a:endParaRPr lang="en-US" dirty="0"/>
          </a:p>
        </p:txBody>
      </p:sp>
      <p:sp>
        <p:nvSpPr>
          <p:cNvPr id="3" name="Content Placeholder 2"/>
          <p:cNvSpPr>
            <a:spLocks noGrp="1"/>
          </p:cNvSpPr>
          <p:nvPr>
            <p:ph idx="1"/>
          </p:nvPr>
        </p:nvSpPr>
        <p:spPr/>
        <p:txBody>
          <a:bodyPr>
            <a:normAutofit/>
          </a:bodyPr>
          <a:lstStyle/>
          <a:p>
            <a:r>
              <a:rPr lang="en-US" sz="4000" dirty="0" smtClean="0"/>
              <a:t>February 19, 2014</a:t>
            </a:r>
          </a:p>
          <a:p>
            <a:endParaRPr lang="en-US" sz="4000" dirty="0"/>
          </a:p>
          <a:p>
            <a:r>
              <a:rPr lang="en-US" sz="4000" dirty="0" smtClean="0"/>
              <a:t>May 21, 2014</a:t>
            </a:r>
          </a:p>
          <a:p>
            <a:endParaRPr lang="en-US" sz="4000" dirty="0"/>
          </a:p>
          <a:p>
            <a:r>
              <a:rPr lang="en-US" sz="4000" dirty="0" smtClean="0"/>
              <a:t>August 20, 2014</a:t>
            </a:r>
          </a:p>
          <a:p>
            <a:endParaRPr lang="en-US" sz="4000" dirty="0"/>
          </a:p>
          <a:p>
            <a:r>
              <a:rPr lang="en-US" sz="4000" dirty="0" smtClean="0"/>
              <a:t>November 19, 2014</a:t>
            </a:r>
            <a:endParaRPr lang="en-US" sz="4000" dirty="0"/>
          </a:p>
        </p:txBody>
      </p:sp>
    </p:spTree>
    <p:extLst>
      <p:ext uri="{BB962C8B-B14F-4D97-AF65-F5344CB8AC3E}">
        <p14:creationId xmlns:p14="http://schemas.microsoft.com/office/powerpoint/2010/main" val="34777705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 Comments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399172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584</TotalTime>
  <Words>752</Words>
  <Application>Microsoft Office PowerPoint</Application>
  <PresentationFormat>On-screen Show (4:3)</PresentationFormat>
  <Paragraphs>114</Paragraphs>
  <Slides>21</Slides>
  <Notes>0</Notes>
  <HiddenSlides>0</HiddenSlides>
  <MMClips>1</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Module</vt:lpstr>
      <vt:lpstr>4th Quarter  County Safety Committee Meeting</vt:lpstr>
      <vt:lpstr>Today’s Topics </vt:lpstr>
      <vt:lpstr>Identify the Safety Violation???</vt:lpstr>
      <vt:lpstr>Identify the Safety Violation???</vt:lpstr>
      <vt:lpstr> Posters</vt:lpstr>
      <vt:lpstr>Cal-OSHA Log 300</vt:lpstr>
      <vt:lpstr>Supervisor’s Safety Training Series</vt:lpstr>
      <vt:lpstr>Workers’ Comp Claims    1/1 to 11/1  (2010-2013)</vt:lpstr>
      <vt:lpstr>Total Number of Employees</vt:lpstr>
      <vt:lpstr>Cal-OSHA Activity </vt:lpstr>
      <vt:lpstr>Cal-OSHA Activity </vt:lpstr>
      <vt:lpstr>Cal-OSHA Activity </vt:lpstr>
      <vt:lpstr>Global Harmonization System   (GHS)</vt:lpstr>
      <vt:lpstr>Winter Driving Preparations</vt:lpstr>
      <vt:lpstr>Winter Driving Tips</vt:lpstr>
      <vt:lpstr>Winter Driving Tips - FOG</vt:lpstr>
      <vt:lpstr>Winter Driving Tips - FOG</vt:lpstr>
      <vt:lpstr>Winter Driving Tips - FOG</vt:lpstr>
      <vt:lpstr>FOG video</vt:lpstr>
      <vt:lpstr>2014 Safety Committee  Meeting Dates </vt:lpstr>
      <vt:lpstr>Questions - Comments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4th Quarter  County Safety Committee Meeting</dc:title>
  <dc:creator>baragon</dc:creator>
  <cp:lastModifiedBy>baragon</cp:lastModifiedBy>
  <cp:revision>27</cp:revision>
  <cp:lastPrinted>2013-11-12T18:40:49Z</cp:lastPrinted>
  <dcterms:created xsi:type="dcterms:W3CDTF">2013-11-07T22:07:06Z</dcterms:created>
  <dcterms:modified xsi:type="dcterms:W3CDTF">2013-11-15T17:23:29Z</dcterms:modified>
</cp:coreProperties>
</file>