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72" r:id="rId4"/>
    <p:sldId id="273" r:id="rId5"/>
    <p:sldId id="266" r:id="rId6"/>
    <p:sldId id="274" r:id="rId7"/>
    <p:sldId id="258" r:id="rId8"/>
    <p:sldId id="259" r:id="rId9"/>
    <p:sldId id="276" r:id="rId10"/>
    <p:sldId id="275" r:id="rId11"/>
    <p:sldId id="265" r:id="rId12"/>
    <p:sldId id="267" r:id="rId13"/>
    <p:sldId id="268" r:id="rId14"/>
    <p:sldId id="269" r:id="rId15"/>
    <p:sldId id="270" r:id="rId16"/>
    <p:sldId id="271" r:id="rId17"/>
    <p:sldId id="260" r:id="rId18"/>
    <p:sldId id="262" r:id="rId19"/>
    <p:sldId id="263" r:id="rId20"/>
    <p:sldId id="261" r:id="rId21"/>
    <p:sldId id="278" r:id="rId22"/>
    <p:sldId id="279" r:id="rId23"/>
    <p:sldId id="277"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461" y="739"/>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pPr>
        <a:scene3d>
          <a:camera prst="orthographicFront"/>
          <a:lightRig rig="threePt" dir="t"/>
        </a:scene3d>
        <a:sp3d>
          <a:bevelT/>
        </a:sp3d>
      </c:spPr>
    </c:sideWall>
    <c:backWall>
      <c:thickness val="0"/>
      <c:spPr>
        <a:scene3d>
          <a:camera prst="orthographicFront"/>
          <a:lightRig rig="threePt" dir="t"/>
        </a:scene3d>
        <a:sp3d>
          <a:bevelT/>
        </a:sp3d>
      </c:spPr>
    </c:backWall>
    <c:plotArea>
      <c:layout/>
      <c:bar3DChart>
        <c:barDir val="col"/>
        <c:grouping val="clustered"/>
        <c:varyColors val="0"/>
        <c:ser>
          <c:idx val="0"/>
          <c:order val="0"/>
          <c:tx>
            <c:strRef>
              <c:f>Sheet1!$B$1</c:f>
              <c:strCache>
                <c:ptCount val="1"/>
                <c:pt idx="0">
                  <c:v>Total Claims</c:v>
                </c:pt>
              </c:strCache>
            </c:strRef>
          </c:tx>
          <c:invertIfNegative val="0"/>
          <c:dLbls>
            <c:dLbl>
              <c:idx val="1"/>
              <c:layout>
                <c:manualLayout>
                  <c:x val="1.5277777777777777E-2"/>
                  <c:y val="-5.5555555555555558E-3"/>
                </c:manualLayout>
              </c:layout>
              <c:showLegendKey val="0"/>
              <c:showVal val="1"/>
              <c:showCatName val="0"/>
              <c:showSerName val="0"/>
              <c:showPercent val="0"/>
              <c:showBubbleSize val="0"/>
            </c:dLbl>
            <c:dLbl>
              <c:idx val="2"/>
              <c:layout>
                <c:manualLayout>
                  <c:x val="1.5277777777777727E-2"/>
                  <c:y val="-5.5555555555555558E-3"/>
                </c:manualLayout>
              </c:layout>
              <c:showLegendKey val="0"/>
              <c:showVal val="1"/>
              <c:showCatName val="0"/>
              <c:showSerName val="0"/>
              <c:showPercent val="0"/>
              <c:showBubbleSize val="0"/>
            </c:dLbl>
            <c:dLbl>
              <c:idx val="3"/>
              <c:layout>
                <c:manualLayout>
                  <c:x val="1.2500000000000001E-2"/>
                  <c:y val="1.1111111111111136E-2"/>
                </c:manualLayout>
              </c:layout>
              <c:showLegendKey val="0"/>
              <c:showVal val="1"/>
              <c:showCatName val="0"/>
              <c:showSerName val="0"/>
              <c:showPercent val="0"/>
              <c:showBubbleSize val="0"/>
            </c:dLbl>
            <c:dLbl>
              <c:idx val="4"/>
              <c:layout>
                <c:manualLayout>
                  <c:x val="1.3888888888888888E-2"/>
                  <c:y val="-2.7777777777777779E-3"/>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numRef>
              <c:f>Sheet1!$A$2:$A$6</c:f>
              <c:numCache>
                <c:formatCode>General</c:formatCode>
                <c:ptCount val="5"/>
                <c:pt idx="0">
                  <c:v>2008</c:v>
                </c:pt>
                <c:pt idx="1">
                  <c:v>2009</c:v>
                </c:pt>
                <c:pt idx="2">
                  <c:v>2010</c:v>
                </c:pt>
                <c:pt idx="3">
                  <c:v>2011</c:v>
                </c:pt>
                <c:pt idx="4">
                  <c:v>2012</c:v>
                </c:pt>
              </c:numCache>
            </c:numRef>
          </c:cat>
          <c:val>
            <c:numRef>
              <c:f>Sheet1!$B$2:$B$6</c:f>
              <c:numCache>
                <c:formatCode>General</c:formatCode>
                <c:ptCount val="5"/>
                <c:pt idx="0">
                  <c:v>820</c:v>
                </c:pt>
                <c:pt idx="1">
                  <c:v>686</c:v>
                </c:pt>
                <c:pt idx="2">
                  <c:v>724</c:v>
                </c:pt>
                <c:pt idx="3">
                  <c:v>668</c:v>
                </c:pt>
                <c:pt idx="4">
                  <c:v>556</c:v>
                </c:pt>
              </c:numCache>
            </c:numRef>
          </c:val>
        </c:ser>
        <c:ser>
          <c:idx val="1"/>
          <c:order val="1"/>
          <c:tx>
            <c:strRef>
              <c:f>Sheet1!$C$1</c:f>
              <c:strCache>
                <c:ptCount val="1"/>
                <c:pt idx="0">
                  <c:v>Column2</c:v>
                </c:pt>
              </c:strCache>
            </c:strRef>
          </c:tx>
          <c:invertIfNegative val="0"/>
          <c:cat>
            <c:numRef>
              <c:f>Sheet1!$A$2:$A$6</c:f>
              <c:numCache>
                <c:formatCode>General</c:formatCode>
                <c:ptCount val="5"/>
                <c:pt idx="0">
                  <c:v>2008</c:v>
                </c:pt>
                <c:pt idx="1">
                  <c:v>2009</c:v>
                </c:pt>
                <c:pt idx="2">
                  <c:v>2010</c:v>
                </c:pt>
                <c:pt idx="3">
                  <c:v>2011</c:v>
                </c:pt>
                <c:pt idx="4">
                  <c:v>2012</c:v>
                </c:pt>
              </c:numCache>
            </c:numRef>
          </c:cat>
          <c:val>
            <c:numRef>
              <c:f>Sheet1!$C$2:$C$6</c:f>
              <c:numCache>
                <c:formatCode>General</c:formatCode>
                <c:ptCount val="5"/>
              </c:numCache>
            </c:numRef>
          </c:val>
        </c:ser>
        <c:ser>
          <c:idx val="2"/>
          <c:order val="2"/>
          <c:tx>
            <c:strRef>
              <c:f>Sheet1!$D$1</c:f>
              <c:strCache>
                <c:ptCount val="1"/>
                <c:pt idx="0">
                  <c:v>Column1</c:v>
                </c:pt>
              </c:strCache>
            </c:strRef>
          </c:tx>
          <c:invertIfNegative val="0"/>
          <c:cat>
            <c:numRef>
              <c:f>Sheet1!$A$2:$A$6</c:f>
              <c:numCache>
                <c:formatCode>General</c:formatCode>
                <c:ptCount val="5"/>
                <c:pt idx="0">
                  <c:v>2008</c:v>
                </c:pt>
                <c:pt idx="1">
                  <c:v>2009</c:v>
                </c:pt>
                <c:pt idx="2">
                  <c:v>2010</c:v>
                </c:pt>
                <c:pt idx="3">
                  <c:v>2011</c:v>
                </c:pt>
                <c:pt idx="4">
                  <c:v>2012</c:v>
                </c:pt>
              </c:numCache>
            </c:numRef>
          </c:cat>
          <c:val>
            <c:numRef>
              <c:f>Sheet1!$D$2:$D$6</c:f>
              <c:numCache>
                <c:formatCode>General</c:formatCode>
                <c:ptCount val="5"/>
              </c:numCache>
            </c:numRef>
          </c:val>
        </c:ser>
        <c:dLbls>
          <c:showLegendKey val="0"/>
          <c:showVal val="0"/>
          <c:showCatName val="0"/>
          <c:showSerName val="0"/>
          <c:showPercent val="0"/>
          <c:showBubbleSize val="0"/>
        </c:dLbls>
        <c:gapWidth val="150"/>
        <c:shape val="box"/>
        <c:axId val="22201088"/>
        <c:axId val="22202624"/>
        <c:axId val="0"/>
      </c:bar3DChart>
      <c:catAx>
        <c:axId val="22201088"/>
        <c:scaling>
          <c:orientation val="minMax"/>
        </c:scaling>
        <c:delete val="0"/>
        <c:axPos val="b"/>
        <c:numFmt formatCode="General" sourceLinked="1"/>
        <c:majorTickMark val="out"/>
        <c:minorTickMark val="none"/>
        <c:tickLblPos val="nextTo"/>
        <c:crossAx val="22202624"/>
        <c:crosses val="autoZero"/>
        <c:auto val="1"/>
        <c:lblAlgn val="ctr"/>
        <c:lblOffset val="100"/>
        <c:noMultiLvlLbl val="0"/>
      </c:catAx>
      <c:valAx>
        <c:axId val="22202624"/>
        <c:scaling>
          <c:orientation val="minMax"/>
        </c:scaling>
        <c:delete val="0"/>
        <c:axPos val="l"/>
        <c:majorGridlines/>
        <c:numFmt formatCode="General" sourceLinked="1"/>
        <c:majorTickMark val="out"/>
        <c:minorTickMark val="none"/>
        <c:tickLblPos val="nextTo"/>
        <c:crossAx val="22201088"/>
        <c:crosses val="autoZero"/>
        <c:crossBetween val="between"/>
      </c:valAx>
    </c:plotArea>
    <c:legend>
      <c:legendPos val="r"/>
      <c:legendEntry>
        <c:idx val="1"/>
        <c:delete val="1"/>
      </c:legendEntry>
      <c:legendEntry>
        <c:idx val="2"/>
        <c:delete val="1"/>
      </c:legendEntry>
      <c:layout/>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3174759405074364E-2"/>
          <c:y val="4.7585926759155101E-2"/>
          <c:w val="0.73407502187226592"/>
          <c:h val="0.8521451485231013"/>
        </c:manualLayout>
      </c:layout>
      <c:lineChart>
        <c:grouping val="standard"/>
        <c:varyColors val="0"/>
        <c:ser>
          <c:idx val="0"/>
          <c:order val="0"/>
          <c:tx>
            <c:strRef>
              <c:f>Sheet1!$B$1</c:f>
              <c:strCache>
                <c:ptCount val="1"/>
                <c:pt idx="0">
                  <c:v>Total Claims</c:v>
                </c:pt>
              </c:strCache>
            </c:strRef>
          </c:tx>
          <c:marker>
            <c:symbol val="none"/>
          </c:marker>
          <c:dLbls>
            <c:dLbl>
              <c:idx val="0"/>
              <c:layout>
                <c:manualLayout>
                  <c:x val="8.5708169486757892E-3"/>
                  <c:y val="-1.8399264029438821E-2"/>
                </c:manualLayout>
              </c:layout>
              <c:showLegendKey val="0"/>
              <c:showVal val="1"/>
              <c:showCatName val="0"/>
              <c:showSerName val="0"/>
              <c:showPercent val="0"/>
              <c:showBubbleSize val="0"/>
            </c:dLbl>
            <c:dLbl>
              <c:idx val="1"/>
              <c:layout>
                <c:manualLayout>
                  <c:x val="0"/>
                  <c:y val="-4.7838086476540941E-2"/>
                </c:manualLayout>
              </c:layout>
              <c:showLegendKey val="0"/>
              <c:showVal val="1"/>
              <c:showCatName val="0"/>
              <c:showSerName val="0"/>
              <c:showPercent val="0"/>
              <c:showBubbleSize val="0"/>
            </c:dLbl>
            <c:dLbl>
              <c:idx val="2"/>
              <c:layout>
                <c:manualLayout>
                  <c:x val="0"/>
                  <c:y val="-3.6798528058877643E-2"/>
                </c:manualLayout>
              </c:layout>
              <c:showLegendKey val="0"/>
              <c:showVal val="1"/>
              <c:showCatName val="0"/>
              <c:showSerName val="0"/>
              <c:showPercent val="0"/>
              <c:showBubbleSize val="0"/>
            </c:dLbl>
            <c:dLbl>
              <c:idx val="3"/>
              <c:layout>
                <c:manualLayout>
                  <c:x val="1.1999143728146104E-2"/>
                  <c:y val="-1.8399264029438821E-2"/>
                </c:manualLayout>
              </c:layout>
              <c:showLegendKey val="0"/>
              <c:showVal val="1"/>
              <c:showCatName val="0"/>
              <c:showSerName val="0"/>
              <c:showPercent val="0"/>
              <c:showBubbleSize val="0"/>
            </c:dLbl>
            <c:dLbl>
              <c:idx val="4"/>
              <c:layout>
                <c:manualLayout>
                  <c:x val="1.7141633897351577E-3"/>
                  <c:y val="-7.3597056117755289E-3"/>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numRef>
              <c:f>Sheet1!$A$2:$A$6</c:f>
              <c:numCache>
                <c:formatCode>General</c:formatCode>
                <c:ptCount val="5"/>
                <c:pt idx="0">
                  <c:v>2008</c:v>
                </c:pt>
                <c:pt idx="1">
                  <c:v>2009</c:v>
                </c:pt>
                <c:pt idx="2">
                  <c:v>2010</c:v>
                </c:pt>
                <c:pt idx="3">
                  <c:v>2011</c:v>
                </c:pt>
                <c:pt idx="4">
                  <c:v>2012</c:v>
                </c:pt>
              </c:numCache>
            </c:numRef>
          </c:cat>
          <c:val>
            <c:numRef>
              <c:f>Sheet1!$B$2:$B$6</c:f>
              <c:numCache>
                <c:formatCode>General</c:formatCode>
                <c:ptCount val="5"/>
                <c:pt idx="0">
                  <c:v>820</c:v>
                </c:pt>
                <c:pt idx="1">
                  <c:v>686</c:v>
                </c:pt>
                <c:pt idx="2">
                  <c:v>724</c:v>
                </c:pt>
                <c:pt idx="3">
                  <c:v>668</c:v>
                </c:pt>
                <c:pt idx="4">
                  <c:v>556</c:v>
                </c:pt>
              </c:numCache>
            </c:numRef>
          </c:val>
          <c:smooth val="0"/>
        </c:ser>
        <c:ser>
          <c:idx val="1"/>
          <c:order val="1"/>
          <c:tx>
            <c:strRef>
              <c:f>Sheet1!$C$1</c:f>
              <c:strCache>
                <c:ptCount val="1"/>
                <c:pt idx="0">
                  <c:v>Column2</c:v>
                </c:pt>
              </c:strCache>
            </c:strRef>
          </c:tx>
          <c:marker>
            <c:symbol val="none"/>
          </c:marker>
          <c:cat>
            <c:numRef>
              <c:f>Sheet1!$A$2:$A$6</c:f>
              <c:numCache>
                <c:formatCode>General</c:formatCode>
                <c:ptCount val="5"/>
                <c:pt idx="0">
                  <c:v>2008</c:v>
                </c:pt>
                <c:pt idx="1">
                  <c:v>2009</c:v>
                </c:pt>
                <c:pt idx="2">
                  <c:v>2010</c:v>
                </c:pt>
                <c:pt idx="3">
                  <c:v>2011</c:v>
                </c:pt>
                <c:pt idx="4">
                  <c:v>2012</c:v>
                </c:pt>
              </c:numCache>
            </c:numRef>
          </c:cat>
          <c:val>
            <c:numRef>
              <c:f>Sheet1!$C$2:$C$6</c:f>
              <c:numCache>
                <c:formatCode>General</c:formatCode>
                <c:ptCount val="5"/>
              </c:numCache>
            </c:numRef>
          </c:val>
          <c:smooth val="0"/>
        </c:ser>
        <c:ser>
          <c:idx val="2"/>
          <c:order val="2"/>
          <c:tx>
            <c:strRef>
              <c:f>Sheet1!$D$1</c:f>
              <c:strCache>
                <c:ptCount val="1"/>
                <c:pt idx="0">
                  <c:v>Column1</c:v>
                </c:pt>
              </c:strCache>
            </c:strRef>
          </c:tx>
          <c:marker>
            <c:symbol val="none"/>
          </c:marker>
          <c:cat>
            <c:numRef>
              <c:f>Sheet1!$A$2:$A$6</c:f>
              <c:numCache>
                <c:formatCode>General</c:formatCode>
                <c:ptCount val="5"/>
                <c:pt idx="0">
                  <c:v>2008</c:v>
                </c:pt>
                <c:pt idx="1">
                  <c:v>2009</c:v>
                </c:pt>
                <c:pt idx="2">
                  <c:v>2010</c:v>
                </c:pt>
                <c:pt idx="3">
                  <c:v>2011</c:v>
                </c:pt>
                <c:pt idx="4">
                  <c:v>2012</c:v>
                </c:pt>
              </c:numCache>
            </c:numRef>
          </c:cat>
          <c:val>
            <c:numRef>
              <c:f>Sheet1!$D$2:$D$6</c:f>
              <c:numCache>
                <c:formatCode>General</c:formatCode>
                <c:ptCount val="5"/>
              </c:numCache>
            </c:numRef>
          </c:val>
          <c:smooth val="0"/>
        </c:ser>
        <c:dLbls>
          <c:showLegendKey val="0"/>
          <c:showVal val="0"/>
          <c:showCatName val="0"/>
          <c:showSerName val="0"/>
          <c:showPercent val="0"/>
          <c:showBubbleSize val="0"/>
        </c:dLbls>
        <c:marker val="1"/>
        <c:smooth val="0"/>
        <c:axId val="22504192"/>
        <c:axId val="22505728"/>
      </c:lineChart>
      <c:catAx>
        <c:axId val="22504192"/>
        <c:scaling>
          <c:orientation val="minMax"/>
        </c:scaling>
        <c:delete val="0"/>
        <c:axPos val="b"/>
        <c:numFmt formatCode="General" sourceLinked="1"/>
        <c:majorTickMark val="out"/>
        <c:minorTickMark val="none"/>
        <c:tickLblPos val="nextTo"/>
        <c:crossAx val="22505728"/>
        <c:crosses val="autoZero"/>
        <c:auto val="1"/>
        <c:lblAlgn val="ctr"/>
        <c:lblOffset val="100"/>
        <c:noMultiLvlLbl val="0"/>
      </c:catAx>
      <c:valAx>
        <c:axId val="22505728"/>
        <c:scaling>
          <c:orientation val="minMax"/>
        </c:scaling>
        <c:delete val="0"/>
        <c:axPos val="l"/>
        <c:majorGridlines/>
        <c:numFmt formatCode="General" sourceLinked="1"/>
        <c:majorTickMark val="out"/>
        <c:minorTickMark val="none"/>
        <c:tickLblPos val="nextTo"/>
        <c:crossAx val="22504192"/>
        <c:crosses val="autoZero"/>
        <c:crossBetween val="between"/>
      </c:valAx>
    </c:plotArea>
    <c:legend>
      <c:legendPos val="r"/>
      <c:legendEntry>
        <c:idx val="1"/>
        <c:delete val="1"/>
      </c:legendEntry>
      <c:legendEntry>
        <c:idx val="2"/>
        <c:delete val="1"/>
      </c:legendEntry>
      <c:layout/>
      <c:overlay val="0"/>
    </c:legend>
    <c:plotVisOnly val="1"/>
    <c:dispBlanksAs val="gap"/>
    <c:showDLblsOverMax val="0"/>
  </c:chart>
  <c:txPr>
    <a:bodyPr/>
    <a:lstStyle/>
    <a:p>
      <a:pPr>
        <a:defRPr sz="1800"/>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0.41667</cdr:x>
      <cdr:y>0.44444</cdr:y>
    </cdr:from>
    <cdr:to>
      <cdr:x>0.79167</cdr:x>
      <cdr:y>0.93651</cdr:y>
    </cdr:to>
    <cdr:sp macro="" textlink="">
      <cdr:nvSpPr>
        <cdr:cNvPr id="2" name="TextBox 1"/>
        <cdr:cNvSpPr txBox="1"/>
      </cdr:nvSpPr>
      <cdr:spPr>
        <a:xfrm xmlns:a="http://schemas.openxmlformats.org/drawingml/2006/main">
          <a:off x="3810000" y="2133600"/>
          <a:ext cx="3429000" cy="23622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1" dirty="0" smtClean="0"/>
            <a:t>This represents a:</a:t>
          </a:r>
        </a:p>
        <a:p xmlns:a="http://schemas.openxmlformats.org/drawingml/2006/main">
          <a:endParaRPr lang="en-US" sz="1800" dirty="0" smtClean="0"/>
        </a:p>
        <a:p xmlns:a="http://schemas.openxmlformats.org/drawingml/2006/main">
          <a:r>
            <a:rPr lang="en-US" sz="1800" b="1" dirty="0" smtClean="0"/>
            <a:t>33%</a:t>
          </a:r>
          <a:r>
            <a:rPr lang="en-US" sz="1800" dirty="0" smtClean="0"/>
            <a:t> decrease from </a:t>
          </a:r>
          <a:r>
            <a:rPr lang="en-US" sz="1800" b="1" dirty="0" smtClean="0"/>
            <a:t>2008</a:t>
          </a:r>
        </a:p>
        <a:p xmlns:a="http://schemas.openxmlformats.org/drawingml/2006/main">
          <a:r>
            <a:rPr lang="en-US" sz="1800" b="1" dirty="0" smtClean="0"/>
            <a:t>19%</a:t>
          </a:r>
          <a:r>
            <a:rPr lang="en-US" sz="1800" dirty="0" smtClean="0"/>
            <a:t> decrease from </a:t>
          </a:r>
          <a:r>
            <a:rPr lang="en-US" sz="1800" b="1" dirty="0" smtClean="0"/>
            <a:t>2009</a:t>
          </a:r>
        </a:p>
        <a:p xmlns:a="http://schemas.openxmlformats.org/drawingml/2006/main">
          <a:r>
            <a:rPr lang="en-US" sz="1800" b="1" dirty="0" smtClean="0"/>
            <a:t>24%</a:t>
          </a:r>
          <a:r>
            <a:rPr lang="en-US" sz="1800" dirty="0" smtClean="0"/>
            <a:t> decrease from </a:t>
          </a:r>
          <a:r>
            <a:rPr lang="en-US" sz="1800" b="1" dirty="0" smtClean="0"/>
            <a:t>2010</a:t>
          </a:r>
        </a:p>
        <a:p xmlns:a="http://schemas.openxmlformats.org/drawingml/2006/main">
          <a:r>
            <a:rPr lang="en-US" sz="1800" b="1" dirty="0" smtClean="0"/>
            <a:t>17%</a:t>
          </a:r>
          <a:r>
            <a:rPr lang="en-US" sz="1800" dirty="0" smtClean="0"/>
            <a:t> decrease from </a:t>
          </a:r>
          <a:r>
            <a:rPr lang="en-US" sz="1800" b="1" dirty="0" smtClean="0"/>
            <a:t>2011</a:t>
          </a:r>
          <a:endParaRPr lang="en-US" sz="1800" b="1" dirty="0"/>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0DA3CD8-FCFE-49F5-836C-7BDA07ED0E6C}" type="datetimeFigureOut">
              <a:rPr lang="en-US" smtClean="0"/>
              <a:t>11/12/2012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B548AC-9B46-46CD-84A8-5DB24D85DA3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DA3CD8-FCFE-49F5-836C-7BDA07ED0E6C}" type="datetimeFigureOut">
              <a:rPr lang="en-US" smtClean="0"/>
              <a:t>11/12/2012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B548AC-9B46-46CD-84A8-5DB24D85DA30}" type="slidenum">
              <a:rPr lang="en-US" smtClean="0"/>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DA3CD8-FCFE-49F5-836C-7BDA07ED0E6C}" type="datetimeFigureOut">
              <a:rPr lang="en-US" smtClean="0"/>
              <a:t>11/12/2012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B548AC-9B46-46CD-84A8-5DB24D85DA3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50DA3CD8-FCFE-49F5-836C-7BDA07ED0E6C}" type="datetimeFigureOut">
              <a:rPr lang="en-US" smtClean="0"/>
              <a:t>11/12/2012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B548AC-9B46-46CD-84A8-5DB24D85DA30}" type="slidenum">
              <a:rPr lang="en-US" smtClean="0"/>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0DA3CD8-FCFE-49F5-836C-7BDA07ED0E6C}" type="datetimeFigureOut">
              <a:rPr lang="en-US" smtClean="0"/>
              <a:t>11/12/2012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B548AC-9B46-46CD-84A8-5DB24D85DA3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0DA3CD8-FCFE-49F5-836C-7BDA07ED0E6C}" type="datetimeFigureOut">
              <a:rPr lang="en-US" smtClean="0"/>
              <a:t>11/12/2012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B548AC-9B46-46CD-84A8-5DB24D85DA3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50DA3CD8-FCFE-49F5-836C-7BDA07ED0E6C}" type="datetimeFigureOut">
              <a:rPr lang="en-US" smtClean="0"/>
              <a:t>11/12/2012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B548AC-9B46-46CD-84A8-5DB24D85DA3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50DA3CD8-FCFE-49F5-836C-7BDA07ED0E6C}" type="datetimeFigureOut">
              <a:rPr lang="en-US" smtClean="0"/>
              <a:t>11/12/2012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B548AC-9B46-46CD-84A8-5DB24D85DA30}" type="slidenum">
              <a:rPr lang="en-US" smtClean="0"/>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DA3CD8-FCFE-49F5-836C-7BDA07ED0E6C}" type="datetimeFigureOut">
              <a:rPr lang="en-US" smtClean="0"/>
              <a:t>11/12/2012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B548AC-9B46-46CD-84A8-5DB24D85DA30}" type="slidenum">
              <a:rPr lang="en-US" smtClean="0"/>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DA3CD8-FCFE-49F5-836C-7BDA07ED0E6C}" type="datetimeFigureOut">
              <a:rPr lang="en-US" smtClean="0"/>
              <a:t>11/12/2012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B548AC-9B46-46CD-84A8-5DB24D85DA3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50DA3CD8-FCFE-49F5-836C-7BDA07ED0E6C}" type="datetimeFigureOut">
              <a:rPr lang="en-US" smtClean="0"/>
              <a:t>11/12/2012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B548AC-9B46-46CD-84A8-5DB24D85DA30}" type="slidenum">
              <a:rPr lang="en-US" smtClean="0"/>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50DA3CD8-FCFE-49F5-836C-7BDA07ED0E6C}" type="datetimeFigureOut">
              <a:rPr lang="en-US" smtClean="0"/>
              <a:t>11/12/2012</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FAB548AC-9B46-46CD-84A8-5DB24D85DA30}" type="slidenum">
              <a:rPr lang="en-US" smtClean="0"/>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5.gif"/><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County Safety Committee</a:t>
            </a:r>
            <a:br>
              <a:rPr lang="en-US" dirty="0" smtClean="0"/>
            </a:br>
            <a:r>
              <a:rPr lang="en-US" dirty="0" smtClean="0"/>
              <a:t>4</a:t>
            </a:r>
            <a:r>
              <a:rPr lang="en-US" baseline="30000" dirty="0" smtClean="0"/>
              <a:t>th</a:t>
            </a:r>
            <a:r>
              <a:rPr lang="en-US" dirty="0" smtClean="0"/>
              <a:t> Quarter Meeting</a:t>
            </a:r>
            <a:endParaRPr lang="en-US" dirty="0"/>
          </a:p>
        </p:txBody>
      </p:sp>
      <p:sp>
        <p:nvSpPr>
          <p:cNvPr id="3" name="Subtitle 2"/>
          <p:cNvSpPr>
            <a:spLocks noGrp="1"/>
          </p:cNvSpPr>
          <p:nvPr>
            <p:ph type="subTitle" idx="1"/>
          </p:nvPr>
        </p:nvSpPr>
        <p:spPr/>
        <p:txBody>
          <a:bodyPr>
            <a:normAutofit lnSpcReduction="10000"/>
          </a:bodyPr>
          <a:lstStyle/>
          <a:p>
            <a:r>
              <a:rPr lang="en-US" dirty="0" smtClean="0"/>
              <a:t>Brad Aragon, CSP</a:t>
            </a:r>
          </a:p>
          <a:p>
            <a:r>
              <a:rPr lang="en-US" dirty="0" smtClean="0"/>
              <a:t>Loss Prevention Specialist</a:t>
            </a:r>
          </a:p>
          <a:p>
            <a:r>
              <a:rPr lang="en-US" dirty="0" smtClean="0"/>
              <a:t>Risk Management</a:t>
            </a:r>
          </a:p>
          <a:p>
            <a:r>
              <a:rPr lang="en-US" dirty="0" smtClean="0"/>
              <a:t>Office of County Counsel</a:t>
            </a:r>
            <a:endParaRPr lang="en-US" dirty="0"/>
          </a:p>
        </p:txBody>
      </p:sp>
    </p:spTree>
    <p:extLst>
      <p:ext uri="{BB962C8B-B14F-4D97-AF65-F5344CB8AC3E}">
        <p14:creationId xmlns:p14="http://schemas.microsoft.com/office/powerpoint/2010/main" val="15964443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County Workers’ Comp Update</a:t>
            </a:r>
          </a:p>
          <a:p>
            <a:r>
              <a:rPr lang="en-US" dirty="0" smtClean="0"/>
              <a:t>Winter Driving Safety</a:t>
            </a:r>
          </a:p>
          <a:p>
            <a:r>
              <a:rPr lang="en-US" dirty="0" smtClean="0"/>
              <a:t>Workplace Security</a:t>
            </a:r>
          </a:p>
          <a:p>
            <a:r>
              <a:rPr lang="en-US" dirty="0" smtClean="0"/>
              <a:t>Photos from the Field</a:t>
            </a:r>
          </a:p>
          <a:p>
            <a:r>
              <a:rPr lang="en-US" dirty="0" smtClean="0"/>
              <a:t>Ideas for the Committee in </a:t>
            </a:r>
            <a:r>
              <a:rPr lang="en-US" dirty="0" smtClean="0"/>
              <a:t>2013</a:t>
            </a:r>
          </a:p>
          <a:p>
            <a:r>
              <a:rPr lang="en-US" dirty="0" smtClean="0"/>
              <a:t>2013 </a:t>
            </a:r>
            <a:r>
              <a:rPr lang="en-US" dirty="0" err="1" smtClean="0"/>
              <a:t>Workers’Comp</a:t>
            </a:r>
            <a:r>
              <a:rPr lang="en-US" dirty="0" smtClean="0"/>
              <a:t>./Employer posters</a:t>
            </a:r>
            <a:endParaRPr lang="en-US" dirty="0" smtClean="0"/>
          </a:p>
          <a:p>
            <a:r>
              <a:rPr lang="en-US" dirty="0" smtClean="0"/>
              <a:t>2013 Committee Meeting dates</a:t>
            </a:r>
          </a:p>
          <a:p>
            <a:endParaRPr lang="en-US" dirty="0"/>
          </a:p>
        </p:txBody>
      </p:sp>
      <p:sp>
        <p:nvSpPr>
          <p:cNvPr id="3" name="Title 2"/>
          <p:cNvSpPr>
            <a:spLocks noGrp="1"/>
          </p:cNvSpPr>
          <p:nvPr>
            <p:ph type="title"/>
          </p:nvPr>
        </p:nvSpPr>
        <p:spPr/>
        <p:txBody>
          <a:bodyPr/>
          <a:lstStyle/>
          <a:p>
            <a:r>
              <a:rPr lang="en-US" dirty="0" smtClean="0"/>
              <a:t>Meeting Agenda</a:t>
            </a:r>
            <a:endParaRPr lang="en-US" dirty="0"/>
          </a:p>
        </p:txBody>
      </p:sp>
    </p:spTree>
    <p:extLst>
      <p:ext uri="{BB962C8B-B14F-4D97-AF65-F5344CB8AC3E}">
        <p14:creationId xmlns:p14="http://schemas.microsoft.com/office/powerpoint/2010/main" val="1722893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977329538"/>
              </p:ext>
            </p:extLst>
          </p:nvPr>
        </p:nvGraphicFramePr>
        <p:xfrm>
          <a:off x="54429" y="2286000"/>
          <a:ext cx="9144000" cy="4572000"/>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2"/>
          <p:cNvSpPr>
            <a:spLocks noGrp="1"/>
          </p:cNvSpPr>
          <p:nvPr>
            <p:ph type="title"/>
          </p:nvPr>
        </p:nvSpPr>
        <p:spPr>
          <a:xfrm>
            <a:off x="381000" y="152400"/>
            <a:ext cx="8305800" cy="1752600"/>
          </a:xfrm>
        </p:spPr>
        <p:txBody>
          <a:bodyPr>
            <a:normAutofit fontScale="90000"/>
          </a:bodyPr>
          <a:lstStyle/>
          <a:p>
            <a:r>
              <a:rPr lang="en-US" dirty="0" smtClean="0"/>
              <a:t>County Workers’ Comp Claims Update</a:t>
            </a:r>
            <a:br>
              <a:rPr lang="en-US" dirty="0" smtClean="0"/>
            </a:br>
            <a:r>
              <a:rPr lang="en-US" dirty="0" smtClean="0"/>
              <a:t>1-1- thru 11-1</a:t>
            </a:r>
            <a:endParaRPr lang="en-US" dirty="0"/>
          </a:p>
        </p:txBody>
      </p:sp>
    </p:spTree>
    <p:extLst>
      <p:ext uri="{BB962C8B-B14F-4D97-AF65-F5344CB8AC3E}">
        <p14:creationId xmlns:p14="http://schemas.microsoft.com/office/powerpoint/2010/main" val="25988340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329792070"/>
              </p:ext>
            </p:extLst>
          </p:nvPr>
        </p:nvGraphicFramePr>
        <p:xfrm>
          <a:off x="0" y="2057400"/>
          <a:ext cx="9144000" cy="4800600"/>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2"/>
          <p:cNvSpPr>
            <a:spLocks noGrp="1"/>
          </p:cNvSpPr>
          <p:nvPr>
            <p:ph type="title"/>
          </p:nvPr>
        </p:nvSpPr>
        <p:spPr/>
        <p:txBody>
          <a:bodyPr>
            <a:normAutofit fontScale="90000"/>
          </a:bodyPr>
          <a:lstStyle/>
          <a:p>
            <a:r>
              <a:rPr lang="en-US" dirty="0" smtClean="0"/>
              <a:t>County Workers Comp Claims Trend</a:t>
            </a:r>
            <a:br>
              <a:rPr lang="en-US" dirty="0" smtClean="0"/>
            </a:br>
            <a:r>
              <a:rPr lang="en-US" dirty="0" smtClean="0"/>
              <a:t>From 2008 to 2012</a:t>
            </a:r>
            <a:endParaRPr lang="en-US" dirty="0"/>
          </a:p>
        </p:txBody>
      </p:sp>
    </p:spTree>
    <p:extLst>
      <p:ext uri="{BB962C8B-B14F-4D97-AF65-F5344CB8AC3E}">
        <p14:creationId xmlns:p14="http://schemas.microsoft.com/office/powerpoint/2010/main" val="32722931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 y="4267200"/>
            <a:ext cx="2590800" cy="2161309"/>
          </a:xfrm>
        </p:spPr>
      </p:pic>
      <p:sp>
        <p:nvSpPr>
          <p:cNvPr id="3" name="Title 2"/>
          <p:cNvSpPr>
            <a:spLocks noGrp="1"/>
          </p:cNvSpPr>
          <p:nvPr>
            <p:ph type="title"/>
          </p:nvPr>
        </p:nvSpPr>
        <p:spPr/>
        <p:txBody>
          <a:bodyPr/>
          <a:lstStyle/>
          <a:p>
            <a:r>
              <a:rPr lang="en-US" dirty="0" smtClean="0"/>
              <a:t>Winter Driving Tips</a:t>
            </a:r>
            <a:endParaRPr lang="en-US" dirty="0"/>
          </a:p>
        </p:txBody>
      </p:sp>
      <p:pic>
        <p:nvPicPr>
          <p:cNvPr id="1026" name="Picture 2" descr="Curved road sign in win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3581400"/>
            <a:ext cx="3200400" cy="3200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loud and lightning bol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2209800"/>
            <a:ext cx="2024743" cy="202474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torm cloud making lots of raindrops from bad weathe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76200" y="2209800"/>
            <a:ext cx="2057400" cy="205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57063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Clues to help you navigate</a:t>
            </a:r>
          </a:p>
          <a:p>
            <a:r>
              <a:rPr lang="en-US" dirty="0" smtClean="0"/>
              <a:t>“Blackout” when pulled off to the side of the road</a:t>
            </a:r>
          </a:p>
          <a:p>
            <a:r>
              <a:rPr lang="en-US" dirty="0" smtClean="0"/>
              <a:t>Sudden fog</a:t>
            </a:r>
          </a:p>
          <a:p>
            <a:r>
              <a:rPr lang="en-US" dirty="0" smtClean="0"/>
              <a:t>How to use the side of the road to exit the freeway</a:t>
            </a:r>
          </a:p>
          <a:p>
            <a:r>
              <a:rPr lang="en-US" dirty="0" smtClean="0"/>
              <a:t>Listen and hear before you see</a:t>
            </a:r>
          </a:p>
          <a:p>
            <a:endParaRPr lang="en-US" dirty="0" smtClean="0"/>
          </a:p>
          <a:p>
            <a:endParaRPr lang="en-US" dirty="0" smtClean="0"/>
          </a:p>
        </p:txBody>
      </p:sp>
      <p:sp>
        <p:nvSpPr>
          <p:cNvPr id="3" name="Title 2"/>
          <p:cNvSpPr>
            <a:spLocks noGrp="1"/>
          </p:cNvSpPr>
          <p:nvPr>
            <p:ph type="title"/>
          </p:nvPr>
        </p:nvSpPr>
        <p:spPr/>
        <p:txBody>
          <a:bodyPr/>
          <a:lstStyle/>
          <a:p>
            <a:r>
              <a:rPr lang="en-US" dirty="0" smtClean="0"/>
              <a:t>Tips for Driving in the Fog</a:t>
            </a:r>
            <a:endParaRPr lang="en-US" dirty="0"/>
          </a:p>
        </p:txBody>
      </p:sp>
    </p:spTree>
    <p:extLst>
      <p:ext uri="{BB962C8B-B14F-4D97-AF65-F5344CB8AC3E}">
        <p14:creationId xmlns:p14="http://schemas.microsoft.com/office/powerpoint/2010/main" val="34784983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76400"/>
            <a:ext cx="8915399" cy="5181600"/>
          </a:xfrm>
        </p:spPr>
        <p:txBody>
          <a:bodyPr>
            <a:normAutofit lnSpcReduction="10000"/>
          </a:bodyPr>
          <a:lstStyle/>
          <a:p>
            <a:r>
              <a:rPr lang="en-US" b="1" u="sng" dirty="0"/>
              <a:t>Fog</a:t>
            </a:r>
            <a:endParaRPr lang="en-US" dirty="0"/>
          </a:p>
          <a:p>
            <a:pPr lvl="0"/>
            <a:r>
              <a:rPr lang="en-US" dirty="0"/>
              <a:t>Always use low beam headlights</a:t>
            </a:r>
          </a:p>
          <a:p>
            <a:pPr lvl="0"/>
            <a:r>
              <a:rPr lang="en-US" dirty="0"/>
              <a:t>If you must pull over, pull as far to the right as possible, turn off your lights, and remember to take your foot off of the brake. People behind you are looking for clues, and your taillights are just the clue they are looking for to  try and see what is ahead of them.</a:t>
            </a:r>
          </a:p>
          <a:p>
            <a:pPr lvl="0"/>
            <a:r>
              <a:rPr lang="en-US" dirty="0"/>
              <a:t>Give your defroster time to work. Do not wipe small holes on the inside of your front windshield and driver’s side window to see out of.</a:t>
            </a:r>
          </a:p>
          <a:p>
            <a:pPr lvl="0"/>
            <a:r>
              <a:rPr lang="en-US" dirty="0"/>
              <a:t>When at a stop sign, roll down your window and make your vehicle as quiet as possible so you can hear other vehicles approaching. In heavy fog, you are more likely going to hear the oncoming vehicle before you see it.</a:t>
            </a:r>
          </a:p>
          <a:p>
            <a:pPr lvl="0"/>
            <a:endParaRPr lang="en-US" dirty="0"/>
          </a:p>
        </p:txBody>
      </p:sp>
      <p:sp>
        <p:nvSpPr>
          <p:cNvPr id="3" name="Title 2"/>
          <p:cNvSpPr>
            <a:spLocks noGrp="1"/>
          </p:cNvSpPr>
          <p:nvPr>
            <p:ph type="title"/>
          </p:nvPr>
        </p:nvSpPr>
        <p:spPr/>
        <p:txBody>
          <a:bodyPr/>
          <a:lstStyle/>
          <a:p>
            <a:r>
              <a:rPr lang="en-US" dirty="0" smtClean="0"/>
              <a:t>Winter Driving Tips</a:t>
            </a:r>
            <a:endParaRPr lang="en-US" dirty="0"/>
          </a:p>
        </p:txBody>
      </p:sp>
    </p:spTree>
    <p:extLst>
      <p:ext uri="{BB962C8B-B14F-4D97-AF65-F5344CB8AC3E}">
        <p14:creationId xmlns:p14="http://schemas.microsoft.com/office/powerpoint/2010/main" val="1556685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 y="3429000"/>
            <a:ext cx="8991600" cy="3429000"/>
          </a:xfrm>
        </p:spPr>
        <p:txBody>
          <a:bodyPr>
            <a:normAutofit lnSpcReduction="10000"/>
          </a:bodyPr>
          <a:lstStyle/>
          <a:p>
            <a:pPr lvl="0"/>
            <a:r>
              <a:rPr lang="en-US" dirty="0"/>
              <a:t>At a 2-way stop, if you are not comfortable crossing lanes after your stop, you can always turn right and then travel to a controlled intersection to make your turn to go in the desired </a:t>
            </a:r>
            <a:r>
              <a:rPr lang="en-US" dirty="0" smtClean="0"/>
              <a:t>direction</a:t>
            </a:r>
          </a:p>
          <a:p>
            <a:pPr lvl="0"/>
            <a:r>
              <a:rPr lang="en-US" dirty="0" smtClean="0"/>
              <a:t>Be </a:t>
            </a:r>
            <a:r>
              <a:rPr lang="en-US" dirty="0"/>
              <a:t>aware of patchy fog. Do not be in a hurry to get up to normal speed just because the fog has temporarily cleared.  This may cause the need to brake hard when the fog re-appears. Ensure that the fog is completely lifted or burned off before getting up to normal speed</a:t>
            </a:r>
          </a:p>
        </p:txBody>
      </p:sp>
      <p:sp>
        <p:nvSpPr>
          <p:cNvPr id="3" name="Title 2"/>
          <p:cNvSpPr>
            <a:spLocks noGrp="1"/>
          </p:cNvSpPr>
          <p:nvPr>
            <p:ph type="title"/>
          </p:nvPr>
        </p:nvSpPr>
        <p:spPr/>
        <p:txBody>
          <a:bodyPr/>
          <a:lstStyle/>
          <a:p>
            <a:r>
              <a:rPr lang="en-US" dirty="0" smtClean="0"/>
              <a:t>Fog </a:t>
            </a:r>
            <a:endParaRPr lang="en-US" dirty="0"/>
          </a:p>
        </p:txBody>
      </p:sp>
      <p:pic>
        <p:nvPicPr>
          <p:cNvPr id="1026" name="Picture 2" descr="http://blogs.kcrw.com/shortcuts/wp-content/uploads/2012/11/fog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83928"/>
            <a:ext cx="3644480" cy="2149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1621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2286000"/>
            <a:ext cx="7924800" cy="4572000"/>
          </a:xfrm>
        </p:spPr>
        <p:txBody>
          <a:bodyPr/>
          <a:lstStyle/>
          <a:p>
            <a:r>
              <a:rPr lang="en-US" dirty="0" smtClean="0"/>
              <a:t>When exiting the freeway, use the reflectors on the right side of the lane to help judge distance.</a:t>
            </a:r>
          </a:p>
          <a:p>
            <a:pPr marL="301943" lvl="1" indent="0">
              <a:buNone/>
            </a:pPr>
            <a:r>
              <a:rPr lang="en-US" dirty="0" smtClean="0"/>
              <a:t>At 2100 feet – 3 reflectors</a:t>
            </a:r>
          </a:p>
          <a:p>
            <a:pPr marL="301943" lvl="1" indent="0">
              <a:buNone/>
            </a:pPr>
            <a:r>
              <a:rPr lang="en-US" dirty="0" smtClean="0"/>
              <a:t>At 1400 feet – 2 reflectors</a:t>
            </a:r>
          </a:p>
          <a:p>
            <a:pPr marL="301943" lvl="1" indent="0">
              <a:buNone/>
            </a:pPr>
            <a:r>
              <a:rPr lang="en-US" dirty="0" smtClean="0"/>
              <a:t>At 700 feet – 1 reflector</a:t>
            </a:r>
          </a:p>
          <a:p>
            <a:pPr marL="301943" lvl="1" indent="0">
              <a:buNone/>
            </a:pPr>
            <a:r>
              <a:rPr lang="en-US" dirty="0" smtClean="0"/>
              <a:t>Then, the white line breaks for you to enter the off-ramp</a:t>
            </a:r>
            <a:endParaRPr lang="en-US" dirty="0"/>
          </a:p>
          <a:p>
            <a:r>
              <a:rPr lang="en-US" dirty="0" smtClean="0"/>
              <a:t>Practice judging distance in clear weather. </a:t>
            </a:r>
            <a:endParaRPr lang="en-US" dirty="0"/>
          </a:p>
          <a:p>
            <a:pPr marL="301943" lvl="1" indent="0">
              <a:buNone/>
            </a:pPr>
            <a:r>
              <a:rPr lang="en-US" dirty="0" smtClean="0"/>
              <a:t>Pick a target on your normal driving path and watch your odometer. Then see how far you have traveled when you get to another target or landmark. This will help you drive with more confidence in the fog.</a:t>
            </a:r>
          </a:p>
        </p:txBody>
      </p:sp>
      <p:sp>
        <p:nvSpPr>
          <p:cNvPr id="3" name="Title 2"/>
          <p:cNvSpPr>
            <a:spLocks noGrp="1"/>
          </p:cNvSpPr>
          <p:nvPr>
            <p:ph type="title"/>
          </p:nvPr>
        </p:nvSpPr>
        <p:spPr/>
        <p:txBody>
          <a:bodyPr/>
          <a:lstStyle/>
          <a:p>
            <a:r>
              <a:rPr lang="en-US" dirty="0" smtClean="0"/>
              <a:t>Help in the Fog</a:t>
            </a:r>
            <a:endParaRPr lang="en-US" dirty="0"/>
          </a:p>
        </p:txBody>
      </p:sp>
    </p:spTree>
    <p:extLst>
      <p:ext uri="{BB962C8B-B14F-4D97-AF65-F5344CB8AC3E}">
        <p14:creationId xmlns:p14="http://schemas.microsoft.com/office/powerpoint/2010/main" val="29323411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endParaRPr lang="en-US" dirty="0"/>
          </a:p>
        </p:txBody>
      </p:sp>
      <p:sp>
        <p:nvSpPr>
          <p:cNvPr id="3" name="Title 2"/>
          <p:cNvSpPr>
            <a:spLocks noGrp="1"/>
          </p:cNvSpPr>
          <p:nvPr>
            <p:ph type="title"/>
          </p:nvPr>
        </p:nvSpPr>
        <p:spPr/>
        <p:txBody>
          <a:bodyPr/>
          <a:lstStyle/>
          <a:p>
            <a:r>
              <a:rPr lang="en-US" dirty="0" smtClean="0"/>
              <a:t>Driving in the Fog</a:t>
            </a:r>
            <a:endParaRPr lang="en-US" dirty="0"/>
          </a:p>
        </p:txBody>
      </p:sp>
      <p:pic>
        <p:nvPicPr>
          <p:cNvPr id="4" name="Driving In Fog-People Behaving Badly.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71600" y="1524000"/>
            <a:ext cx="6705600" cy="5029200"/>
          </a:xfrm>
          <a:prstGeom prst="rect">
            <a:avLst/>
          </a:prstGeom>
        </p:spPr>
      </p:pic>
    </p:spTree>
    <p:extLst>
      <p:ext uri="{BB962C8B-B14F-4D97-AF65-F5344CB8AC3E}">
        <p14:creationId xmlns:p14="http://schemas.microsoft.com/office/powerpoint/2010/main" val="618739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 y="2286000"/>
            <a:ext cx="9067799" cy="4572000"/>
          </a:xfrm>
        </p:spPr>
        <p:txBody>
          <a:bodyPr>
            <a:normAutofit/>
          </a:bodyPr>
          <a:lstStyle/>
          <a:p>
            <a:r>
              <a:rPr lang="en-US" b="1" u="sng" dirty="0"/>
              <a:t>Wet conditions</a:t>
            </a:r>
            <a:endParaRPr lang="en-US" dirty="0"/>
          </a:p>
          <a:p>
            <a:pPr lvl="0"/>
            <a:r>
              <a:rPr lang="en-US" dirty="0"/>
              <a:t>Allow more distance to stop when the road is wet.  A car traveling 60mph will cover approximately 90 feet in 1 second.  It takes you more than 1 second to recognize a hazard and put your foot on the brake. Think of it this way, traveling 60 mph, a car will go from home plate to first base in a second.  To actually stop the vehicle would take much more distance, and even more when the road is wet.</a:t>
            </a:r>
          </a:p>
          <a:p>
            <a:pPr lvl="0"/>
            <a:r>
              <a:rPr lang="en-US" dirty="0"/>
              <a:t>Make sure your vehicle is prepared for winter driving conditions. This includes tires, wipers, and the heater/defroster system. Do not wait until the first rain storm to think about these things.</a:t>
            </a:r>
          </a:p>
          <a:p>
            <a:endParaRPr lang="en-US" dirty="0"/>
          </a:p>
        </p:txBody>
      </p:sp>
      <p:sp>
        <p:nvSpPr>
          <p:cNvPr id="3" name="Title 2"/>
          <p:cNvSpPr>
            <a:spLocks noGrp="1"/>
          </p:cNvSpPr>
          <p:nvPr>
            <p:ph type="title"/>
          </p:nvPr>
        </p:nvSpPr>
        <p:spPr/>
        <p:txBody>
          <a:bodyPr/>
          <a:lstStyle/>
          <a:p>
            <a:r>
              <a:rPr lang="en-US" dirty="0" smtClean="0"/>
              <a:t>Wet Roads</a:t>
            </a:r>
            <a:endParaRPr lang="en-US" dirty="0"/>
          </a:p>
        </p:txBody>
      </p:sp>
    </p:spTree>
    <p:extLst>
      <p:ext uri="{BB962C8B-B14F-4D97-AF65-F5344CB8AC3E}">
        <p14:creationId xmlns:p14="http://schemas.microsoft.com/office/powerpoint/2010/main" val="976073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Employees should feel that their building is secure and a safe place to work. Simple precautions can help eliminate any invitation and opportunity for criminal activity.</a:t>
            </a:r>
          </a:p>
          <a:p>
            <a:r>
              <a:rPr lang="en-US" dirty="0" smtClean="0"/>
              <a:t>Areas of concern are</a:t>
            </a:r>
          </a:p>
          <a:p>
            <a:pPr lvl="1"/>
            <a:r>
              <a:rPr lang="en-US" dirty="0" smtClean="0"/>
              <a:t>Visitors/Public</a:t>
            </a:r>
          </a:p>
          <a:p>
            <a:pPr lvl="1"/>
            <a:r>
              <a:rPr lang="en-US" dirty="0" smtClean="0"/>
              <a:t>Personal Belongings</a:t>
            </a:r>
          </a:p>
          <a:p>
            <a:pPr lvl="1"/>
            <a:r>
              <a:rPr lang="en-US" dirty="0" smtClean="0"/>
              <a:t>Field Security</a:t>
            </a:r>
          </a:p>
        </p:txBody>
      </p:sp>
      <p:sp>
        <p:nvSpPr>
          <p:cNvPr id="3" name="Title 2"/>
          <p:cNvSpPr>
            <a:spLocks noGrp="1"/>
          </p:cNvSpPr>
          <p:nvPr>
            <p:ph type="title"/>
          </p:nvPr>
        </p:nvSpPr>
        <p:spPr>
          <a:xfrm>
            <a:off x="457200" y="381000"/>
            <a:ext cx="8229600" cy="1252728"/>
          </a:xfrm>
        </p:spPr>
        <p:txBody>
          <a:bodyPr/>
          <a:lstStyle/>
          <a:p>
            <a:r>
              <a:rPr lang="en-US" dirty="0" smtClean="0"/>
              <a:t>Workplace Security</a:t>
            </a:r>
            <a:endParaRPr lang="en-US" dirty="0"/>
          </a:p>
        </p:txBody>
      </p:sp>
      <p:pic>
        <p:nvPicPr>
          <p:cNvPr id="4" name="Picture 2" descr="Security guard at shopping m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57150"/>
            <a:ext cx="2057400" cy="2057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Woman signing in with secur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2300" y="0"/>
            <a:ext cx="2200275" cy="2200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86045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2057400"/>
            <a:ext cx="9143999" cy="4800600"/>
          </a:xfrm>
        </p:spPr>
        <p:txBody>
          <a:bodyPr/>
          <a:lstStyle/>
          <a:p>
            <a:r>
              <a:rPr lang="en-US" dirty="0" smtClean="0"/>
              <a:t>Visitors &amp; the Public</a:t>
            </a:r>
          </a:p>
          <a:p>
            <a:pPr lvl="1"/>
            <a:r>
              <a:rPr lang="en-US" dirty="0" smtClean="0"/>
              <a:t>Look at and greet all visitors. Ask if they need help or directions</a:t>
            </a:r>
          </a:p>
          <a:p>
            <a:pPr lvl="1"/>
            <a:r>
              <a:rPr lang="en-US" dirty="0" smtClean="0"/>
              <a:t>If your department has a log book, ensure that it is being used</a:t>
            </a:r>
          </a:p>
          <a:p>
            <a:pPr lvl="1"/>
            <a:r>
              <a:rPr lang="en-US" dirty="0" smtClean="0"/>
              <a:t>Make sure people sign in legibly</a:t>
            </a:r>
          </a:p>
          <a:p>
            <a:pPr lvl="1"/>
            <a:r>
              <a:rPr lang="en-US" dirty="0" smtClean="0"/>
              <a:t>Ensure that visitors are escorted to and from your office. Do not let them walk alone throughout your office</a:t>
            </a:r>
          </a:p>
          <a:p>
            <a:pPr lvl="1"/>
            <a:r>
              <a:rPr lang="en-US" dirty="0" smtClean="0"/>
              <a:t>When using a door with a combination lock, make sure to keep the combination private. </a:t>
            </a:r>
          </a:p>
          <a:p>
            <a:pPr lvl="1"/>
            <a:r>
              <a:rPr lang="en-US" dirty="0" smtClean="0"/>
              <a:t>Always wear your County ID to show others that you are an employee and belong in the building</a:t>
            </a:r>
          </a:p>
          <a:p>
            <a:pPr lvl="1"/>
            <a:endParaRPr lang="en-US" dirty="0"/>
          </a:p>
        </p:txBody>
      </p:sp>
      <p:sp>
        <p:nvSpPr>
          <p:cNvPr id="3" name="Title 2"/>
          <p:cNvSpPr>
            <a:spLocks noGrp="1"/>
          </p:cNvSpPr>
          <p:nvPr>
            <p:ph type="title"/>
          </p:nvPr>
        </p:nvSpPr>
        <p:spPr/>
        <p:txBody>
          <a:bodyPr/>
          <a:lstStyle/>
          <a:p>
            <a:r>
              <a:rPr lang="en-US" dirty="0" smtClean="0"/>
              <a:t>Workplace Security</a:t>
            </a:r>
            <a:endParaRPr lang="en-US" dirty="0"/>
          </a:p>
        </p:txBody>
      </p:sp>
      <p:pic>
        <p:nvPicPr>
          <p:cNvPr id="1026" name="Picture 2" descr="Security guard at shopping m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57150"/>
            <a:ext cx="2057400" cy="2057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oman signing in with secur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152400"/>
            <a:ext cx="2057400" cy="205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0804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Be careful not to leave personal belongings on your desk  (Purse, sunglasses, wallet, keys)</a:t>
            </a:r>
          </a:p>
          <a:p>
            <a:endParaRPr lang="en-US" dirty="0" smtClean="0"/>
          </a:p>
          <a:p>
            <a:r>
              <a:rPr lang="en-US" dirty="0" smtClean="0"/>
              <a:t>Place personal items in the desk drawer and out of sight</a:t>
            </a:r>
          </a:p>
          <a:p>
            <a:endParaRPr lang="en-US" dirty="0" smtClean="0"/>
          </a:p>
          <a:p>
            <a:r>
              <a:rPr lang="en-US" dirty="0" smtClean="0"/>
              <a:t>Passwords should be kept secure. How many of you have them on a Post-It note next to your monitor??</a:t>
            </a:r>
            <a:endParaRPr lang="en-US" dirty="0"/>
          </a:p>
        </p:txBody>
      </p:sp>
      <p:sp>
        <p:nvSpPr>
          <p:cNvPr id="3" name="Title 2"/>
          <p:cNvSpPr>
            <a:spLocks noGrp="1"/>
          </p:cNvSpPr>
          <p:nvPr>
            <p:ph type="title"/>
          </p:nvPr>
        </p:nvSpPr>
        <p:spPr/>
        <p:txBody>
          <a:bodyPr/>
          <a:lstStyle/>
          <a:p>
            <a:r>
              <a:rPr lang="en-US" dirty="0" smtClean="0"/>
              <a:t>Personal Belongings</a:t>
            </a:r>
            <a:endParaRPr lang="en-US" dirty="0"/>
          </a:p>
        </p:txBody>
      </p:sp>
      <p:pic>
        <p:nvPicPr>
          <p:cNvPr id="3074" name="Picture 2" descr="View detail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952500"/>
            <a:ext cx="1828800"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40135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2672444"/>
            <a:ext cx="8763000" cy="4185556"/>
          </a:xfrm>
        </p:spPr>
        <p:txBody>
          <a:bodyPr>
            <a:normAutofit/>
          </a:bodyPr>
          <a:lstStyle/>
          <a:p>
            <a:r>
              <a:rPr lang="en-US" dirty="0" smtClean="0"/>
              <a:t>Perform a quick survey of the work area before exiting your vehicle. If there is a person or group of people who may pose a threat, you may want to leave the area then contact your supervisor to discuss the situation.</a:t>
            </a:r>
          </a:p>
          <a:p>
            <a:r>
              <a:rPr lang="en-US" dirty="0" smtClean="0"/>
              <a:t>Keep all of your personal items locked in your vehicle such as your wallet/purse, personal keys, personal phones.</a:t>
            </a:r>
          </a:p>
          <a:p>
            <a:r>
              <a:rPr lang="en-US" dirty="0" smtClean="0"/>
              <a:t>If you proceed to the work area and have concerns, contact your supervisor or office staff and let them know where you are and when you plan to finish the work.</a:t>
            </a:r>
          </a:p>
        </p:txBody>
      </p:sp>
      <p:sp>
        <p:nvSpPr>
          <p:cNvPr id="3" name="Title 2"/>
          <p:cNvSpPr>
            <a:spLocks noGrp="1"/>
          </p:cNvSpPr>
          <p:nvPr>
            <p:ph type="title"/>
          </p:nvPr>
        </p:nvSpPr>
        <p:spPr/>
        <p:txBody>
          <a:bodyPr/>
          <a:lstStyle/>
          <a:p>
            <a:r>
              <a:rPr lang="en-US" dirty="0" smtClean="0"/>
              <a:t>Field Security</a:t>
            </a:r>
            <a:endParaRPr lang="en-US" dirty="0"/>
          </a:p>
        </p:txBody>
      </p:sp>
      <p:pic>
        <p:nvPicPr>
          <p:cNvPr id="2050" name="Picture 2" descr="View detail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28600"/>
            <a:ext cx="2209800" cy="22098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Man in hooded shirt smok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6999" y="228600"/>
            <a:ext cx="2443844" cy="2443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3463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8574" y="3505200"/>
            <a:ext cx="9143999" cy="3886200"/>
          </a:xfrm>
        </p:spPr>
        <p:txBody>
          <a:bodyPr/>
          <a:lstStyle/>
          <a:p>
            <a:endParaRPr lang="en-US" dirty="0" smtClean="0"/>
          </a:p>
          <a:p>
            <a:r>
              <a:rPr lang="en-US" dirty="0" smtClean="0"/>
              <a:t>While </a:t>
            </a:r>
            <a:r>
              <a:rPr lang="en-US" dirty="0"/>
              <a:t>working in the field, continue to observe your surroundings and who is in the area</a:t>
            </a:r>
            <a:r>
              <a:rPr lang="en-US" dirty="0" smtClean="0"/>
              <a:t>.</a:t>
            </a:r>
          </a:p>
          <a:p>
            <a:endParaRPr lang="en-US" dirty="0"/>
          </a:p>
          <a:p>
            <a:r>
              <a:rPr lang="en-US" dirty="0"/>
              <a:t>Think about an escape route or plan of action if things go wrong </a:t>
            </a:r>
          </a:p>
          <a:p>
            <a:pPr marL="0" indent="0">
              <a:buNone/>
            </a:pPr>
            <a:endParaRPr lang="en-US" dirty="0"/>
          </a:p>
        </p:txBody>
      </p:sp>
      <p:sp>
        <p:nvSpPr>
          <p:cNvPr id="3" name="Title 2"/>
          <p:cNvSpPr>
            <a:spLocks noGrp="1"/>
          </p:cNvSpPr>
          <p:nvPr>
            <p:ph type="title"/>
          </p:nvPr>
        </p:nvSpPr>
        <p:spPr/>
        <p:txBody>
          <a:bodyPr/>
          <a:lstStyle/>
          <a:p>
            <a:r>
              <a:rPr lang="en-US" dirty="0" smtClean="0"/>
              <a:t>Field Security</a:t>
            </a:r>
            <a:endParaRPr lang="en-US" dirty="0"/>
          </a:p>
        </p:txBody>
      </p:sp>
      <p:pic>
        <p:nvPicPr>
          <p:cNvPr id="2050" name="Picture 2" descr="Screen Bean observing with spyglass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1752600"/>
            <a:ext cx="2209800" cy="220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10469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041" y="1714863"/>
            <a:ext cx="9153041" cy="5143137"/>
          </a:xfrm>
        </p:spPr>
      </p:pic>
      <p:sp>
        <p:nvSpPr>
          <p:cNvPr id="3" name="Title 2"/>
          <p:cNvSpPr>
            <a:spLocks noGrp="1"/>
          </p:cNvSpPr>
          <p:nvPr>
            <p:ph type="title"/>
          </p:nvPr>
        </p:nvSpPr>
        <p:spPr>
          <a:xfrm>
            <a:off x="457200" y="152400"/>
            <a:ext cx="8382000" cy="1438656"/>
          </a:xfrm>
        </p:spPr>
        <p:txBody>
          <a:bodyPr/>
          <a:lstStyle/>
          <a:p>
            <a:r>
              <a:rPr lang="en-US" dirty="0" smtClean="0"/>
              <a:t>What’s This??</a:t>
            </a:r>
            <a:endParaRPr lang="en-US" dirty="0"/>
          </a:p>
        </p:txBody>
      </p:sp>
    </p:spTree>
    <p:extLst>
      <p:ext uri="{BB962C8B-B14F-4D97-AF65-F5344CB8AC3E}">
        <p14:creationId xmlns:p14="http://schemas.microsoft.com/office/powerpoint/2010/main" val="31894286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1600200"/>
            <a:ext cx="9144000" cy="5257800"/>
          </a:xfrm>
        </p:spPr>
      </p:pic>
      <p:sp>
        <p:nvSpPr>
          <p:cNvPr id="3" name="Title 2"/>
          <p:cNvSpPr>
            <a:spLocks noGrp="1"/>
          </p:cNvSpPr>
          <p:nvPr>
            <p:ph type="title"/>
          </p:nvPr>
        </p:nvSpPr>
        <p:spPr/>
        <p:txBody>
          <a:bodyPr/>
          <a:lstStyle/>
          <a:p>
            <a:r>
              <a:rPr lang="en-US" dirty="0" smtClean="0"/>
              <a:t>What’s This ??</a:t>
            </a:r>
            <a:endParaRPr lang="en-US" dirty="0"/>
          </a:p>
        </p:txBody>
      </p:sp>
    </p:spTree>
    <p:extLst>
      <p:ext uri="{BB962C8B-B14F-4D97-AF65-F5344CB8AC3E}">
        <p14:creationId xmlns:p14="http://schemas.microsoft.com/office/powerpoint/2010/main" val="19545041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1507540"/>
            <a:ext cx="9144000" cy="5353438"/>
          </a:xfrm>
        </p:spPr>
      </p:pic>
      <p:sp>
        <p:nvSpPr>
          <p:cNvPr id="3" name="Title 2"/>
          <p:cNvSpPr>
            <a:spLocks noGrp="1"/>
          </p:cNvSpPr>
          <p:nvPr>
            <p:ph type="title"/>
          </p:nvPr>
        </p:nvSpPr>
        <p:spPr/>
        <p:txBody>
          <a:bodyPr/>
          <a:lstStyle/>
          <a:p>
            <a:r>
              <a:rPr lang="en-US" dirty="0" smtClean="0"/>
              <a:t>What’s This ??</a:t>
            </a:r>
            <a:endParaRPr lang="en-US" dirty="0"/>
          </a:p>
        </p:txBody>
      </p:sp>
    </p:spTree>
    <p:extLst>
      <p:ext uri="{BB962C8B-B14F-4D97-AF65-F5344CB8AC3E}">
        <p14:creationId xmlns:p14="http://schemas.microsoft.com/office/powerpoint/2010/main" val="38931830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1296185"/>
            <a:ext cx="9144000" cy="5561815"/>
          </a:xfrm>
        </p:spPr>
      </p:pic>
      <p:sp>
        <p:nvSpPr>
          <p:cNvPr id="3" name="Title 2"/>
          <p:cNvSpPr>
            <a:spLocks noGrp="1"/>
          </p:cNvSpPr>
          <p:nvPr>
            <p:ph type="title"/>
          </p:nvPr>
        </p:nvSpPr>
        <p:spPr/>
        <p:txBody>
          <a:bodyPr/>
          <a:lstStyle/>
          <a:p>
            <a:r>
              <a:rPr lang="en-US" dirty="0" smtClean="0"/>
              <a:t>What’s This ??</a:t>
            </a:r>
            <a:endParaRPr lang="en-US" dirty="0"/>
          </a:p>
        </p:txBody>
      </p:sp>
    </p:spTree>
    <p:extLst>
      <p:ext uri="{BB962C8B-B14F-4D97-AF65-F5344CB8AC3E}">
        <p14:creationId xmlns:p14="http://schemas.microsoft.com/office/powerpoint/2010/main" val="27598099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0" y="2514600"/>
            <a:ext cx="7848600" cy="4267200"/>
          </a:xfrm>
        </p:spPr>
        <p:txBody>
          <a:bodyPr>
            <a:normAutofit fontScale="92500" lnSpcReduction="20000"/>
          </a:bodyPr>
          <a:lstStyle/>
          <a:p>
            <a:r>
              <a:rPr lang="en-US" sz="3200" dirty="0" smtClean="0"/>
              <a:t>Wednesday, February 20, 2013</a:t>
            </a:r>
          </a:p>
          <a:p>
            <a:endParaRPr lang="en-US" sz="3200" dirty="0" smtClean="0"/>
          </a:p>
          <a:p>
            <a:r>
              <a:rPr lang="en-US" sz="3200" dirty="0" smtClean="0"/>
              <a:t>Wednesday, May 22, 2013</a:t>
            </a:r>
          </a:p>
          <a:p>
            <a:endParaRPr lang="en-US" sz="3200" dirty="0" smtClean="0"/>
          </a:p>
          <a:p>
            <a:r>
              <a:rPr lang="en-US" sz="3200" dirty="0" smtClean="0"/>
              <a:t>Wednesday, August 21, 2012</a:t>
            </a:r>
          </a:p>
          <a:p>
            <a:endParaRPr lang="en-US" sz="3200" dirty="0" smtClean="0"/>
          </a:p>
          <a:p>
            <a:r>
              <a:rPr lang="en-US" sz="3200" dirty="0" smtClean="0"/>
              <a:t>Wednesday, November 13, 2012</a:t>
            </a:r>
          </a:p>
          <a:p>
            <a:endParaRPr lang="en-US" sz="3200" dirty="0" smtClean="0"/>
          </a:p>
          <a:p>
            <a:r>
              <a:rPr lang="en-US" sz="3200" dirty="0" smtClean="0"/>
              <a:t>All meetings start@ </a:t>
            </a:r>
            <a:r>
              <a:rPr lang="en-US" sz="4300" b="1" dirty="0" smtClean="0"/>
              <a:t>10:00 am</a:t>
            </a:r>
            <a:endParaRPr lang="en-US" sz="4300" b="1" dirty="0"/>
          </a:p>
        </p:txBody>
      </p:sp>
      <p:sp>
        <p:nvSpPr>
          <p:cNvPr id="3" name="Title 2"/>
          <p:cNvSpPr>
            <a:spLocks noGrp="1"/>
          </p:cNvSpPr>
          <p:nvPr>
            <p:ph type="title"/>
          </p:nvPr>
        </p:nvSpPr>
        <p:spPr/>
        <p:txBody>
          <a:bodyPr>
            <a:normAutofit fontScale="90000"/>
          </a:bodyPr>
          <a:lstStyle/>
          <a:p>
            <a:r>
              <a:rPr lang="en-US" dirty="0" smtClean="0"/>
              <a:t>2013 County Safety Committee Meeting Dates</a:t>
            </a:r>
            <a:endParaRPr lang="en-US" dirty="0"/>
          </a:p>
        </p:txBody>
      </p:sp>
    </p:spTree>
    <p:extLst>
      <p:ext uri="{BB962C8B-B14F-4D97-AF65-F5344CB8AC3E}">
        <p14:creationId xmlns:p14="http://schemas.microsoft.com/office/powerpoint/2010/main" val="19651665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981200"/>
            <a:ext cx="9143999" cy="4144963"/>
          </a:xfrm>
        </p:spPr>
        <p:txBody>
          <a:bodyPr>
            <a:noAutofit/>
          </a:bodyPr>
          <a:lstStyle/>
          <a:p>
            <a:r>
              <a:rPr lang="en-US" sz="3200" dirty="0" smtClean="0"/>
              <a:t>Risk Management will be ordering the 2013 poster at the beginning of December. If you would like to receive the posters, then contact Brad Aragon by </a:t>
            </a:r>
            <a:r>
              <a:rPr lang="en-US" sz="3200" b="1" u="sng" dirty="0" smtClean="0"/>
              <a:t>November 30th </a:t>
            </a:r>
            <a:r>
              <a:rPr lang="en-US" sz="3200" dirty="0" smtClean="0"/>
              <a:t>with the number of posters  you need.  After the order is placed, departments who did not order through Risk Management will need to contact the poster company and order them directly. At that time, each department will be responsible for their own cost. </a:t>
            </a:r>
            <a:endParaRPr lang="en-US" sz="3200" dirty="0"/>
          </a:p>
        </p:txBody>
      </p:sp>
      <p:sp>
        <p:nvSpPr>
          <p:cNvPr id="3" name="Title 2"/>
          <p:cNvSpPr>
            <a:spLocks noGrp="1"/>
          </p:cNvSpPr>
          <p:nvPr>
            <p:ph type="title"/>
          </p:nvPr>
        </p:nvSpPr>
        <p:spPr/>
        <p:txBody>
          <a:bodyPr>
            <a:normAutofit fontScale="90000"/>
          </a:bodyPr>
          <a:lstStyle/>
          <a:p>
            <a:r>
              <a:rPr lang="en-US" dirty="0" smtClean="0"/>
              <a:t>2013 Workers Comp/Employer</a:t>
            </a:r>
            <a:br>
              <a:rPr lang="en-US" dirty="0" smtClean="0"/>
            </a:br>
            <a:r>
              <a:rPr lang="en-US" dirty="0" smtClean="0"/>
              <a:t>Posters</a:t>
            </a:r>
            <a:endParaRPr lang="en-US" dirty="0"/>
          </a:p>
        </p:txBody>
      </p:sp>
    </p:spTree>
    <p:extLst>
      <p:ext uri="{BB962C8B-B14F-4D97-AF65-F5344CB8AC3E}">
        <p14:creationId xmlns:p14="http://schemas.microsoft.com/office/powerpoint/2010/main" val="21174242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6280" y="2971800"/>
            <a:ext cx="7696200" cy="3886200"/>
          </a:xfrm>
        </p:spPr>
        <p:txBody>
          <a:bodyPr/>
          <a:lstStyle/>
          <a:p>
            <a:r>
              <a:rPr lang="en-US" dirty="0" smtClean="0"/>
              <a:t>Safety topics to cover</a:t>
            </a:r>
          </a:p>
          <a:p>
            <a:endParaRPr lang="en-US" dirty="0" smtClean="0"/>
          </a:p>
          <a:p>
            <a:r>
              <a:rPr lang="en-US" dirty="0" smtClean="0"/>
              <a:t>Presentations you would like to see</a:t>
            </a:r>
          </a:p>
          <a:p>
            <a:endParaRPr lang="en-US" dirty="0" smtClean="0"/>
          </a:p>
          <a:p>
            <a:r>
              <a:rPr lang="en-US" dirty="0" smtClean="0"/>
              <a:t>Claims statistics??</a:t>
            </a:r>
          </a:p>
          <a:p>
            <a:endParaRPr lang="en-US" dirty="0" smtClean="0"/>
          </a:p>
          <a:p>
            <a:r>
              <a:rPr lang="en-US" dirty="0" smtClean="0"/>
              <a:t>Pictures??</a:t>
            </a:r>
            <a:endParaRPr lang="en-US" dirty="0"/>
          </a:p>
        </p:txBody>
      </p:sp>
      <p:sp>
        <p:nvSpPr>
          <p:cNvPr id="3" name="Title 2"/>
          <p:cNvSpPr>
            <a:spLocks noGrp="1"/>
          </p:cNvSpPr>
          <p:nvPr>
            <p:ph type="title"/>
          </p:nvPr>
        </p:nvSpPr>
        <p:spPr>
          <a:xfrm>
            <a:off x="457200" y="304800"/>
            <a:ext cx="8229600" cy="1252728"/>
          </a:xfrm>
        </p:spPr>
        <p:txBody>
          <a:bodyPr>
            <a:normAutofit fontScale="90000"/>
          </a:bodyPr>
          <a:lstStyle/>
          <a:p>
            <a:r>
              <a:rPr lang="en-US" dirty="0" smtClean="0"/>
              <a:t>2013 Safety Committee</a:t>
            </a:r>
            <a:br>
              <a:rPr lang="en-US" dirty="0" smtClean="0"/>
            </a:br>
            <a:r>
              <a:rPr lang="en-US" dirty="0" smtClean="0"/>
              <a:t>Ideas &amp; Suggestions</a:t>
            </a:r>
            <a:endParaRPr lang="en-US" dirty="0"/>
          </a:p>
        </p:txBody>
      </p:sp>
      <p:sp>
        <p:nvSpPr>
          <p:cNvPr id="4" name="Litebulb"/>
          <p:cNvSpPr>
            <a:spLocks noEditPoints="1" noChangeArrowheads="1"/>
          </p:cNvSpPr>
          <p:nvPr/>
        </p:nvSpPr>
        <p:spPr bwMode="auto">
          <a:xfrm>
            <a:off x="7086600" y="685800"/>
            <a:ext cx="1538287" cy="1776412"/>
          </a:xfrm>
          <a:custGeom>
            <a:avLst/>
            <a:gdLst>
              <a:gd name="T0" fmla="*/ 10800 w 21600"/>
              <a:gd name="T1" fmla="*/ 0 h 21600"/>
              <a:gd name="T2" fmla="*/ 21600 w 21600"/>
              <a:gd name="T3" fmla="*/ 7782 h 21600"/>
              <a:gd name="T4" fmla="*/ 0 w 21600"/>
              <a:gd name="T5" fmla="*/ 7782 h 21600"/>
              <a:gd name="T6" fmla="*/ 10800 w 21600"/>
              <a:gd name="T7" fmla="*/ 21600 h 21600"/>
              <a:gd name="T8" fmla="*/ 3556 w 21600"/>
              <a:gd name="T9" fmla="*/ 2188 h 21600"/>
              <a:gd name="T10" fmla="*/ 18277 w 21600"/>
              <a:gd name="T11" fmla="*/ 9282 h 21600"/>
            </a:gdLst>
            <a:ahLst/>
            <a:cxnLst>
              <a:cxn ang="0">
                <a:pos x="T0" y="T1"/>
              </a:cxn>
              <a:cxn ang="0">
                <a:pos x="T2" y="T3"/>
              </a:cxn>
              <a:cxn ang="0">
                <a:pos x="T4" y="T5"/>
              </a:cxn>
              <a:cxn ang="0">
                <a:pos x="T6" y="T7"/>
              </a:cxn>
            </a:cxnLst>
            <a:rect l="T8" t="T9" r="T10" b="T11"/>
            <a:pathLst>
              <a:path w="21600" h="21600" extrusionOk="0">
                <a:moveTo>
                  <a:pt x="10825" y="21723"/>
                </a:moveTo>
                <a:lnTo>
                  <a:pt x="11215" y="21723"/>
                </a:lnTo>
                <a:lnTo>
                  <a:pt x="11552" y="21688"/>
                </a:lnTo>
                <a:lnTo>
                  <a:pt x="11916" y="21617"/>
                </a:lnTo>
                <a:lnTo>
                  <a:pt x="12253" y="21547"/>
                </a:lnTo>
                <a:lnTo>
                  <a:pt x="12617" y="21441"/>
                </a:lnTo>
                <a:lnTo>
                  <a:pt x="12902" y="21317"/>
                </a:lnTo>
                <a:lnTo>
                  <a:pt x="13162" y="21176"/>
                </a:lnTo>
                <a:lnTo>
                  <a:pt x="13396" y="21000"/>
                </a:lnTo>
                <a:lnTo>
                  <a:pt x="13655" y="20841"/>
                </a:lnTo>
                <a:lnTo>
                  <a:pt x="13863" y="20629"/>
                </a:lnTo>
                <a:lnTo>
                  <a:pt x="14045" y="20435"/>
                </a:lnTo>
                <a:lnTo>
                  <a:pt x="14200" y="20223"/>
                </a:lnTo>
                <a:lnTo>
                  <a:pt x="14356" y="19994"/>
                </a:lnTo>
                <a:lnTo>
                  <a:pt x="14460" y="19747"/>
                </a:lnTo>
                <a:lnTo>
                  <a:pt x="14512" y="19482"/>
                </a:lnTo>
                <a:lnTo>
                  <a:pt x="14512" y="19235"/>
                </a:lnTo>
                <a:lnTo>
                  <a:pt x="14512" y="19147"/>
                </a:lnTo>
                <a:lnTo>
                  <a:pt x="14512" y="18900"/>
                </a:lnTo>
                <a:lnTo>
                  <a:pt x="14512" y="18529"/>
                </a:lnTo>
                <a:lnTo>
                  <a:pt x="14512" y="18052"/>
                </a:lnTo>
                <a:lnTo>
                  <a:pt x="14512" y="17505"/>
                </a:lnTo>
                <a:lnTo>
                  <a:pt x="14512" y="16976"/>
                </a:lnTo>
                <a:lnTo>
                  <a:pt x="14512" y="16464"/>
                </a:lnTo>
                <a:lnTo>
                  <a:pt x="14512" y="15952"/>
                </a:lnTo>
                <a:lnTo>
                  <a:pt x="14512" y="15758"/>
                </a:lnTo>
                <a:lnTo>
                  <a:pt x="14616" y="15547"/>
                </a:lnTo>
                <a:lnTo>
                  <a:pt x="14694" y="15352"/>
                </a:lnTo>
                <a:lnTo>
                  <a:pt x="14798" y="15141"/>
                </a:lnTo>
                <a:lnTo>
                  <a:pt x="15161" y="14735"/>
                </a:lnTo>
                <a:lnTo>
                  <a:pt x="15602" y="14329"/>
                </a:lnTo>
                <a:lnTo>
                  <a:pt x="16745" y="13552"/>
                </a:lnTo>
                <a:lnTo>
                  <a:pt x="18043" y="12670"/>
                </a:lnTo>
                <a:lnTo>
                  <a:pt x="18744" y="12194"/>
                </a:lnTo>
                <a:lnTo>
                  <a:pt x="19341" y="11647"/>
                </a:lnTo>
                <a:lnTo>
                  <a:pt x="19938" y="11099"/>
                </a:lnTo>
                <a:lnTo>
                  <a:pt x="20483" y="10464"/>
                </a:lnTo>
                <a:lnTo>
                  <a:pt x="20743" y="10164"/>
                </a:lnTo>
                <a:lnTo>
                  <a:pt x="20950" y="9794"/>
                </a:lnTo>
                <a:lnTo>
                  <a:pt x="21132" y="9441"/>
                </a:lnTo>
                <a:lnTo>
                  <a:pt x="21288" y="9035"/>
                </a:lnTo>
                <a:lnTo>
                  <a:pt x="21444" y="8664"/>
                </a:lnTo>
                <a:lnTo>
                  <a:pt x="21548" y="8223"/>
                </a:lnTo>
                <a:lnTo>
                  <a:pt x="21600" y="7782"/>
                </a:lnTo>
                <a:lnTo>
                  <a:pt x="21600" y="7341"/>
                </a:lnTo>
                <a:lnTo>
                  <a:pt x="21600" y="6935"/>
                </a:lnTo>
                <a:lnTo>
                  <a:pt x="21548" y="6564"/>
                </a:lnTo>
                <a:lnTo>
                  <a:pt x="21496" y="6229"/>
                </a:lnTo>
                <a:lnTo>
                  <a:pt x="21392" y="5858"/>
                </a:lnTo>
                <a:lnTo>
                  <a:pt x="21288" y="5523"/>
                </a:lnTo>
                <a:lnTo>
                  <a:pt x="21132" y="5135"/>
                </a:lnTo>
                <a:lnTo>
                  <a:pt x="20950" y="4800"/>
                </a:lnTo>
                <a:lnTo>
                  <a:pt x="20743" y="4464"/>
                </a:lnTo>
                <a:lnTo>
                  <a:pt x="20535" y="4164"/>
                </a:lnTo>
                <a:lnTo>
                  <a:pt x="20301" y="3847"/>
                </a:lnTo>
                <a:lnTo>
                  <a:pt x="20042" y="3547"/>
                </a:lnTo>
                <a:lnTo>
                  <a:pt x="19782" y="3247"/>
                </a:lnTo>
                <a:lnTo>
                  <a:pt x="19133" y="2664"/>
                </a:lnTo>
                <a:lnTo>
                  <a:pt x="18458" y="2152"/>
                </a:lnTo>
                <a:lnTo>
                  <a:pt x="17705" y="1694"/>
                </a:lnTo>
                <a:lnTo>
                  <a:pt x="16849" y="1252"/>
                </a:lnTo>
                <a:lnTo>
                  <a:pt x="16407" y="1076"/>
                </a:lnTo>
                <a:lnTo>
                  <a:pt x="15940" y="900"/>
                </a:lnTo>
                <a:lnTo>
                  <a:pt x="15499" y="741"/>
                </a:lnTo>
                <a:lnTo>
                  <a:pt x="15057" y="600"/>
                </a:lnTo>
                <a:lnTo>
                  <a:pt x="14564" y="458"/>
                </a:lnTo>
                <a:lnTo>
                  <a:pt x="14045" y="335"/>
                </a:lnTo>
                <a:lnTo>
                  <a:pt x="13500" y="229"/>
                </a:lnTo>
                <a:lnTo>
                  <a:pt x="13006" y="158"/>
                </a:lnTo>
                <a:lnTo>
                  <a:pt x="12461" y="88"/>
                </a:lnTo>
                <a:lnTo>
                  <a:pt x="11968" y="52"/>
                </a:lnTo>
                <a:lnTo>
                  <a:pt x="11423" y="17"/>
                </a:lnTo>
                <a:lnTo>
                  <a:pt x="10825" y="17"/>
                </a:lnTo>
                <a:lnTo>
                  <a:pt x="10254" y="17"/>
                </a:lnTo>
                <a:lnTo>
                  <a:pt x="9709" y="52"/>
                </a:lnTo>
                <a:lnTo>
                  <a:pt x="9216" y="88"/>
                </a:lnTo>
                <a:lnTo>
                  <a:pt x="8671" y="158"/>
                </a:lnTo>
                <a:lnTo>
                  <a:pt x="8177" y="229"/>
                </a:lnTo>
                <a:lnTo>
                  <a:pt x="7632" y="335"/>
                </a:lnTo>
                <a:lnTo>
                  <a:pt x="7113" y="458"/>
                </a:lnTo>
                <a:lnTo>
                  <a:pt x="6620" y="600"/>
                </a:lnTo>
                <a:lnTo>
                  <a:pt x="6178" y="741"/>
                </a:lnTo>
                <a:lnTo>
                  <a:pt x="5737" y="900"/>
                </a:lnTo>
                <a:lnTo>
                  <a:pt x="5270" y="1076"/>
                </a:lnTo>
                <a:lnTo>
                  <a:pt x="4828" y="1252"/>
                </a:lnTo>
                <a:lnTo>
                  <a:pt x="3972" y="1694"/>
                </a:lnTo>
                <a:lnTo>
                  <a:pt x="3219" y="2152"/>
                </a:lnTo>
                <a:lnTo>
                  <a:pt x="2544" y="2664"/>
                </a:lnTo>
                <a:lnTo>
                  <a:pt x="1895" y="3247"/>
                </a:lnTo>
                <a:lnTo>
                  <a:pt x="1635" y="3547"/>
                </a:lnTo>
                <a:lnTo>
                  <a:pt x="1375" y="3847"/>
                </a:lnTo>
                <a:lnTo>
                  <a:pt x="1142" y="4164"/>
                </a:lnTo>
                <a:lnTo>
                  <a:pt x="934" y="4464"/>
                </a:lnTo>
                <a:lnTo>
                  <a:pt x="726" y="4800"/>
                </a:lnTo>
                <a:lnTo>
                  <a:pt x="545" y="5135"/>
                </a:lnTo>
                <a:lnTo>
                  <a:pt x="389" y="5523"/>
                </a:lnTo>
                <a:lnTo>
                  <a:pt x="285" y="5858"/>
                </a:lnTo>
                <a:lnTo>
                  <a:pt x="181" y="6229"/>
                </a:lnTo>
                <a:lnTo>
                  <a:pt x="129" y="6564"/>
                </a:lnTo>
                <a:lnTo>
                  <a:pt x="77" y="6935"/>
                </a:lnTo>
                <a:lnTo>
                  <a:pt x="77" y="7341"/>
                </a:lnTo>
                <a:lnTo>
                  <a:pt x="77" y="7782"/>
                </a:lnTo>
                <a:lnTo>
                  <a:pt x="129" y="8223"/>
                </a:lnTo>
                <a:lnTo>
                  <a:pt x="233" y="8664"/>
                </a:lnTo>
                <a:lnTo>
                  <a:pt x="389" y="9035"/>
                </a:lnTo>
                <a:lnTo>
                  <a:pt x="545" y="9441"/>
                </a:lnTo>
                <a:lnTo>
                  <a:pt x="726" y="9794"/>
                </a:lnTo>
                <a:lnTo>
                  <a:pt x="934" y="10164"/>
                </a:lnTo>
                <a:lnTo>
                  <a:pt x="1194" y="10464"/>
                </a:lnTo>
                <a:lnTo>
                  <a:pt x="1739" y="11099"/>
                </a:lnTo>
                <a:lnTo>
                  <a:pt x="2336" y="11647"/>
                </a:lnTo>
                <a:lnTo>
                  <a:pt x="2933" y="12194"/>
                </a:lnTo>
                <a:lnTo>
                  <a:pt x="3634" y="12670"/>
                </a:lnTo>
                <a:lnTo>
                  <a:pt x="4932" y="13552"/>
                </a:lnTo>
                <a:lnTo>
                  <a:pt x="6075" y="14329"/>
                </a:lnTo>
                <a:lnTo>
                  <a:pt x="6516" y="14735"/>
                </a:lnTo>
                <a:lnTo>
                  <a:pt x="6879" y="15141"/>
                </a:lnTo>
                <a:lnTo>
                  <a:pt x="6983" y="15352"/>
                </a:lnTo>
                <a:lnTo>
                  <a:pt x="7061" y="15547"/>
                </a:lnTo>
                <a:lnTo>
                  <a:pt x="7165" y="15758"/>
                </a:lnTo>
                <a:lnTo>
                  <a:pt x="7165" y="15952"/>
                </a:lnTo>
                <a:lnTo>
                  <a:pt x="7165" y="16464"/>
                </a:lnTo>
                <a:lnTo>
                  <a:pt x="7165" y="16976"/>
                </a:lnTo>
                <a:lnTo>
                  <a:pt x="7165" y="17505"/>
                </a:lnTo>
                <a:lnTo>
                  <a:pt x="7165" y="18052"/>
                </a:lnTo>
                <a:lnTo>
                  <a:pt x="7165" y="18529"/>
                </a:lnTo>
                <a:lnTo>
                  <a:pt x="7165" y="18900"/>
                </a:lnTo>
                <a:lnTo>
                  <a:pt x="7165" y="19147"/>
                </a:lnTo>
                <a:lnTo>
                  <a:pt x="7165" y="19235"/>
                </a:lnTo>
                <a:lnTo>
                  <a:pt x="7165" y="19482"/>
                </a:lnTo>
                <a:lnTo>
                  <a:pt x="7217" y="19747"/>
                </a:lnTo>
                <a:lnTo>
                  <a:pt x="7321" y="19994"/>
                </a:lnTo>
                <a:lnTo>
                  <a:pt x="7476" y="20223"/>
                </a:lnTo>
                <a:lnTo>
                  <a:pt x="7632" y="20435"/>
                </a:lnTo>
                <a:lnTo>
                  <a:pt x="7814" y="20629"/>
                </a:lnTo>
                <a:lnTo>
                  <a:pt x="8022" y="20841"/>
                </a:lnTo>
                <a:lnTo>
                  <a:pt x="8281" y="21000"/>
                </a:lnTo>
                <a:lnTo>
                  <a:pt x="8515" y="21176"/>
                </a:lnTo>
                <a:lnTo>
                  <a:pt x="8775" y="21317"/>
                </a:lnTo>
                <a:lnTo>
                  <a:pt x="9060" y="21441"/>
                </a:lnTo>
                <a:lnTo>
                  <a:pt x="9424" y="21547"/>
                </a:lnTo>
                <a:lnTo>
                  <a:pt x="9761" y="21617"/>
                </a:lnTo>
                <a:lnTo>
                  <a:pt x="10125" y="21688"/>
                </a:lnTo>
                <a:lnTo>
                  <a:pt x="10462" y="21723"/>
                </a:lnTo>
                <a:lnTo>
                  <a:pt x="10825" y="21723"/>
                </a:lnTo>
                <a:close/>
              </a:path>
              <a:path w="21600" h="21600" extrusionOk="0">
                <a:moveTo>
                  <a:pt x="9242" y="14417"/>
                </a:moveTo>
                <a:lnTo>
                  <a:pt x="8541" y="12035"/>
                </a:lnTo>
                <a:lnTo>
                  <a:pt x="7295" y="10129"/>
                </a:lnTo>
                <a:lnTo>
                  <a:pt x="6905" y="9652"/>
                </a:lnTo>
                <a:lnTo>
                  <a:pt x="8541" y="10182"/>
                </a:lnTo>
                <a:lnTo>
                  <a:pt x="9787" y="9547"/>
                </a:lnTo>
                <a:lnTo>
                  <a:pt x="11189" y="10129"/>
                </a:lnTo>
                <a:lnTo>
                  <a:pt x="12279" y="9547"/>
                </a:lnTo>
                <a:lnTo>
                  <a:pt x="13370" y="10076"/>
                </a:lnTo>
                <a:lnTo>
                  <a:pt x="14850" y="9652"/>
                </a:lnTo>
                <a:lnTo>
                  <a:pt x="12902" y="12247"/>
                </a:lnTo>
                <a:lnTo>
                  <a:pt x="12357" y="14417"/>
                </a:lnTo>
                <a:moveTo>
                  <a:pt x="7191" y="15952"/>
                </a:moveTo>
                <a:lnTo>
                  <a:pt x="14512" y="15952"/>
                </a:lnTo>
                <a:lnTo>
                  <a:pt x="14512" y="17064"/>
                </a:lnTo>
                <a:lnTo>
                  <a:pt x="7191" y="17047"/>
                </a:lnTo>
                <a:lnTo>
                  <a:pt x="7191" y="18123"/>
                </a:lnTo>
                <a:lnTo>
                  <a:pt x="14512" y="18158"/>
                </a:lnTo>
                <a:lnTo>
                  <a:pt x="14538" y="19182"/>
                </a:lnTo>
                <a:lnTo>
                  <a:pt x="7217" y="19182"/>
                </a:lnTo>
              </a:path>
            </a:pathLst>
          </a:custGeom>
          <a:solidFill>
            <a:srgbClr val="FFFFCC"/>
          </a:solidFill>
          <a:ln w="571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solidFill>
                <a:srgbClr val="FFFF00"/>
              </a:solidFill>
            </a:endParaRPr>
          </a:p>
        </p:txBody>
      </p:sp>
      <p:sp>
        <p:nvSpPr>
          <p:cNvPr id="5" name="Litebulb"/>
          <p:cNvSpPr>
            <a:spLocks noEditPoints="1" noChangeArrowheads="1"/>
          </p:cNvSpPr>
          <p:nvPr/>
        </p:nvSpPr>
        <p:spPr bwMode="auto">
          <a:xfrm>
            <a:off x="457200" y="728186"/>
            <a:ext cx="1538287" cy="1776412"/>
          </a:xfrm>
          <a:custGeom>
            <a:avLst/>
            <a:gdLst>
              <a:gd name="T0" fmla="*/ 10800 w 21600"/>
              <a:gd name="T1" fmla="*/ 0 h 21600"/>
              <a:gd name="T2" fmla="*/ 21600 w 21600"/>
              <a:gd name="T3" fmla="*/ 7782 h 21600"/>
              <a:gd name="T4" fmla="*/ 0 w 21600"/>
              <a:gd name="T5" fmla="*/ 7782 h 21600"/>
              <a:gd name="T6" fmla="*/ 10800 w 21600"/>
              <a:gd name="T7" fmla="*/ 21600 h 21600"/>
              <a:gd name="T8" fmla="*/ 3556 w 21600"/>
              <a:gd name="T9" fmla="*/ 2188 h 21600"/>
              <a:gd name="T10" fmla="*/ 18277 w 21600"/>
              <a:gd name="T11" fmla="*/ 9282 h 21600"/>
            </a:gdLst>
            <a:ahLst/>
            <a:cxnLst>
              <a:cxn ang="0">
                <a:pos x="T0" y="T1"/>
              </a:cxn>
              <a:cxn ang="0">
                <a:pos x="T2" y="T3"/>
              </a:cxn>
              <a:cxn ang="0">
                <a:pos x="T4" y="T5"/>
              </a:cxn>
              <a:cxn ang="0">
                <a:pos x="T6" y="T7"/>
              </a:cxn>
            </a:cxnLst>
            <a:rect l="T8" t="T9" r="T10" b="T11"/>
            <a:pathLst>
              <a:path w="21600" h="21600" extrusionOk="0">
                <a:moveTo>
                  <a:pt x="10825" y="21723"/>
                </a:moveTo>
                <a:lnTo>
                  <a:pt x="11215" y="21723"/>
                </a:lnTo>
                <a:lnTo>
                  <a:pt x="11552" y="21688"/>
                </a:lnTo>
                <a:lnTo>
                  <a:pt x="11916" y="21617"/>
                </a:lnTo>
                <a:lnTo>
                  <a:pt x="12253" y="21547"/>
                </a:lnTo>
                <a:lnTo>
                  <a:pt x="12617" y="21441"/>
                </a:lnTo>
                <a:lnTo>
                  <a:pt x="12902" y="21317"/>
                </a:lnTo>
                <a:lnTo>
                  <a:pt x="13162" y="21176"/>
                </a:lnTo>
                <a:lnTo>
                  <a:pt x="13396" y="21000"/>
                </a:lnTo>
                <a:lnTo>
                  <a:pt x="13655" y="20841"/>
                </a:lnTo>
                <a:lnTo>
                  <a:pt x="13863" y="20629"/>
                </a:lnTo>
                <a:lnTo>
                  <a:pt x="14045" y="20435"/>
                </a:lnTo>
                <a:lnTo>
                  <a:pt x="14200" y="20223"/>
                </a:lnTo>
                <a:lnTo>
                  <a:pt x="14356" y="19994"/>
                </a:lnTo>
                <a:lnTo>
                  <a:pt x="14460" y="19747"/>
                </a:lnTo>
                <a:lnTo>
                  <a:pt x="14512" y="19482"/>
                </a:lnTo>
                <a:lnTo>
                  <a:pt x="14512" y="19235"/>
                </a:lnTo>
                <a:lnTo>
                  <a:pt x="14512" y="19147"/>
                </a:lnTo>
                <a:lnTo>
                  <a:pt x="14512" y="18900"/>
                </a:lnTo>
                <a:lnTo>
                  <a:pt x="14512" y="18529"/>
                </a:lnTo>
                <a:lnTo>
                  <a:pt x="14512" y="18052"/>
                </a:lnTo>
                <a:lnTo>
                  <a:pt x="14512" y="17505"/>
                </a:lnTo>
                <a:lnTo>
                  <a:pt x="14512" y="16976"/>
                </a:lnTo>
                <a:lnTo>
                  <a:pt x="14512" y="16464"/>
                </a:lnTo>
                <a:lnTo>
                  <a:pt x="14512" y="15952"/>
                </a:lnTo>
                <a:lnTo>
                  <a:pt x="14512" y="15758"/>
                </a:lnTo>
                <a:lnTo>
                  <a:pt x="14616" y="15547"/>
                </a:lnTo>
                <a:lnTo>
                  <a:pt x="14694" y="15352"/>
                </a:lnTo>
                <a:lnTo>
                  <a:pt x="14798" y="15141"/>
                </a:lnTo>
                <a:lnTo>
                  <a:pt x="15161" y="14735"/>
                </a:lnTo>
                <a:lnTo>
                  <a:pt x="15602" y="14329"/>
                </a:lnTo>
                <a:lnTo>
                  <a:pt x="16745" y="13552"/>
                </a:lnTo>
                <a:lnTo>
                  <a:pt x="18043" y="12670"/>
                </a:lnTo>
                <a:lnTo>
                  <a:pt x="18744" y="12194"/>
                </a:lnTo>
                <a:lnTo>
                  <a:pt x="19341" y="11647"/>
                </a:lnTo>
                <a:lnTo>
                  <a:pt x="19938" y="11099"/>
                </a:lnTo>
                <a:lnTo>
                  <a:pt x="20483" y="10464"/>
                </a:lnTo>
                <a:lnTo>
                  <a:pt x="20743" y="10164"/>
                </a:lnTo>
                <a:lnTo>
                  <a:pt x="20950" y="9794"/>
                </a:lnTo>
                <a:lnTo>
                  <a:pt x="21132" y="9441"/>
                </a:lnTo>
                <a:lnTo>
                  <a:pt x="21288" y="9035"/>
                </a:lnTo>
                <a:lnTo>
                  <a:pt x="21444" y="8664"/>
                </a:lnTo>
                <a:lnTo>
                  <a:pt x="21548" y="8223"/>
                </a:lnTo>
                <a:lnTo>
                  <a:pt x="21600" y="7782"/>
                </a:lnTo>
                <a:lnTo>
                  <a:pt x="21600" y="7341"/>
                </a:lnTo>
                <a:lnTo>
                  <a:pt x="21600" y="6935"/>
                </a:lnTo>
                <a:lnTo>
                  <a:pt x="21548" y="6564"/>
                </a:lnTo>
                <a:lnTo>
                  <a:pt x="21496" y="6229"/>
                </a:lnTo>
                <a:lnTo>
                  <a:pt x="21392" y="5858"/>
                </a:lnTo>
                <a:lnTo>
                  <a:pt x="21288" y="5523"/>
                </a:lnTo>
                <a:lnTo>
                  <a:pt x="21132" y="5135"/>
                </a:lnTo>
                <a:lnTo>
                  <a:pt x="20950" y="4800"/>
                </a:lnTo>
                <a:lnTo>
                  <a:pt x="20743" y="4464"/>
                </a:lnTo>
                <a:lnTo>
                  <a:pt x="20535" y="4164"/>
                </a:lnTo>
                <a:lnTo>
                  <a:pt x="20301" y="3847"/>
                </a:lnTo>
                <a:lnTo>
                  <a:pt x="20042" y="3547"/>
                </a:lnTo>
                <a:lnTo>
                  <a:pt x="19782" y="3247"/>
                </a:lnTo>
                <a:lnTo>
                  <a:pt x="19133" y="2664"/>
                </a:lnTo>
                <a:lnTo>
                  <a:pt x="18458" y="2152"/>
                </a:lnTo>
                <a:lnTo>
                  <a:pt x="17705" y="1694"/>
                </a:lnTo>
                <a:lnTo>
                  <a:pt x="16849" y="1252"/>
                </a:lnTo>
                <a:lnTo>
                  <a:pt x="16407" y="1076"/>
                </a:lnTo>
                <a:lnTo>
                  <a:pt x="15940" y="900"/>
                </a:lnTo>
                <a:lnTo>
                  <a:pt x="15499" y="741"/>
                </a:lnTo>
                <a:lnTo>
                  <a:pt x="15057" y="600"/>
                </a:lnTo>
                <a:lnTo>
                  <a:pt x="14564" y="458"/>
                </a:lnTo>
                <a:lnTo>
                  <a:pt x="14045" y="335"/>
                </a:lnTo>
                <a:lnTo>
                  <a:pt x="13500" y="229"/>
                </a:lnTo>
                <a:lnTo>
                  <a:pt x="13006" y="158"/>
                </a:lnTo>
                <a:lnTo>
                  <a:pt x="12461" y="88"/>
                </a:lnTo>
                <a:lnTo>
                  <a:pt x="11968" y="52"/>
                </a:lnTo>
                <a:lnTo>
                  <a:pt x="11423" y="17"/>
                </a:lnTo>
                <a:lnTo>
                  <a:pt x="10825" y="17"/>
                </a:lnTo>
                <a:lnTo>
                  <a:pt x="10254" y="17"/>
                </a:lnTo>
                <a:lnTo>
                  <a:pt x="9709" y="52"/>
                </a:lnTo>
                <a:lnTo>
                  <a:pt x="9216" y="88"/>
                </a:lnTo>
                <a:lnTo>
                  <a:pt x="8671" y="158"/>
                </a:lnTo>
                <a:lnTo>
                  <a:pt x="8177" y="229"/>
                </a:lnTo>
                <a:lnTo>
                  <a:pt x="7632" y="335"/>
                </a:lnTo>
                <a:lnTo>
                  <a:pt x="7113" y="458"/>
                </a:lnTo>
                <a:lnTo>
                  <a:pt x="6620" y="600"/>
                </a:lnTo>
                <a:lnTo>
                  <a:pt x="6178" y="741"/>
                </a:lnTo>
                <a:lnTo>
                  <a:pt x="5737" y="900"/>
                </a:lnTo>
                <a:lnTo>
                  <a:pt x="5270" y="1076"/>
                </a:lnTo>
                <a:lnTo>
                  <a:pt x="4828" y="1252"/>
                </a:lnTo>
                <a:lnTo>
                  <a:pt x="3972" y="1694"/>
                </a:lnTo>
                <a:lnTo>
                  <a:pt x="3219" y="2152"/>
                </a:lnTo>
                <a:lnTo>
                  <a:pt x="2544" y="2664"/>
                </a:lnTo>
                <a:lnTo>
                  <a:pt x="1895" y="3247"/>
                </a:lnTo>
                <a:lnTo>
                  <a:pt x="1635" y="3547"/>
                </a:lnTo>
                <a:lnTo>
                  <a:pt x="1375" y="3847"/>
                </a:lnTo>
                <a:lnTo>
                  <a:pt x="1142" y="4164"/>
                </a:lnTo>
                <a:lnTo>
                  <a:pt x="934" y="4464"/>
                </a:lnTo>
                <a:lnTo>
                  <a:pt x="726" y="4800"/>
                </a:lnTo>
                <a:lnTo>
                  <a:pt x="545" y="5135"/>
                </a:lnTo>
                <a:lnTo>
                  <a:pt x="389" y="5523"/>
                </a:lnTo>
                <a:lnTo>
                  <a:pt x="285" y="5858"/>
                </a:lnTo>
                <a:lnTo>
                  <a:pt x="181" y="6229"/>
                </a:lnTo>
                <a:lnTo>
                  <a:pt x="129" y="6564"/>
                </a:lnTo>
                <a:lnTo>
                  <a:pt x="77" y="6935"/>
                </a:lnTo>
                <a:lnTo>
                  <a:pt x="77" y="7341"/>
                </a:lnTo>
                <a:lnTo>
                  <a:pt x="77" y="7782"/>
                </a:lnTo>
                <a:lnTo>
                  <a:pt x="129" y="8223"/>
                </a:lnTo>
                <a:lnTo>
                  <a:pt x="233" y="8664"/>
                </a:lnTo>
                <a:lnTo>
                  <a:pt x="389" y="9035"/>
                </a:lnTo>
                <a:lnTo>
                  <a:pt x="545" y="9441"/>
                </a:lnTo>
                <a:lnTo>
                  <a:pt x="726" y="9794"/>
                </a:lnTo>
                <a:lnTo>
                  <a:pt x="934" y="10164"/>
                </a:lnTo>
                <a:lnTo>
                  <a:pt x="1194" y="10464"/>
                </a:lnTo>
                <a:lnTo>
                  <a:pt x="1739" y="11099"/>
                </a:lnTo>
                <a:lnTo>
                  <a:pt x="2336" y="11647"/>
                </a:lnTo>
                <a:lnTo>
                  <a:pt x="2933" y="12194"/>
                </a:lnTo>
                <a:lnTo>
                  <a:pt x="3634" y="12670"/>
                </a:lnTo>
                <a:lnTo>
                  <a:pt x="4932" y="13552"/>
                </a:lnTo>
                <a:lnTo>
                  <a:pt x="6075" y="14329"/>
                </a:lnTo>
                <a:lnTo>
                  <a:pt x="6516" y="14735"/>
                </a:lnTo>
                <a:lnTo>
                  <a:pt x="6879" y="15141"/>
                </a:lnTo>
                <a:lnTo>
                  <a:pt x="6983" y="15352"/>
                </a:lnTo>
                <a:lnTo>
                  <a:pt x="7061" y="15547"/>
                </a:lnTo>
                <a:lnTo>
                  <a:pt x="7165" y="15758"/>
                </a:lnTo>
                <a:lnTo>
                  <a:pt x="7165" y="15952"/>
                </a:lnTo>
                <a:lnTo>
                  <a:pt x="7165" y="16464"/>
                </a:lnTo>
                <a:lnTo>
                  <a:pt x="7165" y="16976"/>
                </a:lnTo>
                <a:lnTo>
                  <a:pt x="7165" y="17505"/>
                </a:lnTo>
                <a:lnTo>
                  <a:pt x="7165" y="18052"/>
                </a:lnTo>
                <a:lnTo>
                  <a:pt x="7165" y="18529"/>
                </a:lnTo>
                <a:lnTo>
                  <a:pt x="7165" y="18900"/>
                </a:lnTo>
                <a:lnTo>
                  <a:pt x="7165" y="19147"/>
                </a:lnTo>
                <a:lnTo>
                  <a:pt x="7165" y="19235"/>
                </a:lnTo>
                <a:lnTo>
                  <a:pt x="7165" y="19482"/>
                </a:lnTo>
                <a:lnTo>
                  <a:pt x="7217" y="19747"/>
                </a:lnTo>
                <a:lnTo>
                  <a:pt x="7321" y="19994"/>
                </a:lnTo>
                <a:lnTo>
                  <a:pt x="7476" y="20223"/>
                </a:lnTo>
                <a:lnTo>
                  <a:pt x="7632" y="20435"/>
                </a:lnTo>
                <a:lnTo>
                  <a:pt x="7814" y="20629"/>
                </a:lnTo>
                <a:lnTo>
                  <a:pt x="8022" y="20841"/>
                </a:lnTo>
                <a:lnTo>
                  <a:pt x="8281" y="21000"/>
                </a:lnTo>
                <a:lnTo>
                  <a:pt x="8515" y="21176"/>
                </a:lnTo>
                <a:lnTo>
                  <a:pt x="8775" y="21317"/>
                </a:lnTo>
                <a:lnTo>
                  <a:pt x="9060" y="21441"/>
                </a:lnTo>
                <a:lnTo>
                  <a:pt x="9424" y="21547"/>
                </a:lnTo>
                <a:lnTo>
                  <a:pt x="9761" y="21617"/>
                </a:lnTo>
                <a:lnTo>
                  <a:pt x="10125" y="21688"/>
                </a:lnTo>
                <a:lnTo>
                  <a:pt x="10462" y="21723"/>
                </a:lnTo>
                <a:lnTo>
                  <a:pt x="10825" y="21723"/>
                </a:lnTo>
                <a:close/>
              </a:path>
              <a:path w="21600" h="21600" extrusionOk="0">
                <a:moveTo>
                  <a:pt x="9242" y="14417"/>
                </a:moveTo>
                <a:lnTo>
                  <a:pt x="8541" y="12035"/>
                </a:lnTo>
                <a:lnTo>
                  <a:pt x="7295" y="10129"/>
                </a:lnTo>
                <a:lnTo>
                  <a:pt x="6905" y="9652"/>
                </a:lnTo>
                <a:lnTo>
                  <a:pt x="8541" y="10182"/>
                </a:lnTo>
                <a:lnTo>
                  <a:pt x="9787" y="9547"/>
                </a:lnTo>
                <a:lnTo>
                  <a:pt x="11189" y="10129"/>
                </a:lnTo>
                <a:lnTo>
                  <a:pt x="12279" y="9547"/>
                </a:lnTo>
                <a:lnTo>
                  <a:pt x="13370" y="10076"/>
                </a:lnTo>
                <a:lnTo>
                  <a:pt x="14850" y="9652"/>
                </a:lnTo>
                <a:lnTo>
                  <a:pt x="12902" y="12247"/>
                </a:lnTo>
                <a:lnTo>
                  <a:pt x="12357" y="14417"/>
                </a:lnTo>
                <a:moveTo>
                  <a:pt x="7191" y="15952"/>
                </a:moveTo>
                <a:lnTo>
                  <a:pt x="14512" y="15952"/>
                </a:lnTo>
                <a:lnTo>
                  <a:pt x="14512" y="17064"/>
                </a:lnTo>
                <a:lnTo>
                  <a:pt x="7191" y="17047"/>
                </a:lnTo>
                <a:lnTo>
                  <a:pt x="7191" y="18123"/>
                </a:lnTo>
                <a:lnTo>
                  <a:pt x="14512" y="18158"/>
                </a:lnTo>
                <a:lnTo>
                  <a:pt x="14538" y="19182"/>
                </a:lnTo>
                <a:lnTo>
                  <a:pt x="7217" y="19182"/>
                </a:lnTo>
              </a:path>
            </a:pathLst>
          </a:custGeom>
          <a:solidFill>
            <a:srgbClr val="FFFFCC"/>
          </a:solidFill>
          <a:ln w="57150">
            <a:solidFill>
              <a:srgbClr val="000000"/>
            </a:solidFill>
            <a:miter lim="800000"/>
            <a:headEnd/>
            <a:tailEnd/>
          </a:ln>
        </p:spPr>
        <p:txBody>
          <a:bodyPr vert="horz" wrap="square" lIns="91440" tIns="45720" rIns="91440" bIns="45720" numCol="1" anchor="t" anchorCtr="0" compatLnSpc="1">
            <a:prstTxWarp prst="textNoShape">
              <a:avLst/>
            </a:prstTxWarp>
          </a:bodyPr>
          <a:lstStyle/>
          <a:p>
            <a:pPr algn="ctr"/>
            <a:r>
              <a:rPr lang="en-US" sz="32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IDEA</a:t>
            </a:r>
          </a:p>
        </p:txBody>
      </p:sp>
      <p:sp>
        <p:nvSpPr>
          <p:cNvPr id="6" name="Rectangle 5"/>
          <p:cNvSpPr/>
          <p:nvPr/>
        </p:nvSpPr>
        <p:spPr>
          <a:xfrm>
            <a:off x="7162800" y="914399"/>
            <a:ext cx="1219200" cy="584775"/>
          </a:xfrm>
          <a:prstGeom prst="rect">
            <a:avLst/>
          </a:prstGeom>
          <a:noFill/>
        </p:spPr>
        <p:txBody>
          <a:bodyPr wrap="square" lIns="91440" tIns="45720" rIns="91440" bIns="45720">
            <a:spAutoFit/>
          </a:bodyPr>
          <a:lstStyle/>
          <a:p>
            <a:pPr algn="ctr"/>
            <a:r>
              <a:rPr lang="en-US" sz="32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IDEA</a:t>
            </a:r>
            <a:endParaRPr lang="en-US" sz="32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319534518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757</TotalTime>
  <Words>1075</Words>
  <Application>Microsoft Office PowerPoint</Application>
  <PresentationFormat>On-screen Show (4:3)</PresentationFormat>
  <Paragraphs>114</Paragraphs>
  <Slides>23</Slides>
  <Notes>0</Notes>
  <HiddenSlides>0</HiddenSlides>
  <MMClips>1</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Waveform</vt:lpstr>
      <vt:lpstr>County Safety Committee 4th Quarter Meeting</vt:lpstr>
      <vt:lpstr>Meeting Agenda</vt:lpstr>
      <vt:lpstr>County Workers’ Comp Claims Update 1-1- thru 11-1</vt:lpstr>
      <vt:lpstr>County Workers Comp Claims Trend From 2008 to 2012</vt:lpstr>
      <vt:lpstr>Winter Driving Tips</vt:lpstr>
      <vt:lpstr>Tips for Driving in the Fog</vt:lpstr>
      <vt:lpstr>Winter Driving Tips</vt:lpstr>
      <vt:lpstr>Fog </vt:lpstr>
      <vt:lpstr>Help in the Fog</vt:lpstr>
      <vt:lpstr>Driving in the Fog</vt:lpstr>
      <vt:lpstr>Wet Roads</vt:lpstr>
      <vt:lpstr>Workplace Security</vt:lpstr>
      <vt:lpstr>Workplace Security</vt:lpstr>
      <vt:lpstr>Personal Belongings</vt:lpstr>
      <vt:lpstr>Field Security</vt:lpstr>
      <vt:lpstr>Field Security</vt:lpstr>
      <vt:lpstr>What’s This??</vt:lpstr>
      <vt:lpstr>What’s This ??</vt:lpstr>
      <vt:lpstr>What’s This ??</vt:lpstr>
      <vt:lpstr>What’s This ??</vt:lpstr>
      <vt:lpstr>2013 County Safety Committee Meeting Dates</vt:lpstr>
      <vt:lpstr>2013 Workers Comp/Employer Posters</vt:lpstr>
      <vt:lpstr>2013 Safety Committee Ideas &amp; Suggestions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County Safety Committee 4th Quarter Meeting</dc:title>
  <dc:creator>baragon</dc:creator>
  <cp:lastModifiedBy>baragon</cp:lastModifiedBy>
  <cp:revision>34</cp:revision>
  <dcterms:created xsi:type="dcterms:W3CDTF">2012-11-05T19:24:32Z</dcterms:created>
  <dcterms:modified xsi:type="dcterms:W3CDTF">2012-11-13T00:03:07Z</dcterms:modified>
</cp:coreProperties>
</file>