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2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9" r:id="rId12"/>
    <p:sldId id="270" r:id="rId13"/>
    <p:sldId id="266" r:id="rId14"/>
    <p:sldId id="268" r:id="rId15"/>
    <p:sldId id="267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0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246" y="8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2012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Sheet1!$A$2:$A$8</c:f>
              <c:numCache>
                <c:formatCode>General</c:formatCode>
                <c:ptCount val="7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507</c:v>
                </c:pt>
                <c:pt idx="1">
                  <c:v>487</c:v>
                </c:pt>
                <c:pt idx="2">
                  <c:v>415</c:v>
                </c:pt>
                <c:pt idx="3">
                  <c:v>392</c:v>
                </c:pt>
                <c:pt idx="4">
                  <c:v>387</c:v>
                </c:pt>
                <c:pt idx="5">
                  <c:v>381</c:v>
                </c:pt>
                <c:pt idx="6">
                  <c:v>384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Column5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Sheet1!$A$2:$A$8</c:f>
              <c:numCache>
                <c:formatCode>General</c:formatCode>
                <c:ptCount val="7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</c:numCache>
            </c:numRef>
          </c:cat>
          <c:val>
            <c:numRef>
              <c:f>Sheet1!$C$2:$C$8</c:f>
              <c:numCache>
                <c:formatCode>General</c:formatCode>
                <c:ptCount val="7"/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Sheet1!$A$2:$A$8</c:f>
              <c:numCache>
                <c:formatCode>General</c:formatCode>
                <c:ptCount val="7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</c:numCache>
            </c:numRef>
          </c:cat>
          <c:val>
            <c:numRef>
              <c:f>Sheet1!$D$2:$D$8</c:f>
              <c:numCache>
                <c:formatCode>General</c:formatCode>
                <c:ptCount val="7"/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Column2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Sheet1!$A$2:$A$8</c:f>
              <c:numCache>
                <c:formatCode>General</c:formatCode>
                <c:ptCount val="7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</c:numCache>
            </c:numRef>
          </c:cat>
          <c:val>
            <c:numRef>
              <c:f>Sheet1!$E$2:$E$8</c:f>
              <c:numCache>
                <c:formatCode>General</c:formatCode>
                <c:ptCount val="7"/>
              </c:numCache>
            </c:numRef>
          </c:val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Column3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Sheet1!$A$2:$A$8</c:f>
              <c:numCache>
                <c:formatCode>General</c:formatCode>
                <c:ptCount val="7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</c:numCache>
            </c:numRef>
          </c:cat>
          <c:val>
            <c:numRef>
              <c:f>Sheet1!$F$2:$F$8</c:f>
              <c:numCache>
                <c:formatCode>General</c:formatCode>
                <c:ptCount val="7"/>
              </c:numCache>
            </c:numRef>
          </c:val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2017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Sheet1!$A$2:$A$8</c:f>
              <c:numCache>
                <c:formatCode>General</c:formatCode>
                <c:ptCount val="7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</c:numCache>
            </c:numRef>
          </c:cat>
          <c:val>
            <c:numRef>
              <c:f>Sheet1!$G$2:$G$8</c:f>
              <c:numCache>
                <c:formatCode>General</c:formatCode>
                <c:ptCount val="7"/>
              </c:numCache>
            </c:numRef>
          </c:val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Column4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Sheet1!$A$2:$A$8</c:f>
              <c:numCache>
                <c:formatCode>General</c:formatCode>
                <c:ptCount val="7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</c:numCache>
            </c:numRef>
          </c:cat>
          <c:val>
            <c:numRef>
              <c:f>Sheet1!$H$2:$H$8</c:f>
              <c:numCache>
                <c:formatCode>General</c:formatCode>
                <c:ptCount val="7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50169984"/>
        <c:axId val="450167632"/>
      </c:barChart>
      <c:catAx>
        <c:axId val="450169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0167632"/>
        <c:crosses val="autoZero"/>
        <c:auto val="1"/>
        <c:lblAlgn val="ctr"/>
        <c:lblOffset val="100"/>
        <c:noMultiLvlLbl val="0"/>
      </c:catAx>
      <c:valAx>
        <c:axId val="450167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01699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At Fault</c:v>
                </c:pt>
              </c:strCache>
            </c:strRef>
          </c:tx>
          <c:spPr>
            <a:solidFill>
              <a:schemeClr val="accent1"/>
            </a:solidFill>
            <a:ln w="19050">
              <a:solidFill>
                <a:schemeClr val="lt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38</c:v>
                </c:pt>
                <c:pt idx="1">
                  <c:v>52</c:v>
                </c:pt>
                <c:pt idx="2">
                  <c:v>23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Not at Fault</c:v>
                </c:pt>
              </c:strCache>
            </c:strRef>
          </c:tx>
          <c:spPr>
            <a:solidFill>
              <a:schemeClr val="accent2"/>
            </a:solidFill>
            <a:ln w="19050">
              <a:solidFill>
                <a:schemeClr val="lt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</c:numCache>
            </c:numRef>
          </c:cat>
          <c:val>
            <c:numRef>
              <c:f>Sheet1!$C$2:$C$5</c:f>
              <c:numCache>
                <c:formatCode>General</c:formatCode>
                <c:ptCount val="4"/>
                <c:pt idx="0">
                  <c:v>52</c:v>
                </c:pt>
                <c:pt idx="1">
                  <c:v>40</c:v>
                </c:pt>
                <c:pt idx="2">
                  <c:v>28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Unoccupied</c:v>
                </c:pt>
              </c:strCache>
            </c:strRef>
          </c:tx>
          <c:spPr>
            <a:solidFill>
              <a:schemeClr val="accent3"/>
            </a:solidFill>
            <a:ln w="19050">
              <a:solidFill>
                <a:schemeClr val="lt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</c:numCache>
            </c:numRef>
          </c:cat>
          <c:val>
            <c:numRef>
              <c:f>Sheet1!$D$2:$D$5</c:f>
              <c:numCache>
                <c:formatCode>General</c:formatCode>
                <c:ptCount val="4"/>
                <c:pt idx="0">
                  <c:v>9</c:v>
                </c:pt>
                <c:pt idx="1">
                  <c:v>10</c:v>
                </c:pt>
                <c:pt idx="2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50173120"/>
        <c:axId val="450166064"/>
      </c:barChart>
      <c:catAx>
        <c:axId val="45017312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0166064"/>
        <c:crosses val="autoZero"/>
        <c:auto val="1"/>
        <c:lblAlgn val="ctr"/>
        <c:lblOffset val="100"/>
        <c:noMultiLvlLbl val="0"/>
      </c:catAx>
      <c:valAx>
        <c:axId val="450166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0173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ayout>
        <c:manualLayout>
          <c:xMode val="edge"/>
          <c:yMode val="edge"/>
          <c:x val="0.53840926052222471"/>
          <c:y val="7.4112264919389964E-2"/>
          <c:w val="0.43027250202648554"/>
          <c:h val="0.2239257373244739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E57D91-F9F6-4ADC-8A17-4C2DBB357E72}" type="doc">
      <dgm:prSet loTypeId="urn:microsoft.com/office/officeart/2005/8/layout/radial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E1AAABC-E6B3-4746-B473-09E0B5AF55A8}">
      <dgm:prSet phldrT="[Text]"/>
      <dgm:spPr/>
      <dgm:t>
        <a:bodyPr/>
        <a:lstStyle/>
        <a:p>
          <a:r>
            <a:rPr lang="en-US" dirty="0" smtClean="0"/>
            <a:t>Injury Risk Factors</a:t>
          </a:r>
          <a:endParaRPr lang="en-US" dirty="0"/>
        </a:p>
      </dgm:t>
    </dgm:pt>
    <dgm:pt modelId="{4E0A27F3-9850-4589-A5DF-32B61D0BB8CF}" type="parTrans" cxnId="{36AB5E72-8657-4F97-8827-7568FEB248AD}">
      <dgm:prSet/>
      <dgm:spPr/>
      <dgm:t>
        <a:bodyPr/>
        <a:lstStyle/>
        <a:p>
          <a:endParaRPr lang="en-US"/>
        </a:p>
      </dgm:t>
    </dgm:pt>
    <dgm:pt modelId="{1B7A964E-0403-4ADF-82E3-2A94A952C44C}" type="sibTrans" cxnId="{36AB5E72-8657-4F97-8827-7568FEB248AD}">
      <dgm:prSet/>
      <dgm:spPr/>
      <dgm:t>
        <a:bodyPr/>
        <a:lstStyle/>
        <a:p>
          <a:endParaRPr lang="en-US"/>
        </a:p>
      </dgm:t>
    </dgm:pt>
    <dgm:pt modelId="{836915A5-C304-4447-BFC8-D6A7B29B5B1D}">
      <dgm:prSet phldrT="[Text]"/>
      <dgm:spPr/>
      <dgm:t>
        <a:bodyPr/>
        <a:lstStyle/>
        <a:p>
          <a:r>
            <a:rPr lang="en-US" dirty="0" smtClean="0"/>
            <a:t>Posture</a:t>
          </a:r>
          <a:endParaRPr lang="en-US" dirty="0"/>
        </a:p>
      </dgm:t>
    </dgm:pt>
    <dgm:pt modelId="{07A61B08-0CA3-4202-B163-1B13048B261C}" type="parTrans" cxnId="{CFCD1A6A-ECA9-4D22-B1D5-85C954048705}">
      <dgm:prSet/>
      <dgm:spPr/>
      <dgm:t>
        <a:bodyPr/>
        <a:lstStyle/>
        <a:p>
          <a:endParaRPr lang="en-US"/>
        </a:p>
      </dgm:t>
    </dgm:pt>
    <dgm:pt modelId="{CA80D9D9-2844-4530-B0EC-1BC6A87CFFF6}" type="sibTrans" cxnId="{CFCD1A6A-ECA9-4D22-B1D5-85C954048705}">
      <dgm:prSet/>
      <dgm:spPr/>
      <dgm:t>
        <a:bodyPr/>
        <a:lstStyle/>
        <a:p>
          <a:endParaRPr lang="en-US"/>
        </a:p>
      </dgm:t>
    </dgm:pt>
    <dgm:pt modelId="{AE086AF4-30F1-47BD-B913-9E12C11B21B3}">
      <dgm:prSet phldrT="[Text]"/>
      <dgm:spPr/>
      <dgm:t>
        <a:bodyPr/>
        <a:lstStyle/>
        <a:p>
          <a:r>
            <a:rPr lang="en-US" dirty="0" smtClean="0"/>
            <a:t>Duration</a:t>
          </a:r>
          <a:endParaRPr lang="en-US" dirty="0"/>
        </a:p>
      </dgm:t>
    </dgm:pt>
    <dgm:pt modelId="{A7BCF0B4-58A2-4980-B246-BDB82E0D069F}" type="parTrans" cxnId="{32A5AFA6-0E5B-4C34-B3E7-788999C0AB74}">
      <dgm:prSet/>
      <dgm:spPr/>
      <dgm:t>
        <a:bodyPr/>
        <a:lstStyle/>
        <a:p>
          <a:endParaRPr lang="en-US"/>
        </a:p>
      </dgm:t>
    </dgm:pt>
    <dgm:pt modelId="{B49543A5-8028-4CD8-BD37-07C22864BCF6}" type="sibTrans" cxnId="{32A5AFA6-0E5B-4C34-B3E7-788999C0AB74}">
      <dgm:prSet/>
      <dgm:spPr/>
      <dgm:t>
        <a:bodyPr/>
        <a:lstStyle/>
        <a:p>
          <a:endParaRPr lang="en-US"/>
        </a:p>
      </dgm:t>
    </dgm:pt>
    <dgm:pt modelId="{6D2F66C1-6EB1-4725-B9BD-5E83D658B510}">
      <dgm:prSet phldrT="[Text]"/>
      <dgm:spPr/>
      <dgm:t>
        <a:bodyPr/>
        <a:lstStyle/>
        <a:p>
          <a:r>
            <a:rPr lang="en-US" dirty="0" err="1" smtClean="0"/>
            <a:t>Repetitioon</a:t>
          </a:r>
          <a:endParaRPr lang="en-US" dirty="0"/>
        </a:p>
      </dgm:t>
    </dgm:pt>
    <dgm:pt modelId="{A4FF1E05-EA79-414E-900E-24A666E41457}" type="parTrans" cxnId="{72E8CBB7-8832-45C1-9236-E9ACFD4ACD86}">
      <dgm:prSet/>
      <dgm:spPr/>
      <dgm:t>
        <a:bodyPr/>
        <a:lstStyle/>
        <a:p>
          <a:endParaRPr lang="en-US"/>
        </a:p>
      </dgm:t>
    </dgm:pt>
    <dgm:pt modelId="{79147D23-3908-4213-995E-6C2496869E26}" type="sibTrans" cxnId="{72E8CBB7-8832-45C1-9236-E9ACFD4ACD86}">
      <dgm:prSet/>
      <dgm:spPr/>
      <dgm:t>
        <a:bodyPr/>
        <a:lstStyle/>
        <a:p>
          <a:endParaRPr lang="en-US"/>
        </a:p>
      </dgm:t>
    </dgm:pt>
    <dgm:pt modelId="{3DE6CC8D-2F19-463F-A696-2326A63A1A76}">
      <dgm:prSet phldrT="[Text]"/>
      <dgm:spPr/>
      <dgm:t>
        <a:bodyPr/>
        <a:lstStyle/>
        <a:p>
          <a:r>
            <a:rPr lang="en-US" dirty="0" smtClean="0"/>
            <a:t>Force</a:t>
          </a:r>
          <a:endParaRPr lang="en-US" dirty="0"/>
        </a:p>
      </dgm:t>
    </dgm:pt>
    <dgm:pt modelId="{504A7BF6-44EE-4F64-955B-8D2BC51B3FEF}" type="parTrans" cxnId="{7AB59B09-50BC-4EF3-9A8F-4A8FF1FE84AE}">
      <dgm:prSet/>
      <dgm:spPr/>
      <dgm:t>
        <a:bodyPr/>
        <a:lstStyle/>
        <a:p>
          <a:endParaRPr lang="en-US"/>
        </a:p>
      </dgm:t>
    </dgm:pt>
    <dgm:pt modelId="{0223DA34-8C3D-4BF6-BF1B-4A3349CE7507}" type="sibTrans" cxnId="{7AB59B09-50BC-4EF3-9A8F-4A8FF1FE84AE}">
      <dgm:prSet/>
      <dgm:spPr/>
      <dgm:t>
        <a:bodyPr/>
        <a:lstStyle/>
        <a:p>
          <a:endParaRPr lang="en-US"/>
        </a:p>
      </dgm:t>
    </dgm:pt>
    <dgm:pt modelId="{4C298240-7408-421A-BB6E-017256FED646}">
      <dgm:prSet phldrT="[Text]"/>
      <dgm:spPr/>
      <dgm:t>
        <a:bodyPr/>
        <a:lstStyle/>
        <a:p>
          <a:r>
            <a:rPr lang="en-US" dirty="0" smtClean="0"/>
            <a:t>Psychosocial</a:t>
          </a:r>
          <a:endParaRPr lang="en-US" dirty="0"/>
        </a:p>
      </dgm:t>
    </dgm:pt>
    <dgm:pt modelId="{2846D90D-2E4F-4108-8A46-1D716BDF81D9}" type="parTrans" cxnId="{9EBA8C62-A8FA-427F-8B76-EA43691B8F9C}">
      <dgm:prSet/>
      <dgm:spPr/>
      <dgm:t>
        <a:bodyPr/>
        <a:lstStyle/>
        <a:p>
          <a:endParaRPr lang="en-US"/>
        </a:p>
      </dgm:t>
    </dgm:pt>
    <dgm:pt modelId="{7BEF9432-D966-48DB-84FA-F23397D47565}" type="sibTrans" cxnId="{9EBA8C62-A8FA-427F-8B76-EA43691B8F9C}">
      <dgm:prSet/>
      <dgm:spPr/>
      <dgm:t>
        <a:bodyPr/>
        <a:lstStyle/>
        <a:p>
          <a:endParaRPr lang="en-US"/>
        </a:p>
      </dgm:t>
    </dgm:pt>
    <dgm:pt modelId="{45DD3FF5-C4C8-47D4-8C5A-4E055B4FDFCA}" type="pres">
      <dgm:prSet presAssocID="{0AE57D91-F9F6-4ADC-8A17-4C2DBB357E72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FFD766B-B735-4B64-98D8-FB65759266BE}" type="pres">
      <dgm:prSet presAssocID="{DE1AAABC-E6B3-4746-B473-09E0B5AF55A8}" presName="centerShape" presStyleLbl="node0" presStyleIdx="0" presStyleCnt="1" custScaleX="115828" custScaleY="89532" custLinFactNeighborY="-652"/>
      <dgm:spPr/>
      <dgm:t>
        <a:bodyPr/>
        <a:lstStyle/>
        <a:p>
          <a:endParaRPr lang="en-US"/>
        </a:p>
      </dgm:t>
    </dgm:pt>
    <dgm:pt modelId="{46664C86-33EB-45A1-82DC-29B041EF39EB}" type="pres">
      <dgm:prSet presAssocID="{836915A5-C304-4447-BFC8-D6A7B29B5B1D}" presName="node" presStyleLbl="node1" presStyleIdx="0" presStyleCnt="5" custScaleX="124800" custScaleY="11194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BE04249-64C4-4AF0-8DF8-24E34CD8C7D5}" type="pres">
      <dgm:prSet presAssocID="{836915A5-C304-4447-BFC8-D6A7B29B5B1D}" presName="dummy" presStyleCnt="0"/>
      <dgm:spPr/>
    </dgm:pt>
    <dgm:pt modelId="{EE8D42A0-942E-482D-A42A-D7A07FC8B3A8}" type="pres">
      <dgm:prSet presAssocID="{CA80D9D9-2844-4530-B0EC-1BC6A87CFFF6}" presName="sibTrans" presStyleLbl="sibTrans2D1" presStyleIdx="0" presStyleCnt="5" custAng="0"/>
      <dgm:spPr/>
      <dgm:t>
        <a:bodyPr/>
        <a:lstStyle/>
        <a:p>
          <a:endParaRPr lang="en-US"/>
        </a:p>
      </dgm:t>
    </dgm:pt>
    <dgm:pt modelId="{48BDC181-5344-4F40-962B-26FF42724961}" type="pres">
      <dgm:prSet presAssocID="{AE086AF4-30F1-47BD-B913-9E12C11B21B3}" presName="node" presStyleLbl="node1" presStyleIdx="1" presStyleCnt="5" custScaleX="115460" custScaleY="10795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9A19007-5213-423C-ACE6-85E25983946D}" type="pres">
      <dgm:prSet presAssocID="{AE086AF4-30F1-47BD-B913-9E12C11B21B3}" presName="dummy" presStyleCnt="0"/>
      <dgm:spPr/>
    </dgm:pt>
    <dgm:pt modelId="{8329B0F0-8AC5-4F10-85A0-60C93B84EE23}" type="pres">
      <dgm:prSet presAssocID="{B49543A5-8028-4CD8-BD37-07C22864BCF6}" presName="sibTrans" presStyleLbl="sibTrans2D1" presStyleIdx="1" presStyleCnt="5"/>
      <dgm:spPr/>
      <dgm:t>
        <a:bodyPr/>
        <a:lstStyle/>
        <a:p>
          <a:endParaRPr lang="en-US"/>
        </a:p>
      </dgm:t>
    </dgm:pt>
    <dgm:pt modelId="{EADCC2C1-7FA0-471D-B8FB-52B1EAA6A20E}" type="pres">
      <dgm:prSet presAssocID="{6D2F66C1-6EB1-4725-B9BD-5E83D658B510}" presName="node" presStyleLbl="node1" presStyleIdx="2" presStyleCnt="5" custScaleX="113013" custScaleY="11355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FB24635-DFCD-4F76-ABAC-8B0BE9AA8D80}" type="pres">
      <dgm:prSet presAssocID="{6D2F66C1-6EB1-4725-B9BD-5E83D658B510}" presName="dummy" presStyleCnt="0"/>
      <dgm:spPr/>
    </dgm:pt>
    <dgm:pt modelId="{5FAC025B-36A6-46E6-B449-9A47FE896D97}" type="pres">
      <dgm:prSet presAssocID="{79147D23-3908-4213-995E-6C2496869E26}" presName="sibTrans" presStyleLbl="sibTrans2D1" presStyleIdx="2" presStyleCnt="5"/>
      <dgm:spPr/>
      <dgm:t>
        <a:bodyPr/>
        <a:lstStyle/>
        <a:p>
          <a:endParaRPr lang="en-US"/>
        </a:p>
      </dgm:t>
    </dgm:pt>
    <dgm:pt modelId="{8821AE30-F814-49A9-8C9C-A01ACFB4B7EF}" type="pres">
      <dgm:prSet presAssocID="{3DE6CC8D-2F19-463F-A696-2326A63A1A76}" presName="node" presStyleLbl="node1" presStyleIdx="3" presStyleCnt="5" custScaleX="110706" custScaleY="1100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C0087F0-35AD-4ADF-85B4-FDB895810752}" type="pres">
      <dgm:prSet presAssocID="{3DE6CC8D-2F19-463F-A696-2326A63A1A76}" presName="dummy" presStyleCnt="0"/>
      <dgm:spPr/>
    </dgm:pt>
    <dgm:pt modelId="{B44279C1-C6FE-4D7A-949A-8CFE11078374}" type="pres">
      <dgm:prSet presAssocID="{0223DA34-8C3D-4BF6-BF1B-4A3349CE7507}" presName="sibTrans" presStyleLbl="sibTrans2D1" presStyleIdx="3" presStyleCnt="5"/>
      <dgm:spPr/>
      <dgm:t>
        <a:bodyPr/>
        <a:lstStyle/>
        <a:p>
          <a:endParaRPr lang="en-US"/>
        </a:p>
      </dgm:t>
    </dgm:pt>
    <dgm:pt modelId="{823D3DEB-6FE5-42E5-9DB8-A84F90298035}" type="pres">
      <dgm:prSet presAssocID="{4C298240-7408-421A-BB6E-017256FED646}" presName="node" presStyleLbl="node1" presStyleIdx="4" presStyleCnt="5" custScaleX="111106" custScaleY="10862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2ED7366-DAD5-4CB6-A480-28223C4EA34E}" type="pres">
      <dgm:prSet presAssocID="{4C298240-7408-421A-BB6E-017256FED646}" presName="dummy" presStyleCnt="0"/>
      <dgm:spPr/>
    </dgm:pt>
    <dgm:pt modelId="{190CB524-8996-4953-9784-78113359368A}" type="pres">
      <dgm:prSet presAssocID="{7BEF9432-D966-48DB-84FA-F23397D47565}" presName="sibTrans" presStyleLbl="sibTrans2D1" presStyleIdx="4" presStyleCnt="5"/>
      <dgm:spPr/>
      <dgm:t>
        <a:bodyPr/>
        <a:lstStyle/>
        <a:p>
          <a:endParaRPr lang="en-US"/>
        </a:p>
      </dgm:t>
    </dgm:pt>
  </dgm:ptLst>
  <dgm:cxnLst>
    <dgm:cxn modelId="{4F2E2B69-CD33-41CF-9C33-05F788A90A62}" type="presOf" srcId="{6D2F66C1-6EB1-4725-B9BD-5E83D658B510}" destId="{EADCC2C1-7FA0-471D-B8FB-52B1EAA6A20E}" srcOrd="0" destOrd="0" presId="urn:microsoft.com/office/officeart/2005/8/layout/radial6"/>
    <dgm:cxn modelId="{36AB5E72-8657-4F97-8827-7568FEB248AD}" srcId="{0AE57D91-F9F6-4ADC-8A17-4C2DBB357E72}" destId="{DE1AAABC-E6B3-4746-B473-09E0B5AF55A8}" srcOrd="0" destOrd="0" parTransId="{4E0A27F3-9850-4589-A5DF-32B61D0BB8CF}" sibTransId="{1B7A964E-0403-4ADF-82E3-2A94A952C44C}"/>
    <dgm:cxn modelId="{7AB59B09-50BC-4EF3-9A8F-4A8FF1FE84AE}" srcId="{DE1AAABC-E6B3-4746-B473-09E0B5AF55A8}" destId="{3DE6CC8D-2F19-463F-A696-2326A63A1A76}" srcOrd="3" destOrd="0" parTransId="{504A7BF6-44EE-4F64-955B-8D2BC51B3FEF}" sibTransId="{0223DA34-8C3D-4BF6-BF1B-4A3349CE7507}"/>
    <dgm:cxn modelId="{72E8CBB7-8832-45C1-9236-E9ACFD4ACD86}" srcId="{DE1AAABC-E6B3-4746-B473-09E0B5AF55A8}" destId="{6D2F66C1-6EB1-4725-B9BD-5E83D658B510}" srcOrd="2" destOrd="0" parTransId="{A4FF1E05-EA79-414E-900E-24A666E41457}" sibTransId="{79147D23-3908-4213-995E-6C2496869E26}"/>
    <dgm:cxn modelId="{FE773C08-FEF5-4D08-A908-B9183572ED9C}" type="presOf" srcId="{79147D23-3908-4213-995E-6C2496869E26}" destId="{5FAC025B-36A6-46E6-B449-9A47FE896D97}" srcOrd="0" destOrd="0" presId="urn:microsoft.com/office/officeart/2005/8/layout/radial6"/>
    <dgm:cxn modelId="{11B1AFDA-7FF7-44AB-A03D-B852AFECE9D4}" type="presOf" srcId="{3DE6CC8D-2F19-463F-A696-2326A63A1A76}" destId="{8821AE30-F814-49A9-8C9C-A01ACFB4B7EF}" srcOrd="0" destOrd="0" presId="urn:microsoft.com/office/officeart/2005/8/layout/radial6"/>
    <dgm:cxn modelId="{F864A221-46D6-4761-8775-CFC74AE2B337}" type="presOf" srcId="{DE1AAABC-E6B3-4746-B473-09E0B5AF55A8}" destId="{EFFD766B-B735-4B64-98D8-FB65759266BE}" srcOrd="0" destOrd="0" presId="urn:microsoft.com/office/officeart/2005/8/layout/radial6"/>
    <dgm:cxn modelId="{949B3B37-F66E-447A-B79F-B79DEF71B621}" type="presOf" srcId="{0AE57D91-F9F6-4ADC-8A17-4C2DBB357E72}" destId="{45DD3FF5-C4C8-47D4-8C5A-4E055B4FDFCA}" srcOrd="0" destOrd="0" presId="urn:microsoft.com/office/officeart/2005/8/layout/radial6"/>
    <dgm:cxn modelId="{7F3D9F79-A1CD-4609-A258-D326FF8A5AFE}" type="presOf" srcId="{AE086AF4-30F1-47BD-B913-9E12C11B21B3}" destId="{48BDC181-5344-4F40-962B-26FF42724961}" srcOrd="0" destOrd="0" presId="urn:microsoft.com/office/officeart/2005/8/layout/radial6"/>
    <dgm:cxn modelId="{9BD5FAE3-3CFD-4725-9382-974A4B8F4560}" type="presOf" srcId="{CA80D9D9-2844-4530-B0EC-1BC6A87CFFF6}" destId="{EE8D42A0-942E-482D-A42A-D7A07FC8B3A8}" srcOrd="0" destOrd="0" presId="urn:microsoft.com/office/officeart/2005/8/layout/radial6"/>
    <dgm:cxn modelId="{6EBFB2F2-DDE6-44DB-8538-D3746C581F5E}" type="presOf" srcId="{0223DA34-8C3D-4BF6-BF1B-4A3349CE7507}" destId="{B44279C1-C6FE-4D7A-949A-8CFE11078374}" srcOrd="0" destOrd="0" presId="urn:microsoft.com/office/officeart/2005/8/layout/radial6"/>
    <dgm:cxn modelId="{9EBA8C62-A8FA-427F-8B76-EA43691B8F9C}" srcId="{DE1AAABC-E6B3-4746-B473-09E0B5AF55A8}" destId="{4C298240-7408-421A-BB6E-017256FED646}" srcOrd="4" destOrd="0" parTransId="{2846D90D-2E4F-4108-8A46-1D716BDF81D9}" sibTransId="{7BEF9432-D966-48DB-84FA-F23397D47565}"/>
    <dgm:cxn modelId="{9949538D-7A1A-4EF5-B751-C5F6E9CB93A5}" type="presOf" srcId="{4C298240-7408-421A-BB6E-017256FED646}" destId="{823D3DEB-6FE5-42E5-9DB8-A84F90298035}" srcOrd="0" destOrd="0" presId="urn:microsoft.com/office/officeart/2005/8/layout/radial6"/>
    <dgm:cxn modelId="{32A5AFA6-0E5B-4C34-B3E7-788999C0AB74}" srcId="{DE1AAABC-E6B3-4746-B473-09E0B5AF55A8}" destId="{AE086AF4-30F1-47BD-B913-9E12C11B21B3}" srcOrd="1" destOrd="0" parTransId="{A7BCF0B4-58A2-4980-B246-BDB82E0D069F}" sibTransId="{B49543A5-8028-4CD8-BD37-07C22864BCF6}"/>
    <dgm:cxn modelId="{CFCD1A6A-ECA9-4D22-B1D5-85C954048705}" srcId="{DE1AAABC-E6B3-4746-B473-09E0B5AF55A8}" destId="{836915A5-C304-4447-BFC8-D6A7B29B5B1D}" srcOrd="0" destOrd="0" parTransId="{07A61B08-0CA3-4202-B163-1B13048B261C}" sibTransId="{CA80D9D9-2844-4530-B0EC-1BC6A87CFFF6}"/>
    <dgm:cxn modelId="{660E8678-C735-4871-AAEF-83C19CEA78DA}" type="presOf" srcId="{B49543A5-8028-4CD8-BD37-07C22864BCF6}" destId="{8329B0F0-8AC5-4F10-85A0-60C93B84EE23}" srcOrd="0" destOrd="0" presId="urn:microsoft.com/office/officeart/2005/8/layout/radial6"/>
    <dgm:cxn modelId="{37368006-5616-4D30-8A60-E27C6C2180E0}" type="presOf" srcId="{7BEF9432-D966-48DB-84FA-F23397D47565}" destId="{190CB524-8996-4953-9784-78113359368A}" srcOrd="0" destOrd="0" presId="urn:microsoft.com/office/officeart/2005/8/layout/radial6"/>
    <dgm:cxn modelId="{2F64AD6A-0BEE-4547-9C87-1B277AE7B152}" type="presOf" srcId="{836915A5-C304-4447-BFC8-D6A7B29B5B1D}" destId="{46664C86-33EB-45A1-82DC-29B041EF39EB}" srcOrd="0" destOrd="0" presId="urn:microsoft.com/office/officeart/2005/8/layout/radial6"/>
    <dgm:cxn modelId="{55742A38-02B2-41B7-B0C2-0A0946CF47BB}" type="presParOf" srcId="{45DD3FF5-C4C8-47D4-8C5A-4E055B4FDFCA}" destId="{EFFD766B-B735-4B64-98D8-FB65759266BE}" srcOrd="0" destOrd="0" presId="urn:microsoft.com/office/officeart/2005/8/layout/radial6"/>
    <dgm:cxn modelId="{0EB5AC6A-67C3-44EF-9CFB-27A11119B4FA}" type="presParOf" srcId="{45DD3FF5-C4C8-47D4-8C5A-4E055B4FDFCA}" destId="{46664C86-33EB-45A1-82DC-29B041EF39EB}" srcOrd="1" destOrd="0" presId="urn:microsoft.com/office/officeart/2005/8/layout/radial6"/>
    <dgm:cxn modelId="{7071728A-419D-4E72-86F5-738EFEBD1367}" type="presParOf" srcId="{45DD3FF5-C4C8-47D4-8C5A-4E055B4FDFCA}" destId="{BBE04249-64C4-4AF0-8DF8-24E34CD8C7D5}" srcOrd="2" destOrd="0" presId="urn:microsoft.com/office/officeart/2005/8/layout/radial6"/>
    <dgm:cxn modelId="{A727420F-7595-46B1-85E0-9E2DE172A467}" type="presParOf" srcId="{45DD3FF5-C4C8-47D4-8C5A-4E055B4FDFCA}" destId="{EE8D42A0-942E-482D-A42A-D7A07FC8B3A8}" srcOrd="3" destOrd="0" presId="urn:microsoft.com/office/officeart/2005/8/layout/radial6"/>
    <dgm:cxn modelId="{29824FE7-54D7-4148-A3CE-B7B8ABEB8C5A}" type="presParOf" srcId="{45DD3FF5-C4C8-47D4-8C5A-4E055B4FDFCA}" destId="{48BDC181-5344-4F40-962B-26FF42724961}" srcOrd="4" destOrd="0" presId="urn:microsoft.com/office/officeart/2005/8/layout/radial6"/>
    <dgm:cxn modelId="{7C9A71BE-3EAF-4D31-823D-8C28FEE3F0BB}" type="presParOf" srcId="{45DD3FF5-C4C8-47D4-8C5A-4E055B4FDFCA}" destId="{D9A19007-5213-423C-ACE6-85E25983946D}" srcOrd="5" destOrd="0" presId="urn:microsoft.com/office/officeart/2005/8/layout/radial6"/>
    <dgm:cxn modelId="{0BB7D74E-86A5-4554-8320-2B99DAB31032}" type="presParOf" srcId="{45DD3FF5-C4C8-47D4-8C5A-4E055B4FDFCA}" destId="{8329B0F0-8AC5-4F10-85A0-60C93B84EE23}" srcOrd="6" destOrd="0" presId="urn:microsoft.com/office/officeart/2005/8/layout/radial6"/>
    <dgm:cxn modelId="{1C9453D9-F284-4602-B4BD-0D65CCEA1B74}" type="presParOf" srcId="{45DD3FF5-C4C8-47D4-8C5A-4E055B4FDFCA}" destId="{EADCC2C1-7FA0-471D-B8FB-52B1EAA6A20E}" srcOrd="7" destOrd="0" presId="urn:microsoft.com/office/officeart/2005/8/layout/radial6"/>
    <dgm:cxn modelId="{BA6009C0-87C1-44E7-8AF0-9398D1438952}" type="presParOf" srcId="{45DD3FF5-C4C8-47D4-8C5A-4E055B4FDFCA}" destId="{9FB24635-DFCD-4F76-ABAC-8B0BE9AA8D80}" srcOrd="8" destOrd="0" presId="urn:microsoft.com/office/officeart/2005/8/layout/radial6"/>
    <dgm:cxn modelId="{3DF8F408-A7F1-426D-9EBB-487B6748FFE8}" type="presParOf" srcId="{45DD3FF5-C4C8-47D4-8C5A-4E055B4FDFCA}" destId="{5FAC025B-36A6-46E6-B449-9A47FE896D97}" srcOrd="9" destOrd="0" presId="urn:microsoft.com/office/officeart/2005/8/layout/radial6"/>
    <dgm:cxn modelId="{76CB88A5-DC7E-43B4-A6CD-83AB4BA42B01}" type="presParOf" srcId="{45DD3FF5-C4C8-47D4-8C5A-4E055B4FDFCA}" destId="{8821AE30-F814-49A9-8C9C-A01ACFB4B7EF}" srcOrd="10" destOrd="0" presId="urn:microsoft.com/office/officeart/2005/8/layout/radial6"/>
    <dgm:cxn modelId="{A0F43F1D-9FB4-40A2-AB9E-B8CDECC2194E}" type="presParOf" srcId="{45DD3FF5-C4C8-47D4-8C5A-4E055B4FDFCA}" destId="{FC0087F0-35AD-4ADF-85B4-FDB895810752}" srcOrd="11" destOrd="0" presId="urn:microsoft.com/office/officeart/2005/8/layout/radial6"/>
    <dgm:cxn modelId="{CA4C3A23-E222-4F2C-A4DC-B22661438065}" type="presParOf" srcId="{45DD3FF5-C4C8-47D4-8C5A-4E055B4FDFCA}" destId="{B44279C1-C6FE-4D7A-949A-8CFE11078374}" srcOrd="12" destOrd="0" presId="urn:microsoft.com/office/officeart/2005/8/layout/radial6"/>
    <dgm:cxn modelId="{F321546C-0B19-47B8-A443-F3F4BFF478B3}" type="presParOf" srcId="{45DD3FF5-C4C8-47D4-8C5A-4E055B4FDFCA}" destId="{823D3DEB-6FE5-42E5-9DB8-A84F90298035}" srcOrd="13" destOrd="0" presId="urn:microsoft.com/office/officeart/2005/8/layout/radial6"/>
    <dgm:cxn modelId="{8EF14B28-3D20-4229-AF09-4D37B9BEEE7E}" type="presParOf" srcId="{45DD3FF5-C4C8-47D4-8C5A-4E055B4FDFCA}" destId="{72ED7366-DAD5-4CB6-A480-28223C4EA34E}" srcOrd="14" destOrd="0" presId="urn:microsoft.com/office/officeart/2005/8/layout/radial6"/>
    <dgm:cxn modelId="{90082EA8-944D-48BE-AF11-2D532FFCA4DE}" type="presParOf" srcId="{45DD3FF5-C4C8-47D4-8C5A-4E055B4FDFCA}" destId="{190CB524-8996-4953-9784-78113359368A}" srcOrd="15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0.64739</cdr:x>
      <cdr:y>0.04991</cdr:y>
    </cdr:from>
    <cdr:to>
      <cdr:x>0.98153</cdr:x>
      <cdr:y>0.18039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7677150" y="271464"/>
          <a:ext cx="3962400" cy="70961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100" dirty="0"/>
        </a:p>
      </cdr:txBody>
    </cdr:sp>
  </cdr:relSizeAnchor>
  <cdr:relSizeAnchor xmlns:cdr="http://schemas.openxmlformats.org/drawingml/2006/chartDrawing">
    <cdr:from>
      <cdr:x>0.06265</cdr:x>
      <cdr:y>0.16988</cdr:y>
    </cdr:from>
    <cdr:to>
      <cdr:x>0.2</cdr:x>
      <cdr:y>0.2014</cdr:y>
    </cdr:to>
    <cdr:cxnSp macro="">
      <cdr:nvCxnSpPr>
        <cdr:cNvPr id="4" name="Straight Connector 3"/>
        <cdr:cNvCxnSpPr/>
      </cdr:nvCxnSpPr>
      <cdr:spPr>
        <a:xfrm xmlns:a="http://schemas.openxmlformats.org/drawingml/2006/main">
          <a:off x="742950" y="923926"/>
          <a:ext cx="1628775" cy="171450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3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2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0.2</cdr:x>
      <cdr:y>0.20315</cdr:y>
    </cdr:from>
    <cdr:to>
      <cdr:x>0.33655</cdr:x>
      <cdr:y>0.30998</cdr:y>
    </cdr:to>
    <cdr:cxnSp macro="">
      <cdr:nvCxnSpPr>
        <cdr:cNvPr id="6" name="Straight Connector 5"/>
        <cdr:cNvCxnSpPr/>
      </cdr:nvCxnSpPr>
      <cdr:spPr>
        <a:xfrm xmlns:a="http://schemas.openxmlformats.org/drawingml/2006/main">
          <a:off x="2371725" y="1104901"/>
          <a:ext cx="1619250" cy="581025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3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2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0.33655</cdr:x>
      <cdr:y>0.30998</cdr:y>
    </cdr:from>
    <cdr:to>
      <cdr:x>0.47068</cdr:x>
      <cdr:y>0.34326</cdr:y>
    </cdr:to>
    <cdr:cxnSp macro="">
      <cdr:nvCxnSpPr>
        <cdr:cNvPr id="8" name="Straight Connector 7"/>
        <cdr:cNvCxnSpPr/>
      </cdr:nvCxnSpPr>
      <cdr:spPr>
        <a:xfrm xmlns:a="http://schemas.openxmlformats.org/drawingml/2006/main">
          <a:off x="3990975" y="1685926"/>
          <a:ext cx="1590675" cy="180975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3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2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0.47309</cdr:x>
      <cdr:y>0.34326</cdr:y>
    </cdr:from>
    <cdr:to>
      <cdr:x>0.60723</cdr:x>
      <cdr:y>0.34851</cdr:y>
    </cdr:to>
    <cdr:cxnSp macro="">
      <cdr:nvCxnSpPr>
        <cdr:cNvPr id="10" name="Straight Connector 9"/>
        <cdr:cNvCxnSpPr/>
      </cdr:nvCxnSpPr>
      <cdr:spPr>
        <a:xfrm xmlns:a="http://schemas.openxmlformats.org/drawingml/2006/main">
          <a:off x="5610225" y="1866901"/>
          <a:ext cx="1590675" cy="28575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3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2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0.60803</cdr:x>
      <cdr:y>0.34851</cdr:y>
    </cdr:from>
    <cdr:to>
      <cdr:x>0.74217</cdr:x>
      <cdr:y>0.36077</cdr:y>
    </cdr:to>
    <cdr:cxnSp macro="">
      <cdr:nvCxnSpPr>
        <cdr:cNvPr id="12" name="Straight Connector 11"/>
        <cdr:cNvCxnSpPr/>
      </cdr:nvCxnSpPr>
      <cdr:spPr>
        <a:xfrm xmlns:a="http://schemas.openxmlformats.org/drawingml/2006/main">
          <a:off x="7210425" y="1895476"/>
          <a:ext cx="1590675" cy="66675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3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2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0.74217</cdr:x>
      <cdr:y>0.35727</cdr:y>
    </cdr:from>
    <cdr:to>
      <cdr:x>0.87149</cdr:x>
      <cdr:y>0.36077</cdr:y>
    </cdr:to>
    <cdr:cxnSp macro="">
      <cdr:nvCxnSpPr>
        <cdr:cNvPr id="14" name="Straight Connector 13"/>
        <cdr:cNvCxnSpPr/>
      </cdr:nvCxnSpPr>
      <cdr:spPr>
        <a:xfrm xmlns:a="http://schemas.openxmlformats.org/drawingml/2006/main" flipV="1">
          <a:off x="8801100" y="1943101"/>
          <a:ext cx="1533525" cy="19050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3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2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0.62811</cdr:x>
      <cdr:y>0.09019</cdr:y>
    </cdr:from>
    <cdr:to>
      <cdr:x>0.95984</cdr:x>
      <cdr:y>0.24372</cdr:y>
    </cdr:to>
    <cdr:sp macro="" textlink="">
      <cdr:nvSpPr>
        <cdr:cNvPr id="15" name="TextBox 14"/>
        <cdr:cNvSpPr txBox="1"/>
      </cdr:nvSpPr>
      <cdr:spPr>
        <a:xfrm xmlns:a="http://schemas.openxmlformats.org/drawingml/2006/main">
          <a:off x="7448550" y="490538"/>
          <a:ext cx="3933825" cy="83502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600" b="1" dirty="0" smtClean="0"/>
            <a:t>-Claims decrease of 24% from 2012 to 2018</a:t>
          </a:r>
        </a:p>
        <a:p xmlns:a="http://schemas.openxmlformats.org/drawingml/2006/main">
          <a:r>
            <a:rPr lang="en-US" sz="1600" b="1" dirty="0" smtClean="0"/>
            <a:t>-Obvious leveling out since 2015</a:t>
          </a:r>
          <a:endParaRPr lang="en-US" sz="1600" b="1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0.71479</cdr:x>
      <cdr:y>0.51984</cdr:y>
    </cdr:from>
    <cdr:to>
      <cdr:x>0.9615</cdr:x>
      <cdr:y>0.66038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7781925" y="2536826"/>
          <a:ext cx="2686050" cy="6858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2000" u="sng" dirty="0" smtClean="0"/>
            <a:t>From 1/1 to 8/1</a:t>
          </a:r>
          <a:endParaRPr lang="en-US" sz="2000" u="sng" dirty="0"/>
        </a:p>
      </cdr:txBody>
    </cdr:sp>
  </cdr:relSizeAnchor>
  <cdr:relSizeAnchor xmlns:cdr="http://schemas.openxmlformats.org/drawingml/2006/chartDrawing">
    <cdr:from>
      <cdr:x>0.67892</cdr:x>
      <cdr:y>0.53351</cdr:y>
    </cdr:from>
    <cdr:to>
      <cdr:x>0.72003</cdr:x>
      <cdr:y>0.59401</cdr:y>
    </cdr:to>
    <cdr:sp macro="" textlink="">
      <cdr:nvSpPr>
        <cdr:cNvPr id="3" name="Right Arrow 2"/>
        <cdr:cNvSpPr/>
      </cdr:nvSpPr>
      <cdr:spPr>
        <a:xfrm xmlns:a="http://schemas.openxmlformats.org/drawingml/2006/main">
          <a:off x="7391400" y="2603501"/>
          <a:ext cx="447675" cy="295275"/>
        </a:xfrm>
        <a:prstGeom xmlns:a="http://schemas.openxmlformats.org/drawingml/2006/main" prst="rightArrow">
          <a:avLst/>
        </a:prstGeom>
        <a:solidFill xmlns:a="http://schemas.openxmlformats.org/drawingml/2006/main">
          <a:srgbClr val="FF0000"/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/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7200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1872" y="4800600"/>
            <a:ext cx="9418320" cy="1691640"/>
          </a:xfrm>
        </p:spPr>
        <p:txBody>
          <a:bodyPr>
            <a:normAutofit/>
          </a:bodyPr>
          <a:lstStyle>
            <a:lvl1pPr marL="0" indent="0" algn="l">
              <a:buNone/>
              <a:defRPr sz="2200" baseline="0">
                <a:solidFill>
                  <a:schemeClr val="tx1">
                    <a:lumMod val="75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fld id="{7E9A9A91-99F0-4C5E-8355-1051745E9E48}" type="datetimeFigureOut">
              <a:rPr lang="en-US" smtClean="0"/>
              <a:t>8/15/2018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fld id="{8D586A1C-9B6F-43D4-B8C4-27AE8B3A84C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4461078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A9A91-99F0-4C5E-8355-1051745E9E48}" type="datetimeFigureOut">
              <a:rPr lang="en-US" smtClean="0"/>
              <a:t>8/15/2018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6A1C-9B6F-43D4-B8C4-27AE8B3A84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7914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72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4800600"/>
            <a:ext cx="9418320" cy="1691640"/>
          </a:xfrm>
        </p:spPr>
        <p:txBody>
          <a:bodyPr anchor="t">
            <a:normAutofit/>
          </a:bodyPr>
          <a:lstStyle>
            <a:lvl1pPr marL="0" indent="0">
              <a:buNone/>
              <a:defRPr sz="2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A9A91-99F0-4C5E-8355-1051745E9E48}" type="datetimeFigureOut">
              <a:rPr lang="en-US" smtClean="0"/>
              <a:t>8/15/2018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6A1C-9B6F-43D4-B8C4-27AE8B3A84C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3812438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61872" y="1828800"/>
            <a:ext cx="448056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26480" y="1828800"/>
            <a:ext cx="448056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A9A91-99F0-4C5E-8355-1051745E9E48}" type="datetimeFigureOut">
              <a:rPr lang="en-US" smtClean="0"/>
              <a:t>8/15/2018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6A1C-9B6F-43D4-B8C4-27AE8B3A84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8732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61872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26480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lang="en-US" sz="20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2000"/>
              </a:spcBef>
              <a:buFontTx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26480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A9A91-99F0-4C5E-8355-1051745E9E48}" type="datetimeFigureOut">
              <a:rPr lang="en-US" smtClean="0"/>
              <a:t>8/15/2018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6A1C-9B6F-43D4-B8C4-27AE8B3A84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63417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A9A91-99F0-4C5E-8355-1051745E9E48}" type="datetimeFigureOut">
              <a:rPr lang="en-US" smtClean="0"/>
              <a:t>8/15/2018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6A1C-9B6F-43D4-B8C4-27AE8B3A84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97273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A9A91-99F0-4C5E-8355-1051745E9E48}" type="datetimeFigureOut">
              <a:rPr lang="en-US" smtClean="0"/>
              <a:t>8/15/2018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6A1C-9B6F-43D4-B8C4-27AE8B3A84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01110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200400" cy="1600197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4267" y="685800"/>
            <a:ext cx="6079066" cy="5486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99734"/>
            <a:ext cx="3200400" cy="3810001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800"/>
              </a:spcBef>
              <a:buNone/>
              <a:defRPr sz="13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A9A91-99F0-4C5E-8355-1051745E9E48}" type="datetimeFigureOut">
              <a:rPr lang="en-US" smtClean="0"/>
              <a:t>8/15/2018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6A1C-9B6F-43D4-B8C4-27AE8B3A84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6589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105400"/>
            <a:ext cx="11292840" cy="1752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257800"/>
            <a:ext cx="9982200" cy="914400"/>
          </a:xfrm>
        </p:spPr>
        <p:txBody>
          <a:bodyPr anchor="b">
            <a:normAutofit/>
          </a:bodyPr>
          <a:lstStyle>
            <a:lvl1pPr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1292840" cy="5128923"/>
          </a:xfrm>
          <a:solidFill>
            <a:schemeClr val="accent1"/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6108589"/>
            <a:ext cx="9982200" cy="59701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300"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A9A91-99F0-4C5E-8355-1051745E9E48}" type="datetimeFigureOut">
              <a:rPr lang="en-US" smtClean="0"/>
              <a:t>8/15/2018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6A1C-9B6F-43D4-B8C4-27AE8B3A84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0080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A9A91-99F0-4C5E-8355-1051745E9E48}" type="datetimeFigureOut">
              <a:rPr lang="en-US" smtClean="0"/>
              <a:t>8/15/2018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6A1C-9B6F-43D4-B8C4-27AE8B3A84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88088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48700" y="381000"/>
            <a:ext cx="2476500" cy="58975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381000"/>
            <a:ext cx="7734300" cy="58975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A9A91-99F0-4C5E-8355-1051745E9E48}" type="datetimeFigureOut">
              <a:rPr lang="en-US" smtClean="0"/>
              <a:t>8/15/2018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6A1C-9B6F-43D4-B8C4-27AE8B3A84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67348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1292840" y="0"/>
            <a:ext cx="91440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61872" y="365760"/>
            <a:ext cx="969264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828800"/>
            <a:ext cx="859536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10797542" y="998537"/>
            <a:ext cx="1904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7E9A9A91-99F0-4C5E-8355-1051745E9E48}" type="datetimeFigureOut">
              <a:rPr lang="en-US" smtClean="0"/>
              <a:t>8/15/2018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9959341" y="4046537"/>
            <a:ext cx="358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92840" y="6172200"/>
            <a:ext cx="914400" cy="593725"/>
          </a:xfrm>
          <a:prstGeom prst="rect">
            <a:avLst/>
          </a:prstGeom>
        </p:spPr>
        <p:txBody>
          <a:bodyPr vert="horz" lIns="45720" tIns="45720" rIns="45720" bIns="45720" rtlCol="0" anchor="ctr">
            <a:normAutofit/>
          </a:bodyPr>
          <a:lstStyle>
            <a:lvl1pPr algn="ctr">
              <a:defRPr sz="36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8D586A1C-9B6F-43D4-B8C4-27AE8B3A84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39845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5000"/>
        </a:lnSpc>
        <a:spcBef>
          <a:spcPts val="1400"/>
        </a:spcBef>
        <a:spcAft>
          <a:spcPts val="200"/>
        </a:spcAft>
        <a:buClr>
          <a:schemeClr val="accent1"/>
        </a:buClr>
        <a:buSzPct val="80000"/>
        <a:buFont typeface="Arial" pitchFamily="34" charset="0"/>
        <a:buChar char="•"/>
        <a:defRPr sz="1800" kern="1200" spc="1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.jp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g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Kern County Safety Committee Meeting</a:t>
            </a:r>
            <a:br>
              <a:rPr lang="en-US" dirty="0" smtClean="0"/>
            </a:br>
            <a:r>
              <a:rPr lang="en-US" dirty="0" smtClean="0"/>
              <a:t>3</a:t>
            </a:r>
            <a:r>
              <a:rPr lang="en-US" baseline="30000" dirty="0" smtClean="0"/>
              <a:t>rd</a:t>
            </a:r>
            <a:r>
              <a:rPr lang="en-US" dirty="0" smtClean="0"/>
              <a:t> Quarter 2018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800" dirty="0" smtClean="0"/>
              <a:t>Brad Aragon, CSP</a:t>
            </a:r>
          </a:p>
          <a:p>
            <a:r>
              <a:rPr lang="en-US" sz="2800" dirty="0" smtClean="0"/>
              <a:t>Loss Prevention Specialist</a:t>
            </a:r>
          </a:p>
          <a:p>
            <a:r>
              <a:rPr lang="en-US" sz="2800" dirty="0" smtClean="0"/>
              <a:t>Kern County Risk Management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692982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 smtClean="0"/>
              <a:t>Todays Topics</a:t>
            </a:r>
            <a:r>
              <a:rPr lang="en-US" dirty="0" smtClean="0"/>
              <a:t>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2222" y="1828800"/>
            <a:ext cx="8595360" cy="4351337"/>
          </a:xfrm>
        </p:spPr>
        <p:txBody>
          <a:bodyPr/>
          <a:lstStyle/>
          <a:p>
            <a:r>
              <a:rPr lang="en-US" sz="3600" dirty="0" smtClean="0"/>
              <a:t>Heat Illness Prevention Recap</a:t>
            </a:r>
          </a:p>
          <a:p>
            <a:r>
              <a:rPr lang="en-US" sz="3600" dirty="0" smtClean="0"/>
              <a:t>Workplace Violence Types</a:t>
            </a:r>
          </a:p>
          <a:p>
            <a:r>
              <a:rPr lang="en-US" sz="3600" dirty="0" smtClean="0"/>
              <a:t>Cal-OSHA Actions</a:t>
            </a:r>
          </a:p>
          <a:p>
            <a:r>
              <a:rPr lang="en-US" sz="3600" dirty="0" smtClean="0"/>
              <a:t>County Claims History</a:t>
            </a:r>
          </a:p>
          <a:p>
            <a:r>
              <a:rPr lang="en-US" sz="3600" dirty="0" smtClean="0"/>
              <a:t>County Motor Vehicle Incidents</a:t>
            </a:r>
          </a:p>
          <a:p>
            <a:r>
              <a:rPr lang="en-US" sz="3600" dirty="0" smtClean="0"/>
              <a:t>Ergonomics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7657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Heat Illness Prevention Update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025" y="1828800"/>
            <a:ext cx="9276207" cy="50292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A few heat related illness injuries this season.</a:t>
            </a:r>
          </a:p>
          <a:p>
            <a:pPr lvl="1"/>
            <a:r>
              <a:rPr lang="en-US" sz="2400" dirty="0" smtClean="0"/>
              <a:t>Multiple fires in one day</a:t>
            </a:r>
          </a:p>
          <a:p>
            <a:pPr lvl="1"/>
            <a:endParaRPr lang="en-US" sz="2400" dirty="0" smtClean="0"/>
          </a:p>
          <a:p>
            <a:r>
              <a:rPr lang="en-US" sz="2400" dirty="0" smtClean="0"/>
              <a:t>Effects of Heat Waves</a:t>
            </a:r>
          </a:p>
          <a:p>
            <a:pPr lvl="1"/>
            <a:r>
              <a:rPr lang="en-US" sz="2400" dirty="0" smtClean="0"/>
              <a:t>Body’s ability to recover</a:t>
            </a:r>
          </a:p>
          <a:p>
            <a:pPr lvl="1"/>
            <a:r>
              <a:rPr lang="en-US" sz="2400" dirty="0" smtClean="0"/>
              <a:t>Decision making/Understanding issues</a:t>
            </a:r>
          </a:p>
          <a:p>
            <a:pPr lvl="1"/>
            <a:endParaRPr lang="en-US" sz="2400" dirty="0" smtClean="0"/>
          </a:p>
          <a:p>
            <a:r>
              <a:rPr lang="en-US" sz="2400" dirty="0" smtClean="0"/>
              <a:t>Heat Illness Prevention Reminders</a:t>
            </a:r>
          </a:p>
          <a:p>
            <a:pPr lvl="1"/>
            <a:r>
              <a:rPr lang="en-US" sz="2400" dirty="0" smtClean="0"/>
              <a:t>Hydration, Shade, Emergency Action plan, Rest periods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729698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Workplace Violence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125" y="1825624"/>
            <a:ext cx="11115675" cy="5032375"/>
          </a:xfrm>
        </p:spPr>
        <p:txBody>
          <a:bodyPr>
            <a:normAutofit/>
          </a:bodyPr>
          <a:lstStyle/>
          <a:p>
            <a:r>
              <a:rPr lang="en-US" sz="2400" b="1" dirty="0" smtClean="0"/>
              <a:t>Criminal Intent</a:t>
            </a:r>
          </a:p>
          <a:p>
            <a:pPr lvl="1"/>
            <a:r>
              <a:rPr lang="en-US" sz="2400" dirty="0" smtClean="0"/>
              <a:t>Involves a criminal external to the organization that is trying to rob, vandalize or trespass</a:t>
            </a:r>
          </a:p>
          <a:p>
            <a:r>
              <a:rPr lang="en-US" sz="2400" b="1" dirty="0" smtClean="0"/>
              <a:t>Customer/Client</a:t>
            </a:r>
          </a:p>
          <a:p>
            <a:pPr lvl="1"/>
            <a:r>
              <a:rPr lang="en-US" sz="2400" dirty="0" smtClean="0"/>
              <a:t>Angry person due to a lack of service, denial of goods or service, unhappy about a decision that is not in their favor. This is the County’s most probable situation.</a:t>
            </a:r>
          </a:p>
          <a:p>
            <a:r>
              <a:rPr lang="en-US" sz="2400" b="1" dirty="0" smtClean="0"/>
              <a:t>Worker on Worker</a:t>
            </a:r>
          </a:p>
          <a:p>
            <a:pPr lvl="1"/>
            <a:r>
              <a:rPr lang="en-US" sz="2400" dirty="0" smtClean="0"/>
              <a:t>Terminated or reprimanded employees</a:t>
            </a:r>
          </a:p>
          <a:p>
            <a:r>
              <a:rPr lang="en-US" sz="2400" b="1" dirty="0" smtClean="0"/>
              <a:t>Personal Relationship</a:t>
            </a:r>
          </a:p>
          <a:p>
            <a:pPr lvl="1"/>
            <a:r>
              <a:rPr lang="en-US" sz="2400" dirty="0" smtClean="0"/>
              <a:t>An abusive spouse, stalker, someone outside the organization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559657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6622" y="0"/>
            <a:ext cx="9692640" cy="1325562"/>
          </a:xfrm>
        </p:spPr>
        <p:txBody>
          <a:bodyPr/>
          <a:lstStyle/>
          <a:p>
            <a:r>
              <a:rPr lang="en-US" dirty="0"/>
              <a:t>C</a:t>
            </a:r>
            <a:r>
              <a:rPr lang="en-US" dirty="0" smtClean="0"/>
              <a:t>al-OSHA Activity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" y="1590676"/>
            <a:ext cx="11353800" cy="5267324"/>
          </a:xfrm>
        </p:spPr>
        <p:txBody>
          <a:bodyPr>
            <a:normAutofit/>
          </a:bodyPr>
          <a:lstStyle/>
          <a:p>
            <a:r>
              <a:rPr lang="en-US" sz="2400" dirty="0" smtClean="0"/>
              <a:t>Several current investigations  that are on-going at this time.</a:t>
            </a:r>
          </a:p>
          <a:p>
            <a:r>
              <a:rPr lang="en-US" sz="2400" dirty="0" smtClean="0"/>
              <a:t>They include:</a:t>
            </a:r>
          </a:p>
          <a:p>
            <a:pPr lvl="1"/>
            <a:r>
              <a:rPr lang="en-US" sz="2400" dirty="0" smtClean="0"/>
              <a:t>Heat illness injury</a:t>
            </a:r>
          </a:p>
          <a:p>
            <a:pPr lvl="1"/>
            <a:r>
              <a:rPr lang="en-US" sz="2400" dirty="0" smtClean="0"/>
              <a:t>Bugs in the building complaint</a:t>
            </a:r>
          </a:p>
          <a:p>
            <a:pPr lvl="1"/>
            <a:r>
              <a:rPr lang="en-US" sz="2400" dirty="0" smtClean="0"/>
              <a:t>Odors in a building being remodeled complaint</a:t>
            </a:r>
          </a:p>
          <a:p>
            <a:pPr lvl="1"/>
            <a:r>
              <a:rPr lang="en-US" sz="2400" dirty="0" smtClean="0"/>
              <a:t>Valley Fever illness</a:t>
            </a:r>
          </a:p>
          <a:p>
            <a:r>
              <a:rPr lang="en-US" sz="2400" dirty="0" smtClean="0"/>
              <a:t>Remember these things if Cal-OSHA arrives at your office:</a:t>
            </a:r>
          </a:p>
          <a:p>
            <a:pPr lvl="1"/>
            <a:r>
              <a:rPr lang="en-US" sz="2400" dirty="0" smtClean="0"/>
              <a:t>Ask them to wait until you gather the correct people –they will wait up to an hour before they begin anything</a:t>
            </a:r>
          </a:p>
          <a:p>
            <a:pPr lvl="1"/>
            <a:r>
              <a:rPr lang="en-US" sz="2400" dirty="0" smtClean="0"/>
              <a:t>Contact me and I will do my best to be at the meeting</a:t>
            </a:r>
          </a:p>
          <a:p>
            <a:pPr lvl="1"/>
            <a:r>
              <a:rPr lang="en-US" sz="2400" dirty="0" smtClean="0"/>
              <a:t>Be very concise with your answers, do not tell a big story. Provide very specific facts, not generalizations or ideas as to why Cal-OSHA is there.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4802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 smtClean="0"/>
              <a:t>Ergonomics</a:t>
            </a:r>
            <a:endParaRPr lang="en-US" sz="60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89884870"/>
              </p:ext>
            </p:extLst>
          </p:nvPr>
        </p:nvGraphicFramePr>
        <p:xfrm>
          <a:off x="5525311" y="894945"/>
          <a:ext cx="5515583" cy="45218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525" y="3318640"/>
            <a:ext cx="4687314" cy="2098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2032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5172" y="0"/>
            <a:ext cx="9692640" cy="1325562"/>
          </a:xfrm>
        </p:spPr>
        <p:txBody>
          <a:bodyPr>
            <a:normAutofit/>
          </a:bodyPr>
          <a:lstStyle/>
          <a:p>
            <a:r>
              <a:rPr lang="en-US" sz="4800" dirty="0" smtClean="0"/>
              <a:t>Ergonomic Risk Factors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43050"/>
            <a:ext cx="11239500" cy="5314950"/>
          </a:xfrm>
        </p:spPr>
        <p:txBody>
          <a:bodyPr>
            <a:normAutofit fontScale="85000" lnSpcReduction="20000"/>
          </a:bodyPr>
          <a:lstStyle/>
          <a:p>
            <a:r>
              <a:rPr lang="en-US" sz="3600" dirty="0" smtClean="0"/>
              <a:t>Posture – You can control this</a:t>
            </a:r>
          </a:p>
          <a:p>
            <a:endParaRPr lang="en-US" sz="3600" dirty="0" smtClean="0"/>
          </a:p>
          <a:p>
            <a:r>
              <a:rPr lang="en-US" sz="3600" dirty="0" smtClean="0"/>
              <a:t>Duration – Hours in a day</a:t>
            </a:r>
          </a:p>
          <a:p>
            <a:endParaRPr lang="en-US" sz="3600" dirty="0" smtClean="0"/>
          </a:p>
          <a:p>
            <a:r>
              <a:rPr lang="en-US" sz="3600" dirty="0" smtClean="0"/>
              <a:t>Repetition – You have a little control</a:t>
            </a:r>
          </a:p>
          <a:p>
            <a:endParaRPr lang="en-US" sz="3600" dirty="0" smtClean="0"/>
          </a:p>
          <a:p>
            <a:r>
              <a:rPr lang="en-US" sz="3600" dirty="0" smtClean="0"/>
              <a:t>Force – Cannot control it to some extent</a:t>
            </a:r>
          </a:p>
          <a:p>
            <a:endParaRPr lang="en-US" sz="3600" dirty="0" smtClean="0"/>
          </a:p>
          <a:p>
            <a:r>
              <a:rPr lang="en-US" sz="3600" dirty="0" smtClean="0"/>
              <a:t>Psychosocial – Stressful environment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371451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7047" y="0"/>
            <a:ext cx="9692640" cy="1325562"/>
          </a:xfrm>
        </p:spPr>
        <p:txBody>
          <a:bodyPr/>
          <a:lstStyle/>
          <a:p>
            <a:r>
              <a:rPr lang="en-US" dirty="0" smtClean="0"/>
              <a:t>Ergonomics of the Neck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4875" y="1830961"/>
            <a:ext cx="4737392" cy="4837337"/>
          </a:xfrm>
        </p:spPr>
      </p:pic>
      <p:sp>
        <p:nvSpPr>
          <p:cNvPr id="5" name="TextBox 4"/>
          <p:cNvSpPr txBox="1"/>
          <p:nvPr/>
        </p:nvSpPr>
        <p:spPr>
          <a:xfrm>
            <a:off x="200025" y="2190749"/>
            <a:ext cx="39624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u="sng" dirty="0" smtClean="0"/>
              <a:t>Contributing Factors</a:t>
            </a:r>
          </a:p>
          <a:p>
            <a:r>
              <a:rPr lang="en-US" sz="2800" dirty="0" smtClean="0"/>
              <a:t>-Monitor height </a:t>
            </a:r>
          </a:p>
          <a:p>
            <a:r>
              <a:rPr lang="en-US" sz="2800" dirty="0" smtClean="0"/>
              <a:t>-Do you wear glasses</a:t>
            </a:r>
          </a:p>
          <a:p>
            <a:r>
              <a:rPr lang="en-US" sz="2800" dirty="0" smtClean="0"/>
              <a:t>-Seated posture</a:t>
            </a:r>
          </a:p>
          <a:p>
            <a:r>
              <a:rPr lang="en-US" sz="2800" dirty="0" smtClean="0"/>
              <a:t>-Cell phone use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379101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Ergonomic Chairs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828800"/>
            <a:ext cx="9704832" cy="5029200"/>
          </a:xfrm>
        </p:spPr>
        <p:txBody>
          <a:bodyPr>
            <a:noAutofit/>
          </a:bodyPr>
          <a:lstStyle/>
          <a:p>
            <a:r>
              <a:rPr lang="en-US" sz="2800" dirty="0" smtClean="0"/>
              <a:t>A field study of 1000 office workers evaluated 60 chairs across 23 companies.</a:t>
            </a:r>
          </a:p>
          <a:p>
            <a:r>
              <a:rPr lang="en-US" sz="2800" dirty="0" smtClean="0"/>
              <a:t>Results: Participants who sat in chairs with </a:t>
            </a:r>
            <a:r>
              <a:rPr lang="en-US" sz="2800" b="1" u="sng" dirty="0" smtClean="0"/>
              <a:t>less than 3 </a:t>
            </a:r>
            <a:r>
              <a:rPr lang="en-US" sz="2800" dirty="0" smtClean="0"/>
              <a:t>controls reported significantly less frequent discomfort than those in chairs with </a:t>
            </a:r>
            <a:r>
              <a:rPr lang="en-US" sz="2800" b="1" u="sng" dirty="0" smtClean="0"/>
              <a:t>more than 4 </a:t>
            </a:r>
            <a:r>
              <a:rPr lang="en-US" sz="2800" dirty="0" smtClean="0"/>
              <a:t>controls.</a:t>
            </a:r>
          </a:p>
          <a:p>
            <a:r>
              <a:rPr lang="en-US" sz="2800" dirty="0" smtClean="0"/>
              <a:t>Most people do not understand how to operate the controls of their chair, therefore more controls do not make the chair better or more ergonomic. </a:t>
            </a:r>
          </a:p>
          <a:p>
            <a:r>
              <a:rPr lang="en-US" sz="2800" dirty="0" smtClean="0"/>
              <a:t>I recommend that departments educate their staff on how their chairs can be adjusted.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899139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772" y="468390"/>
            <a:ext cx="9692640" cy="1325562"/>
          </a:xfrm>
        </p:spPr>
        <p:txBody>
          <a:bodyPr>
            <a:normAutofit/>
          </a:bodyPr>
          <a:lstStyle/>
          <a:p>
            <a:r>
              <a:rPr lang="en-US" sz="5400" dirty="0" smtClean="0"/>
              <a:t>Keys to Seat Comfort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" y="2143125"/>
            <a:ext cx="10915650" cy="4714874"/>
          </a:xfrm>
        </p:spPr>
        <p:txBody>
          <a:bodyPr>
            <a:normAutofit/>
          </a:bodyPr>
          <a:lstStyle/>
          <a:p>
            <a:r>
              <a:rPr lang="en-US" sz="2000" dirty="0" smtClean="0"/>
              <a:t>Thighs parallel to the ground</a:t>
            </a:r>
          </a:p>
          <a:p>
            <a:pPr lvl="1"/>
            <a:r>
              <a:rPr lang="en-US" sz="2000" dirty="0" smtClean="0"/>
              <a:t>This creates even pressure on the back of the legs and bottom</a:t>
            </a:r>
          </a:p>
          <a:p>
            <a:endParaRPr lang="en-US" sz="2000" dirty="0" smtClean="0"/>
          </a:p>
          <a:p>
            <a:r>
              <a:rPr lang="en-US" sz="2000" dirty="0" smtClean="0"/>
              <a:t>Feet on the ground or a footrest</a:t>
            </a:r>
          </a:p>
          <a:p>
            <a:pPr lvl="1"/>
            <a:r>
              <a:rPr lang="en-US" sz="2000" dirty="0" smtClean="0"/>
              <a:t>This reduces contact pressure on the back of the legs and helps reduce the need to bend your knees and put your feet under your chair.</a:t>
            </a:r>
          </a:p>
          <a:p>
            <a:endParaRPr lang="en-US" sz="2000" dirty="0" smtClean="0"/>
          </a:p>
          <a:p>
            <a:r>
              <a:rPr lang="en-US" sz="2000" dirty="0" smtClean="0"/>
              <a:t>Allow at least 2 inches of clearance between the edge of the chair and the back of the knees.</a:t>
            </a:r>
          </a:p>
          <a:p>
            <a:pPr lvl="1"/>
            <a:r>
              <a:rPr lang="en-US" sz="2000" dirty="0" smtClean="0"/>
              <a:t>This reduces the amount of contact pressure on the back of the knees where blood-flow to the lower legs is located.  </a:t>
            </a:r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3824" y="13096"/>
            <a:ext cx="3467101" cy="2887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0236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Improper Postures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596" y="1818481"/>
            <a:ext cx="1833753" cy="2316972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3790" y="1691323"/>
            <a:ext cx="3857143" cy="244413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9488" y="2361406"/>
            <a:ext cx="3685057" cy="276379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757" y="4135452"/>
            <a:ext cx="1942128" cy="236059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0148" y="4135452"/>
            <a:ext cx="4924425" cy="2693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5099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he best way to sit at your desk at work[HD,1280x720]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8360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Workers’ Comp Claims History  1/1 to 8/1</a:t>
            </a:r>
            <a:endParaRPr lang="en-US" sz="4000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95761453"/>
              </p:ext>
            </p:extLst>
          </p:nvPr>
        </p:nvGraphicFramePr>
        <p:xfrm>
          <a:off x="0" y="1419224"/>
          <a:ext cx="11858625" cy="54387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64534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County Motor Vehicle Accidents</a:t>
            </a:r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46885539"/>
              </p:ext>
            </p:extLst>
          </p:nvPr>
        </p:nvGraphicFramePr>
        <p:xfrm>
          <a:off x="1" y="1762126"/>
          <a:ext cx="11353800" cy="49434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64439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/>
              <a:t>Next Meeting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400" dirty="0" smtClean="0"/>
              <a:t>November 14, 2018</a:t>
            </a:r>
          </a:p>
          <a:p>
            <a:r>
              <a:rPr lang="en-US" sz="4400" dirty="0" smtClean="0"/>
              <a:t>10:00 am</a:t>
            </a:r>
          </a:p>
          <a:p>
            <a:r>
              <a:rPr lang="en-US" sz="4400" dirty="0" smtClean="0"/>
              <a:t>3</a:t>
            </a:r>
            <a:r>
              <a:rPr lang="en-US" sz="4400" baseline="30000" dirty="0" smtClean="0"/>
              <a:t>rd</a:t>
            </a:r>
            <a:r>
              <a:rPr lang="en-US" sz="4400" dirty="0" smtClean="0"/>
              <a:t> floor Multi-Purpose Room </a:t>
            </a:r>
            <a:endParaRPr lang="en-US" sz="4400" dirty="0"/>
          </a:p>
          <a:p>
            <a:pPr marL="0" indent="0">
              <a:buNone/>
            </a:pPr>
            <a:r>
              <a:rPr lang="en-US" sz="4400" dirty="0" smtClean="0"/>
              <a:t> County Administrative Building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951006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View">
  <a:themeElements>
    <a:clrScheme name="View">
      <a:dk1>
        <a:srgbClr val="000000"/>
      </a:dk1>
      <a:lt1>
        <a:srgbClr val="FFFFFF"/>
      </a:lt1>
      <a:dk2>
        <a:srgbClr val="46464A"/>
      </a:dk2>
      <a:lt2>
        <a:srgbClr val="D6D3CC"/>
      </a:lt2>
      <a:accent1>
        <a:srgbClr val="6F6F74"/>
      </a:accent1>
      <a:accent2>
        <a:srgbClr val="92A9B9"/>
      </a:accent2>
      <a:accent3>
        <a:srgbClr val="A7B789"/>
      </a:accent3>
      <a:accent4>
        <a:srgbClr val="B9A489"/>
      </a:accent4>
      <a:accent5>
        <a:srgbClr val="8D6374"/>
      </a:accent5>
      <a:accent6>
        <a:srgbClr val="9B7362"/>
      </a:accent6>
      <a:hlink>
        <a:srgbClr val="67AABF"/>
      </a:hlink>
      <a:folHlink>
        <a:srgbClr val="ABAFA5"/>
      </a:folHlink>
    </a:clrScheme>
    <a:fontScheme name="View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iew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6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ew" id="{BA0EB5A6-F2D4-4F82-977B-64ADEE4A2A69}" vid="{3969A8A2-35DB-4E3B-8885-16FD2056867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TM03457515[[fn=View]]</Template>
  <TotalTime>371</TotalTime>
  <Words>558</Words>
  <Application>Microsoft Office PowerPoint</Application>
  <PresentationFormat>Widescreen</PresentationFormat>
  <Paragraphs>89</Paragraphs>
  <Slides>15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Century Schoolbook</vt:lpstr>
      <vt:lpstr>Wingdings 2</vt:lpstr>
      <vt:lpstr>View</vt:lpstr>
      <vt:lpstr>Kern County Safety Committee Meeting 3rd Quarter 2018</vt:lpstr>
      <vt:lpstr>Todays Topics </vt:lpstr>
      <vt:lpstr>Heat Illness Prevention Update</vt:lpstr>
      <vt:lpstr>Types of Workplace Violence</vt:lpstr>
      <vt:lpstr>Cal-OSHA Activity </vt:lpstr>
      <vt:lpstr>Ergonomics</vt:lpstr>
      <vt:lpstr>Ergonomic Risk Factors</vt:lpstr>
      <vt:lpstr>Ergonomics of the Neck</vt:lpstr>
      <vt:lpstr>Ergonomic Chairs</vt:lpstr>
      <vt:lpstr>Keys to Seat Comfort</vt:lpstr>
      <vt:lpstr>Improper Postures</vt:lpstr>
      <vt:lpstr>PowerPoint Presentation</vt:lpstr>
      <vt:lpstr>Workers’ Comp Claims History  1/1 to 8/1</vt:lpstr>
      <vt:lpstr>County Motor Vehicle Accidents</vt:lpstr>
      <vt:lpstr>Next Meeting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Kern County Safety Committee Meeting</dc:title>
  <dc:creator>Brad Aragon</dc:creator>
  <cp:lastModifiedBy>Brad Aragon</cp:lastModifiedBy>
  <cp:revision>24</cp:revision>
  <dcterms:created xsi:type="dcterms:W3CDTF">2018-08-14T17:38:22Z</dcterms:created>
  <dcterms:modified xsi:type="dcterms:W3CDTF">2018-08-15T21:06:36Z</dcterms:modified>
</cp:coreProperties>
</file>