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90" r:id="rId3"/>
    <p:sldId id="292" r:id="rId4"/>
    <p:sldId id="287" r:id="rId5"/>
    <p:sldId id="288" r:id="rId6"/>
    <p:sldId id="289" r:id="rId7"/>
    <p:sldId id="291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0" autoAdjust="0"/>
    <p:restoredTop sz="94660"/>
  </p:normalViewPr>
  <p:slideViewPr>
    <p:cSldViewPr snapToGrid="0">
      <p:cViewPr varScale="1">
        <p:scale>
          <a:sx n="75" d="100"/>
          <a:sy n="75" d="100"/>
        </p:scale>
        <p:origin x="37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7A0ED69A-5429-4440-B8A6-DF12C70DBAA0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6D914FAB-6331-4C97-A1BC-B8566123B911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E2D96454-3520-4D6F-AF86-48A4FF609B4A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1.3081859478168674E-3"/>
                  <c:y val="-3.5555562665779313E-2"/>
                </c:manualLayout>
              </c:layout>
              <c:tx>
                <c:rich>
                  <a:bodyPr/>
                  <a:lstStyle/>
                  <a:p>
                    <a:fld id="{CDA54411-6A1D-4A86-B35B-46834A7EBD62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E1786828-6A8D-4370-87DE-70251649E25E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487</c:v>
                </c:pt>
                <c:pt idx="1">
                  <c:v>415</c:v>
                </c:pt>
                <c:pt idx="2">
                  <c:v>392</c:v>
                </c:pt>
                <c:pt idx="3">
                  <c:v>387</c:v>
                </c:pt>
                <c:pt idx="4">
                  <c:v>381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2776368"/>
        <c:axId val="412777152"/>
      </c:barChart>
      <c:catAx>
        <c:axId val="412776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777152"/>
        <c:crosses val="autoZero"/>
        <c:auto val="1"/>
        <c:lblAlgn val="ctr"/>
        <c:lblOffset val="100"/>
        <c:noMultiLvlLbl val="0"/>
      </c:catAx>
      <c:valAx>
        <c:axId val="412777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776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0.84018</cdr:x>
      <cdr:y>0.08063</cdr:y>
    </cdr:from>
    <cdr:to>
      <cdr:x>0.99962</cdr:x>
      <cdr:y>0.28279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156575" y="403224"/>
          <a:ext cx="1547812" cy="10109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b="1" dirty="0" smtClean="0"/>
            <a:t>This shows a 21% decrease from 2103</a:t>
          </a:r>
          <a:endParaRPr lang="en-US" sz="1400" b="1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22488" y="504825"/>
            <a:ext cx="8915399" cy="2619375"/>
          </a:xfrm>
        </p:spPr>
        <p:txBody>
          <a:bodyPr/>
          <a:lstStyle/>
          <a:p>
            <a:r>
              <a:rPr lang="en-US" dirty="0" smtClean="0"/>
              <a:t>County Safety Committee</a:t>
            </a:r>
            <a:br>
              <a:rPr lang="en-US" dirty="0" smtClean="0"/>
            </a:br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Quarter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1" y="4063004"/>
            <a:ext cx="9085262" cy="1433556"/>
          </a:xfrm>
        </p:spPr>
        <p:txBody>
          <a:bodyPr>
            <a:noAutofit/>
          </a:bodyPr>
          <a:lstStyle/>
          <a:p>
            <a:r>
              <a:rPr lang="en-US" sz="3600" dirty="0" smtClean="0"/>
              <a:t>Brad Aragon</a:t>
            </a:r>
          </a:p>
          <a:p>
            <a:r>
              <a:rPr lang="en-US" sz="3600" dirty="0" smtClean="0"/>
              <a:t>Kern County </a:t>
            </a:r>
            <a:r>
              <a:rPr lang="en-US" sz="3600" dirty="0" smtClean="0"/>
              <a:t>Safety Officer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47425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Agenda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Cal-OSHA updates</a:t>
            </a:r>
          </a:p>
          <a:p>
            <a:r>
              <a:rPr lang="en-US" sz="3200" dirty="0" smtClean="0"/>
              <a:t>Claims Updates</a:t>
            </a:r>
          </a:p>
          <a:p>
            <a:r>
              <a:rPr lang="en-US" sz="3200" dirty="0" smtClean="0"/>
              <a:t>General Safety Information</a:t>
            </a:r>
          </a:p>
          <a:p>
            <a:r>
              <a:rPr lang="en-US" sz="3200" dirty="0" smtClean="0"/>
              <a:t>Dealing with Venomous Creatures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36195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Comp Claims History</a:t>
            </a:r>
            <a:br>
              <a:rPr lang="en-US" dirty="0" smtClean="0"/>
            </a:br>
            <a:r>
              <a:rPr lang="en-US" dirty="0" smtClean="0"/>
              <a:t>1/1 to 8/1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3212712"/>
              </p:ext>
            </p:extLst>
          </p:nvPr>
        </p:nvGraphicFramePr>
        <p:xfrm>
          <a:off x="1800225" y="1781176"/>
          <a:ext cx="9708100" cy="5000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Straight Arrow Connector 3"/>
          <p:cNvCxnSpPr/>
          <p:nvPr/>
        </p:nvCxnSpPr>
        <p:spPr>
          <a:xfrm>
            <a:off x="2915920" y="2794000"/>
            <a:ext cx="7426960" cy="8026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3393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Cal-OSHA Update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4 Active Cal-OSHA investigations going on at this time</a:t>
            </a:r>
          </a:p>
          <a:p>
            <a:r>
              <a:rPr lang="en-US" sz="3200" dirty="0" smtClean="0"/>
              <a:t>2- Heat Illness related</a:t>
            </a:r>
          </a:p>
          <a:p>
            <a:r>
              <a:rPr lang="en-US" sz="3200" dirty="0" smtClean="0"/>
              <a:t>1- Loss of Consciousness (possibly Heat related)</a:t>
            </a:r>
          </a:p>
          <a:p>
            <a:r>
              <a:rPr lang="en-US" sz="3200" dirty="0" smtClean="0"/>
              <a:t>1- Serious Injury accident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15418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Cal-OSHA Update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8160" y="2133600"/>
            <a:ext cx="9716452" cy="4724400"/>
          </a:xfrm>
        </p:spPr>
        <p:txBody>
          <a:bodyPr>
            <a:noAutofit/>
          </a:bodyPr>
          <a:lstStyle/>
          <a:p>
            <a:r>
              <a:rPr lang="en-US" sz="2800" dirty="0" smtClean="0"/>
              <a:t>Preliminary Findings</a:t>
            </a:r>
          </a:p>
          <a:p>
            <a:pPr lvl="1"/>
            <a:r>
              <a:rPr lang="en-US" sz="2800" dirty="0" smtClean="0"/>
              <a:t>Documented training is a vital safety program item</a:t>
            </a:r>
          </a:p>
          <a:p>
            <a:pPr lvl="1"/>
            <a:r>
              <a:rPr lang="en-US" sz="2800" dirty="0" smtClean="0"/>
              <a:t>Verbal training (shadowing) will not be accepted</a:t>
            </a:r>
          </a:p>
          <a:p>
            <a:r>
              <a:rPr lang="en-US" sz="2800" dirty="0" smtClean="0"/>
              <a:t>Regularly inspected items</a:t>
            </a:r>
          </a:p>
          <a:p>
            <a:pPr lvl="1"/>
            <a:r>
              <a:rPr lang="en-US" sz="2800" dirty="0" smtClean="0"/>
              <a:t>Log 300 information for the past 3 years</a:t>
            </a:r>
          </a:p>
          <a:p>
            <a:pPr lvl="1"/>
            <a:r>
              <a:rPr lang="en-US" sz="2800" dirty="0" smtClean="0"/>
              <a:t>Safety meeting records</a:t>
            </a:r>
          </a:p>
          <a:p>
            <a:pPr lvl="1"/>
            <a:r>
              <a:rPr lang="en-US" sz="2800" dirty="0" smtClean="0"/>
              <a:t>Accident investigation reports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48189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50949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Cal-OSHA</a:t>
            </a:r>
            <a:br>
              <a:rPr lang="en-US" dirty="0" smtClean="0"/>
            </a:br>
            <a:r>
              <a:rPr lang="en-US" dirty="0"/>
              <a:t>Serious Injury &amp;</a:t>
            </a:r>
            <a:r>
              <a:rPr lang="en-US" dirty="0" smtClean="0"/>
              <a:t> When </a:t>
            </a:r>
            <a:r>
              <a:rPr lang="en-US" dirty="0"/>
              <a:t>to </a:t>
            </a:r>
            <a:r>
              <a:rPr lang="en-US" dirty="0" smtClean="0"/>
              <a:t>Report </a:t>
            </a:r>
            <a:r>
              <a:rPr lang="en-US" dirty="0"/>
              <a:t>to Cal-OSHA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8640" y="1717040"/>
            <a:ext cx="9685972" cy="5140960"/>
          </a:xfrm>
        </p:spPr>
        <p:txBody>
          <a:bodyPr/>
          <a:lstStyle/>
          <a:p>
            <a:r>
              <a:rPr lang="en-US" sz="2200" dirty="0" smtClean="0"/>
              <a:t>Serious Injuries – injuries which requires hospitalization for a period of time greater than 24 hours for other than medical observation or</a:t>
            </a:r>
          </a:p>
          <a:p>
            <a:pPr lvl="1"/>
            <a:r>
              <a:rPr lang="en-US" sz="2200" dirty="0" smtClean="0"/>
              <a:t>Death</a:t>
            </a:r>
          </a:p>
          <a:p>
            <a:pPr lvl="1"/>
            <a:r>
              <a:rPr lang="en-US" sz="2200" dirty="0" smtClean="0"/>
              <a:t>Dismemberment (Amputations)</a:t>
            </a:r>
          </a:p>
          <a:p>
            <a:pPr lvl="1"/>
            <a:r>
              <a:rPr lang="en-US" sz="2200" dirty="0" smtClean="0"/>
              <a:t>Disfigurement</a:t>
            </a:r>
          </a:p>
          <a:p>
            <a:r>
              <a:rPr lang="en-US" sz="2200" dirty="0" smtClean="0"/>
              <a:t>Cal-OSHA should be contacted within 8 hours of knowledge of the serious accident. If an employee is transported to a hospital by ambulance and the local Fire Dept. was on scene, then it is recommended that Cal-OSHA be called. </a:t>
            </a:r>
          </a:p>
          <a:p>
            <a:r>
              <a:rPr lang="en-US" sz="2200" dirty="0" smtClean="0"/>
              <a:t>If it is later determined that the injury was not serious, then Cal-OSHA can be contacted again and given the revised status.</a:t>
            </a:r>
          </a:p>
          <a:p>
            <a:r>
              <a:rPr lang="en-US" sz="2200" dirty="0" smtClean="0"/>
              <a:t>Local Cal-OSHA office – 661/ 588-6400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178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Safety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7375" y="2133599"/>
            <a:ext cx="9647237" cy="4276725"/>
          </a:xfrm>
        </p:spPr>
        <p:txBody>
          <a:bodyPr>
            <a:noAutofit/>
          </a:bodyPr>
          <a:lstStyle/>
          <a:p>
            <a:r>
              <a:rPr lang="en-US" sz="3600" dirty="0" smtClean="0"/>
              <a:t>School starts today. Remember</a:t>
            </a:r>
          </a:p>
          <a:p>
            <a:r>
              <a:rPr lang="en-US" sz="3600" dirty="0" smtClean="0"/>
              <a:t>School Zone speed limits</a:t>
            </a:r>
          </a:p>
          <a:p>
            <a:r>
              <a:rPr lang="en-US" sz="3600" dirty="0" smtClean="0"/>
              <a:t>Bus stops and the flashing </a:t>
            </a:r>
            <a:r>
              <a:rPr lang="en-US" sz="3600" dirty="0" smtClean="0"/>
              <a:t>lights</a:t>
            </a:r>
          </a:p>
          <a:p>
            <a:r>
              <a:rPr lang="en-US" sz="3600" dirty="0" smtClean="0"/>
              <a:t>When </a:t>
            </a:r>
            <a:r>
              <a:rPr lang="en-US" sz="3600" dirty="0" smtClean="0"/>
              <a:t>to stop</a:t>
            </a:r>
          </a:p>
          <a:p>
            <a:r>
              <a:rPr lang="en-US" sz="3600" dirty="0" smtClean="0"/>
              <a:t>Increased pedestrians</a:t>
            </a:r>
          </a:p>
          <a:p>
            <a:r>
              <a:rPr lang="en-US" sz="3600" dirty="0" smtClean="0"/>
              <a:t>Distracted drivers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19853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Kristen ITC" panose="03050502040202030202" pitchFamily="66" charset="0"/>
              </a:rPr>
              <a:t>Dealing with </a:t>
            </a:r>
            <a:br>
              <a:rPr lang="en-US" dirty="0" smtClean="0">
                <a:latin typeface="Kristen ITC" panose="03050502040202030202" pitchFamily="66" charset="0"/>
              </a:rPr>
            </a:br>
            <a:r>
              <a:rPr lang="en-US" dirty="0" smtClean="0">
                <a:latin typeface="Kristen ITC" panose="03050502040202030202" pitchFamily="66" charset="0"/>
              </a:rPr>
              <a:t>Venomous Creatures</a:t>
            </a:r>
            <a:endParaRPr lang="en-US" dirty="0">
              <a:latin typeface="Kristen ITC" panose="03050502040202030202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86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Kristen ITC" panose="03050502040202030202" pitchFamily="66" charset="0"/>
              </a:rPr>
              <a:t>What sort of creatures ?</a:t>
            </a:r>
            <a:endParaRPr lang="en-US" dirty="0">
              <a:latin typeface="Kristen ITC" panose="03050502040202030202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 smtClean="0"/>
              <a:t>Snakes</a:t>
            </a:r>
          </a:p>
          <a:p>
            <a:r>
              <a:rPr lang="en-US" dirty="0" smtClean="0"/>
              <a:t>Bees</a:t>
            </a:r>
          </a:p>
          <a:p>
            <a:r>
              <a:rPr lang="en-US" dirty="0" smtClean="0"/>
              <a:t>Wasps</a:t>
            </a:r>
          </a:p>
          <a:p>
            <a:r>
              <a:rPr lang="en-US" dirty="0" smtClean="0"/>
              <a:t>Ants</a:t>
            </a:r>
          </a:p>
          <a:p>
            <a:r>
              <a:rPr lang="en-US" dirty="0" smtClean="0"/>
              <a:t>Centipedes</a:t>
            </a:r>
          </a:p>
          <a:p>
            <a:r>
              <a:rPr lang="en-US" dirty="0" smtClean="0"/>
              <a:t>Spiders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66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Kristen ITC" panose="03050502040202030202" pitchFamily="66" charset="0"/>
              </a:rPr>
              <a:t>Death dealing animals in the U.S.*</a:t>
            </a:r>
            <a:endParaRPr lang="en-US" dirty="0">
              <a:latin typeface="Kristen ITC" panose="03050502040202030202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Bees &amp; wasps </a:t>
            </a:r>
            <a:r>
              <a:rPr lang="en-US" dirty="0" smtClean="0"/>
              <a:t> (90)</a:t>
            </a:r>
          </a:p>
          <a:p>
            <a:r>
              <a:rPr lang="en-US" dirty="0" smtClean="0"/>
              <a:t>Deer, horses, &amp; pigs (52)</a:t>
            </a:r>
          </a:p>
          <a:p>
            <a:r>
              <a:rPr lang="en-US" dirty="0" smtClean="0"/>
              <a:t>Household dogs (31)</a:t>
            </a:r>
          </a:p>
          <a:p>
            <a:r>
              <a:rPr lang="en-US" dirty="0" smtClean="0"/>
              <a:t>Cattle (20)</a:t>
            </a:r>
          </a:p>
          <a:p>
            <a:r>
              <a:rPr lang="en-US" dirty="0" smtClean="0"/>
              <a:t>Mosquitoes (9)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Spiders</a:t>
            </a:r>
            <a:r>
              <a:rPr lang="en-US" dirty="0" smtClean="0"/>
              <a:t> (7)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Snakes</a:t>
            </a:r>
            <a:r>
              <a:rPr lang="en-US" dirty="0" smtClean="0"/>
              <a:t> (6)</a:t>
            </a:r>
          </a:p>
          <a:p>
            <a:r>
              <a:rPr lang="en-US" dirty="0" smtClean="0"/>
              <a:t>Bears (1)</a:t>
            </a:r>
          </a:p>
          <a:p>
            <a:r>
              <a:rPr lang="en-US" dirty="0" smtClean="0"/>
              <a:t>Sharks (1)</a:t>
            </a:r>
          </a:p>
          <a:p>
            <a:r>
              <a:rPr lang="en-US" dirty="0" smtClean="0"/>
              <a:t>Alligator (1)</a:t>
            </a:r>
          </a:p>
          <a:p>
            <a:r>
              <a:rPr lang="en-US" dirty="0" smtClean="0"/>
              <a:t>Mountain lion (.5)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2000" dirty="0" smtClean="0"/>
              <a:t>* CDC, 2015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157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Leading causes of death in the U.S.*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439331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Heart disease: 633,842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Cancer: 595,930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Chronic lower respiratory diseases: 155,041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Accidents (unintentional injuries): 146,571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Stroke (cerebrovascular diseases): 140,323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Alzheimer’s disease: 110,561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Diabetes: 79,535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Influenza and Pneumonia: 57,062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Nephritis, nephrotic syndrome and nephrosis: 49,959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Intentional self-harm (suicide): 44,193</a:t>
            </a:r>
          </a:p>
          <a:p>
            <a:pPr marL="0" indent="0">
              <a:buNone/>
            </a:pPr>
            <a:r>
              <a:rPr lang="en-US" sz="1200" dirty="0"/>
              <a:t>	</a:t>
            </a:r>
            <a:r>
              <a:rPr lang="en-US" sz="1200" dirty="0" smtClean="0"/>
              <a:t>															* 2015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50475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925" y="468662"/>
            <a:ext cx="8911686" cy="5941282"/>
          </a:xfrm>
        </p:spPr>
      </p:pic>
    </p:spTree>
    <p:extLst>
      <p:ext uri="{BB962C8B-B14F-4D97-AF65-F5344CB8AC3E}">
        <p14:creationId xmlns:p14="http://schemas.microsoft.com/office/powerpoint/2010/main" val="1824235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Tarantula hawk wasps foraging on milkweed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080" y="2133600"/>
            <a:ext cx="5037666" cy="3778250"/>
          </a:xfrm>
        </p:spPr>
      </p:pic>
    </p:spTree>
    <p:extLst>
      <p:ext uri="{BB962C8B-B14F-4D97-AF65-F5344CB8AC3E}">
        <p14:creationId xmlns:p14="http://schemas.microsoft.com/office/powerpoint/2010/main" val="426827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Honey bee swarm at rest.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080" y="2133600"/>
            <a:ext cx="5037666" cy="3778250"/>
          </a:xfrm>
        </p:spPr>
      </p:pic>
    </p:spTree>
    <p:extLst>
      <p:ext uri="{BB962C8B-B14F-4D97-AF65-F5344CB8AC3E}">
        <p14:creationId xmlns:p14="http://schemas.microsoft.com/office/powerpoint/2010/main" val="367241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Western Diamondback Rattlesnake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925" y="1539240"/>
            <a:ext cx="7053995" cy="4440936"/>
          </a:xfrm>
        </p:spPr>
      </p:pic>
    </p:spTree>
    <p:extLst>
      <p:ext uri="{BB962C8B-B14F-4D97-AF65-F5344CB8AC3E}">
        <p14:creationId xmlns:p14="http://schemas.microsoft.com/office/powerpoint/2010/main" val="25562078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0167" y="247037"/>
            <a:ext cx="8911687" cy="1280890"/>
          </a:xfrm>
        </p:spPr>
        <p:txBody>
          <a:bodyPr>
            <a:normAutofit/>
          </a:bodyPr>
          <a:lstStyle/>
          <a:p>
            <a:r>
              <a:rPr lang="en-US" dirty="0" smtClean="0"/>
              <a:t> Mojave Green </a:t>
            </a:r>
            <a:r>
              <a:rPr lang="en-US" i="1" dirty="0" smtClean="0"/>
              <a:t>(</a:t>
            </a:r>
            <a:r>
              <a:rPr lang="en-US" i="1" dirty="0" err="1" smtClean="0"/>
              <a:t>Crotalus</a:t>
            </a:r>
            <a:r>
              <a:rPr lang="en-US" i="1" dirty="0" smtClean="0"/>
              <a:t> </a:t>
            </a:r>
            <a:r>
              <a:rPr lang="en-US" i="1" dirty="0" err="1" smtClean="0"/>
              <a:t>scutulatus</a:t>
            </a:r>
            <a:r>
              <a:rPr lang="en-US" i="1" dirty="0" smtClean="0"/>
              <a:t>)</a:t>
            </a:r>
            <a:br>
              <a:rPr lang="en-US" i="1" dirty="0" smtClean="0"/>
            </a:br>
            <a:r>
              <a:rPr lang="en-US" sz="1200" i="1" dirty="0" smtClean="0"/>
              <a:t>photo from Environmental Management</a:t>
            </a:r>
            <a:endParaRPr lang="en-US" sz="1200" i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23104" y="2060959"/>
            <a:ext cx="8543211" cy="4069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01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Sidewinder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080" y="2133600"/>
            <a:ext cx="5037666" cy="3778250"/>
          </a:xfrm>
        </p:spPr>
      </p:pic>
    </p:spTree>
    <p:extLst>
      <p:ext uri="{BB962C8B-B14F-4D97-AF65-F5344CB8AC3E}">
        <p14:creationId xmlns:p14="http://schemas.microsoft.com/office/powerpoint/2010/main" val="248831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279775" y="623888"/>
            <a:ext cx="8912225" cy="1281112"/>
          </a:xfrm>
        </p:spPr>
        <p:txBody>
          <a:bodyPr/>
          <a:lstStyle/>
          <a:p>
            <a:r>
              <a:rPr lang="en-US" dirty="0" smtClean="0"/>
              <a:t>If bit,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276600" y="2133600"/>
            <a:ext cx="8915400" cy="3778250"/>
          </a:xfrm>
        </p:spPr>
        <p:txBody>
          <a:bodyPr/>
          <a:lstStyle/>
          <a:p>
            <a:r>
              <a:rPr lang="en-US" dirty="0" smtClean="0"/>
              <a:t>Call 911</a:t>
            </a:r>
          </a:p>
          <a:p>
            <a:r>
              <a:rPr lang="en-US" dirty="0" smtClean="0"/>
              <a:t>Get to an ER, ASAP</a:t>
            </a:r>
          </a:p>
          <a:p>
            <a:r>
              <a:rPr lang="en-US" dirty="0" smtClean="0"/>
              <a:t>Keep the bite site below the heart</a:t>
            </a:r>
          </a:p>
          <a:p>
            <a:r>
              <a:rPr lang="en-US" dirty="0" smtClean="0"/>
              <a:t>Wash the bite with soap and warm water</a:t>
            </a:r>
          </a:p>
          <a:p>
            <a:r>
              <a:rPr lang="en-US" dirty="0" smtClean="0"/>
              <a:t>Try to stay calm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39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bit, never- never- never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apply </a:t>
            </a:r>
            <a:r>
              <a:rPr lang="en-US" dirty="0"/>
              <a:t>a tourniquet.</a:t>
            </a:r>
          </a:p>
          <a:p>
            <a:r>
              <a:rPr lang="en-US" dirty="0" smtClean="0"/>
              <a:t>pack </a:t>
            </a:r>
            <a:r>
              <a:rPr lang="en-US" dirty="0"/>
              <a:t>the bite area in ice.</a:t>
            </a:r>
          </a:p>
          <a:p>
            <a:r>
              <a:rPr lang="en-US" dirty="0" smtClean="0"/>
              <a:t>cut </a:t>
            </a:r>
            <a:r>
              <a:rPr lang="en-US" dirty="0"/>
              <a:t>the wound with a knife or razor.</a:t>
            </a:r>
          </a:p>
          <a:p>
            <a:r>
              <a:rPr lang="en-US" dirty="0" smtClean="0"/>
              <a:t>use </a:t>
            </a:r>
            <a:r>
              <a:rPr lang="en-US" dirty="0"/>
              <a:t>your mouth to suck out the venom.</a:t>
            </a:r>
          </a:p>
          <a:p>
            <a:r>
              <a:rPr lang="en-US" dirty="0" smtClean="0"/>
              <a:t>let </a:t>
            </a:r>
            <a:r>
              <a:rPr lang="en-US" dirty="0"/>
              <a:t>the victim drink alcohol</a:t>
            </a:r>
            <a:r>
              <a:rPr lang="en-US" dirty="0" smtClean="0"/>
              <a:t>.</a:t>
            </a:r>
          </a:p>
          <a:p>
            <a:r>
              <a:rPr lang="en-US" dirty="0"/>
              <a:t>a</a:t>
            </a:r>
            <a:r>
              <a:rPr lang="en-US" dirty="0" smtClean="0"/>
              <a:t>pply high voltage to the bite site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277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Local help. Call 911 and let the EMT Response </a:t>
            </a:r>
            <a:r>
              <a:rPr lang="en-US" dirty="0"/>
              <a:t>T</a:t>
            </a:r>
            <a:r>
              <a:rPr lang="en-US" dirty="0" smtClean="0"/>
              <a:t>eam determine where you go.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6 Kern County Emergency Rooms with Snake Bite Antivenin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 </a:t>
            </a:r>
            <a:endParaRPr lang="en-US" dirty="0"/>
          </a:p>
          <a:p>
            <a:r>
              <a:rPr lang="en-US" u="sng" dirty="0"/>
              <a:t>East Kern-Desert Area</a:t>
            </a:r>
            <a:r>
              <a:rPr lang="en-US" dirty="0"/>
              <a:t>, Ridgecrest Regional Hospital, 1081 N. china Lake Blvd., Ridgecrest, Tel: (760) 466-3551</a:t>
            </a:r>
          </a:p>
          <a:p>
            <a:r>
              <a:rPr lang="en-US" u="sng" dirty="0"/>
              <a:t>North Kern County San Joaquin Valley</a:t>
            </a:r>
            <a:r>
              <a:rPr lang="en-US" dirty="0"/>
              <a:t>, Delano Regional Medical Center, 1401 </a:t>
            </a:r>
            <a:r>
              <a:rPr lang="en-US" dirty="0" err="1"/>
              <a:t>Garces</a:t>
            </a:r>
            <a:r>
              <a:rPr lang="en-US" dirty="0"/>
              <a:t> Highway, Delano, Tel: (661) 725-4880</a:t>
            </a:r>
          </a:p>
          <a:p>
            <a:r>
              <a:rPr lang="en-US" u="sng" dirty="0"/>
              <a:t>Kern Valley – Mountain Area</a:t>
            </a:r>
            <a:r>
              <a:rPr lang="en-US" dirty="0"/>
              <a:t>, Kern Valley Healthcare District, 6412 Laurel Avenue, Mt. Mesa, Tel: (760) 379-2681</a:t>
            </a:r>
          </a:p>
          <a:p>
            <a:r>
              <a:rPr lang="en-US" u="sng" dirty="0"/>
              <a:t>Bakersfield</a:t>
            </a:r>
            <a:r>
              <a:rPr lang="en-US" dirty="0"/>
              <a:t>, Kern Medical Center, 1830 Flower Street, Bakersfield, Tel: (661) 326-2000</a:t>
            </a:r>
          </a:p>
          <a:p>
            <a:r>
              <a:rPr lang="en-US" u="sng" dirty="0"/>
              <a:t>Mercy Hospitals of Bakersfield</a:t>
            </a:r>
            <a:r>
              <a:rPr lang="en-US" dirty="0"/>
              <a:t>, 2215 </a:t>
            </a:r>
            <a:r>
              <a:rPr lang="en-US" dirty="0" err="1"/>
              <a:t>Truxtun</a:t>
            </a:r>
            <a:r>
              <a:rPr lang="en-US" dirty="0"/>
              <a:t> Ave., Bakersfield, Tel: (661) 632-5000</a:t>
            </a:r>
          </a:p>
          <a:p>
            <a:r>
              <a:rPr lang="en-US" u="sng" dirty="0"/>
              <a:t>Southwest Bakersfield</a:t>
            </a:r>
            <a:r>
              <a:rPr lang="en-US" dirty="0"/>
              <a:t>, Mercy Southwest Hospital, 400 Old River Road, Bakersfield, Tel: (661) 663-6000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58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Cryptic nature of snakes.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711" y="2133600"/>
            <a:ext cx="6502035" cy="3778250"/>
          </a:xfrm>
        </p:spPr>
      </p:pic>
    </p:spTree>
    <p:extLst>
      <p:ext uri="{BB962C8B-B14F-4D97-AF65-F5344CB8AC3E}">
        <p14:creationId xmlns:p14="http://schemas.microsoft.com/office/powerpoint/2010/main" val="313186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Cryptic nature of snakes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67027" y="1762812"/>
            <a:ext cx="6381945" cy="4625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16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Triangular head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080" y="2133600"/>
            <a:ext cx="5037666" cy="3778250"/>
          </a:xfrm>
        </p:spPr>
      </p:pic>
    </p:spTree>
    <p:extLst>
      <p:ext uri="{BB962C8B-B14F-4D97-AF65-F5344CB8AC3E}">
        <p14:creationId xmlns:p14="http://schemas.microsoft.com/office/powerpoint/2010/main" val="290537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Blunt tail with rattle buds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080" y="2133600"/>
            <a:ext cx="5037666" cy="3778250"/>
          </a:xfrm>
        </p:spPr>
      </p:pic>
    </p:spTree>
    <p:extLst>
      <p:ext uri="{BB962C8B-B14F-4D97-AF65-F5344CB8AC3E}">
        <p14:creationId xmlns:p14="http://schemas.microsoft.com/office/powerpoint/2010/main" val="85531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Diverse color patterns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895" y="2133600"/>
            <a:ext cx="7249212" cy="4380322"/>
          </a:xfrm>
        </p:spPr>
      </p:pic>
    </p:spTree>
    <p:extLst>
      <p:ext uri="{BB962C8B-B14F-4D97-AF65-F5344CB8AC3E}">
        <p14:creationId xmlns:p14="http://schemas.microsoft.com/office/powerpoint/2010/main" val="96913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Gopher snake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089" y="2133599"/>
            <a:ext cx="7164371" cy="4257773"/>
          </a:xfrm>
        </p:spPr>
      </p:pic>
    </p:spTree>
    <p:extLst>
      <p:ext uri="{BB962C8B-B14F-4D97-AF65-F5344CB8AC3E}">
        <p14:creationId xmlns:p14="http://schemas.microsoft.com/office/powerpoint/2010/main" val="372671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Gopher snake tail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080" y="2133600"/>
            <a:ext cx="5037666" cy="3778250"/>
          </a:xfrm>
        </p:spPr>
      </p:pic>
    </p:spTree>
    <p:extLst>
      <p:ext uri="{BB962C8B-B14F-4D97-AF65-F5344CB8AC3E}">
        <p14:creationId xmlns:p14="http://schemas.microsoft.com/office/powerpoint/2010/main" val="152746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it?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921" y="2142744"/>
            <a:ext cx="7114032" cy="4267200"/>
          </a:xfrm>
        </p:spPr>
      </p:pic>
    </p:spTree>
    <p:extLst>
      <p:ext uri="{BB962C8B-B14F-4D97-AF65-F5344CB8AC3E}">
        <p14:creationId xmlns:p14="http://schemas.microsoft.com/office/powerpoint/2010/main" val="106118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it?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419" y="1772239"/>
            <a:ext cx="7079529" cy="4515439"/>
          </a:xfrm>
        </p:spPr>
      </p:pic>
    </p:spTree>
    <p:extLst>
      <p:ext uri="{BB962C8B-B14F-4D97-AF65-F5344CB8AC3E}">
        <p14:creationId xmlns:p14="http://schemas.microsoft.com/office/powerpoint/2010/main" val="3568475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Typical hot weather behavior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376" y="1435020"/>
            <a:ext cx="6200754" cy="4650566"/>
          </a:xfrm>
        </p:spPr>
      </p:pic>
    </p:spTree>
    <p:extLst>
      <p:ext uri="{BB962C8B-B14F-4D97-AF65-F5344CB8AC3E}">
        <p14:creationId xmlns:p14="http://schemas.microsoft.com/office/powerpoint/2010/main" val="361551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Kristen ITC" panose="03050502040202030202" pitchFamily="66" charset="0"/>
              </a:rPr>
              <a:t>Post-feeding resting, but coiled.</a:t>
            </a:r>
            <a:endParaRPr lang="en-US" dirty="0">
              <a:latin typeface="Kristen ITC" panose="03050502040202030202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080" y="2133600"/>
            <a:ext cx="5037666" cy="3778250"/>
          </a:xfrm>
        </p:spPr>
      </p:pic>
    </p:spTree>
    <p:extLst>
      <p:ext uri="{BB962C8B-B14F-4D97-AF65-F5344CB8AC3E}">
        <p14:creationId xmlns:p14="http://schemas.microsoft.com/office/powerpoint/2010/main" val="81454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 Racer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080" y="2133600"/>
            <a:ext cx="5037666" cy="3778250"/>
          </a:xfrm>
        </p:spPr>
      </p:pic>
    </p:spTree>
    <p:extLst>
      <p:ext uri="{BB962C8B-B14F-4D97-AF65-F5344CB8AC3E}">
        <p14:creationId xmlns:p14="http://schemas.microsoft.com/office/powerpoint/2010/main" val="834190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Protective gear: polycarbonate gaiters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080" y="2133600"/>
            <a:ext cx="5037666" cy="3778250"/>
          </a:xfrm>
        </p:spPr>
      </p:pic>
    </p:spTree>
    <p:extLst>
      <p:ext uri="{BB962C8B-B14F-4D97-AF65-F5344CB8AC3E}">
        <p14:creationId xmlns:p14="http://schemas.microsoft.com/office/powerpoint/2010/main" val="705083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Banded garden spider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056" y="2133600"/>
            <a:ext cx="5688690" cy="4285488"/>
          </a:xfrm>
        </p:spPr>
      </p:pic>
    </p:spTree>
    <p:extLst>
      <p:ext uri="{BB962C8B-B14F-4D97-AF65-F5344CB8AC3E}">
        <p14:creationId xmlns:p14="http://schemas.microsoft.com/office/powerpoint/2010/main" val="424281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Black widow spider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256" y="2193924"/>
            <a:ext cx="6763957" cy="4325747"/>
          </a:xfrm>
        </p:spPr>
      </p:pic>
    </p:spTree>
    <p:extLst>
      <p:ext uri="{BB962C8B-B14F-4D97-AF65-F5344CB8AC3E}">
        <p14:creationId xmlns:p14="http://schemas.microsoft.com/office/powerpoint/2010/main" val="333570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Immature female black widow spider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145" y="3163824"/>
            <a:ext cx="2694799" cy="1939353"/>
          </a:xfrm>
        </p:spPr>
      </p:pic>
    </p:spTree>
    <p:extLst>
      <p:ext uri="{BB962C8B-B14F-4D97-AF65-F5344CB8AC3E}">
        <p14:creationId xmlns:p14="http://schemas.microsoft.com/office/powerpoint/2010/main" val="224455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Kristen ITC" panose="03050502040202030202" pitchFamily="66" charset="0"/>
              </a:rPr>
              <a:t>The end.</a:t>
            </a:r>
            <a:endParaRPr lang="en-US" dirty="0">
              <a:latin typeface="Kristen ITC" panose="03050502040202030202" pitchFamily="66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080" y="2133600"/>
            <a:ext cx="5037666" cy="3778250"/>
          </a:xfrm>
        </p:spPr>
      </p:pic>
    </p:spTree>
    <p:extLst>
      <p:ext uri="{BB962C8B-B14F-4D97-AF65-F5344CB8AC3E}">
        <p14:creationId xmlns:p14="http://schemas.microsoft.com/office/powerpoint/2010/main" val="416898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89</TotalTime>
  <Words>557</Words>
  <Application>Microsoft Office PowerPoint</Application>
  <PresentationFormat>Widescreen</PresentationFormat>
  <Paragraphs>122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Century Gothic</vt:lpstr>
      <vt:lpstr>Kristen ITC</vt:lpstr>
      <vt:lpstr>Wingdings 3</vt:lpstr>
      <vt:lpstr>Wisp</vt:lpstr>
      <vt:lpstr>County Safety Committee 3rd Quarter</vt:lpstr>
      <vt:lpstr>Agenda</vt:lpstr>
      <vt:lpstr>Work Comp Claims History 1/1 to 8/1</vt:lpstr>
      <vt:lpstr>Cal-OSHA Update</vt:lpstr>
      <vt:lpstr>Cal-OSHA Update</vt:lpstr>
      <vt:lpstr>Cal-OSHA Serious Injury &amp; When to Report to Cal-OSHA </vt:lpstr>
      <vt:lpstr>General Safety Information</vt:lpstr>
      <vt:lpstr>Dealing with  Venomous Creatures</vt:lpstr>
      <vt:lpstr>What sort of creatures ?</vt:lpstr>
      <vt:lpstr>Death dealing animals in the U.S.*</vt:lpstr>
      <vt:lpstr>Leading causes of death in the U.S.*</vt:lpstr>
      <vt:lpstr>PowerPoint Presentation</vt:lpstr>
      <vt:lpstr>Tarantula hawk wasps foraging on milkweed</vt:lpstr>
      <vt:lpstr>Honey bee swarm at rest.</vt:lpstr>
      <vt:lpstr>Western Diamondback Rattlesnake</vt:lpstr>
      <vt:lpstr> Mojave Green (Crotalus scutulatus) photo from Environmental Management</vt:lpstr>
      <vt:lpstr>Sidewinder</vt:lpstr>
      <vt:lpstr>If bit,</vt:lpstr>
      <vt:lpstr>If bit, never- never- never</vt:lpstr>
      <vt:lpstr>Local help. Call 911 and let the EMT Response Team determine where you go.</vt:lpstr>
      <vt:lpstr>Cryptic nature of snakes.</vt:lpstr>
      <vt:lpstr>Cryptic nature of snakes</vt:lpstr>
      <vt:lpstr>Triangular head</vt:lpstr>
      <vt:lpstr>Blunt tail with rattle buds</vt:lpstr>
      <vt:lpstr>Diverse color patterns</vt:lpstr>
      <vt:lpstr>Gopher snake</vt:lpstr>
      <vt:lpstr>Gopher snake tail</vt:lpstr>
      <vt:lpstr>What is it?</vt:lpstr>
      <vt:lpstr>What is it?</vt:lpstr>
      <vt:lpstr>Typical hot weather behavior</vt:lpstr>
      <vt:lpstr>Post-feeding resting, but coiled.</vt:lpstr>
      <vt:lpstr>Red Racer</vt:lpstr>
      <vt:lpstr>Protective gear: polycarbonate gaiters</vt:lpstr>
      <vt:lpstr>Banded garden spider</vt:lpstr>
      <vt:lpstr>Black widow spider</vt:lpstr>
      <vt:lpstr>Immature female black widow spider</vt:lpstr>
      <vt:lpstr>The end.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County Safety Committee 3rd Quarter</dc:title>
  <dc:creator>Brad Aragon</dc:creator>
  <cp:lastModifiedBy>Brad Aragon</cp:lastModifiedBy>
  <cp:revision>9</cp:revision>
  <dcterms:created xsi:type="dcterms:W3CDTF">2017-08-14T19:43:30Z</dcterms:created>
  <dcterms:modified xsi:type="dcterms:W3CDTF">2017-08-16T15:36:43Z</dcterms:modified>
</cp:coreProperties>
</file>