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0" r:id="rId1"/>
  </p:sldMasterIdLst>
  <p:handoutMasterIdLst>
    <p:handoutMasterId r:id="rId17"/>
  </p:handoutMasterIdLst>
  <p:sldIdLst>
    <p:sldId id="256" r:id="rId2"/>
    <p:sldId id="267" r:id="rId3"/>
    <p:sldId id="266" r:id="rId4"/>
    <p:sldId id="257" r:id="rId5"/>
    <p:sldId id="258" r:id="rId6"/>
    <p:sldId id="259" r:id="rId7"/>
    <p:sldId id="260" r:id="rId8"/>
    <p:sldId id="261" r:id="rId9"/>
    <p:sldId id="262" r:id="rId10"/>
    <p:sldId id="263" r:id="rId11"/>
    <p:sldId id="265" r:id="rId12"/>
    <p:sldId id="264" r:id="rId13"/>
    <p:sldId id="268" r:id="rId14"/>
    <p:sldId id="269" r:id="rId15"/>
    <p:sldId id="270" r:id="rId1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74" d="100"/>
          <a:sy n="74" d="100"/>
        </p:scale>
        <p:origin x="52" y="84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120635488745725E-2"/>
          <c:y val="3.8847795959206753E-2"/>
          <c:w val="0.93325310188499166"/>
          <c:h val="0.78697474970324843"/>
        </c:manualLayout>
      </c:layout>
      <c:barChart>
        <c:barDir val="col"/>
        <c:grouping val="clustered"/>
        <c:varyColors val="0"/>
        <c:ser>
          <c:idx val="0"/>
          <c:order val="0"/>
          <c:tx>
            <c:strRef>
              <c:f>Sheet1!$B$1</c:f>
              <c:strCache>
                <c:ptCount val="1"/>
                <c:pt idx="0">
                  <c:v>Total Claims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2011</c:v>
                </c:pt>
                <c:pt idx="1">
                  <c:v>2012</c:v>
                </c:pt>
                <c:pt idx="2">
                  <c:v>2013</c:v>
                </c:pt>
                <c:pt idx="3">
                  <c:v>2014</c:v>
                </c:pt>
              </c:numCache>
            </c:numRef>
          </c:cat>
          <c:val>
            <c:numRef>
              <c:f>Sheet1!$B$2:$B$5</c:f>
              <c:numCache>
                <c:formatCode>General</c:formatCode>
                <c:ptCount val="4"/>
                <c:pt idx="0">
                  <c:v>841</c:v>
                </c:pt>
                <c:pt idx="1">
                  <c:v>873</c:v>
                </c:pt>
                <c:pt idx="2">
                  <c:v>741</c:v>
                </c:pt>
                <c:pt idx="3">
                  <c:v>661</c:v>
                </c:pt>
              </c:numCache>
            </c:numRef>
          </c:val>
        </c:ser>
        <c:ser>
          <c:idx val="1"/>
          <c:order val="1"/>
          <c:tx>
            <c:strRef>
              <c:f>Sheet1!$C$1</c:f>
              <c:strCache>
                <c:ptCount val="1"/>
                <c:pt idx="0">
                  <c:v>Column1</c:v>
                </c:pt>
              </c:strCache>
            </c:strRef>
          </c:tx>
          <c:spPr>
            <a:solidFill>
              <a:schemeClr val="accent2"/>
            </a:solidFill>
            <a:ln>
              <a:noFill/>
            </a:ln>
            <a:effectLst/>
          </c:spPr>
          <c:invertIfNegative val="0"/>
          <c:cat>
            <c:numRef>
              <c:f>Sheet1!$A$2:$A$5</c:f>
              <c:numCache>
                <c:formatCode>General</c:formatCode>
                <c:ptCount val="4"/>
                <c:pt idx="0">
                  <c:v>2011</c:v>
                </c:pt>
                <c:pt idx="1">
                  <c:v>2012</c:v>
                </c:pt>
                <c:pt idx="2">
                  <c:v>2013</c:v>
                </c:pt>
                <c:pt idx="3">
                  <c:v>2014</c:v>
                </c:pt>
              </c:numCache>
            </c:numRef>
          </c:cat>
          <c:val>
            <c:numRef>
              <c:f>Sheet1!$C$2:$C$5</c:f>
              <c:numCache>
                <c:formatCode>General</c:formatCode>
                <c:ptCount val="4"/>
              </c:numCache>
            </c:numRef>
          </c:val>
        </c:ser>
        <c:ser>
          <c:idx val="2"/>
          <c:order val="2"/>
          <c:tx>
            <c:strRef>
              <c:f>Sheet1!$D$1</c:f>
              <c:strCache>
                <c:ptCount val="1"/>
                <c:pt idx="0">
                  <c:v>Column2</c:v>
                </c:pt>
              </c:strCache>
            </c:strRef>
          </c:tx>
          <c:spPr>
            <a:solidFill>
              <a:schemeClr val="accent3"/>
            </a:solidFill>
            <a:ln>
              <a:noFill/>
            </a:ln>
            <a:effectLst/>
          </c:spPr>
          <c:invertIfNegative val="0"/>
          <c:cat>
            <c:numRef>
              <c:f>Sheet1!$A$2:$A$5</c:f>
              <c:numCache>
                <c:formatCode>General</c:formatCode>
                <c:ptCount val="4"/>
                <c:pt idx="0">
                  <c:v>2011</c:v>
                </c:pt>
                <c:pt idx="1">
                  <c:v>2012</c:v>
                </c:pt>
                <c:pt idx="2">
                  <c:v>2013</c:v>
                </c:pt>
                <c:pt idx="3">
                  <c:v>2014</c:v>
                </c:pt>
              </c:numCache>
            </c:numRef>
          </c:cat>
          <c:val>
            <c:numRef>
              <c:f>Sheet1!$D$2:$D$5</c:f>
              <c:numCache>
                <c:formatCode>General</c:formatCode>
                <c:ptCount val="4"/>
              </c:numCache>
            </c:numRef>
          </c:val>
        </c:ser>
        <c:dLbls>
          <c:showLegendKey val="0"/>
          <c:showVal val="0"/>
          <c:showCatName val="0"/>
          <c:showSerName val="0"/>
          <c:showPercent val="0"/>
          <c:showBubbleSize val="0"/>
        </c:dLbls>
        <c:gapWidth val="219"/>
        <c:overlap val="-27"/>
        <c:axId val="367784520"/>
        <c:axId val="367784912"/>
      </c:barChart>
      <c:catAx>
        <c:axId val="36778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4912"/>
        <c:crosses val="autoZero"/>
        <c:auto val="1"/>
        <c:lblAlgn val="ctr"/>
        <c:lblOffset val="100"/>
        <c:noMultiLvlLbl val="0"/>
      </c:catAx>
      <c:valAx>
        <c:axId val="36778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452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41994869959436887"/>
          <c:y val="0.8627815721929788"/>
          <c:w val="0.14873886502823513"/>
          <c:h val="0.1182760442237538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3849572594409308E-2"/>
          <c:y val="0.12524218061959957"/>
          <c:w val="0.96615042740559065"/>
          <c:h val="0.74196845393105371"/>
        </c:manualLayout>
      </c:layout>
      <c:barChart>
        <c:barDir val="col"/>
        <c:grouping val="clustered"/>
        <c:varyColors val="0"/>
        <c:ser>
          <c:idx val="0"/>
          <c:order val="0"/>
          <c:tx>
            <c:strRef>
              <c:f>Sheet1!$B$1</c:f>
              <c:strCache>
                <c:ptCount val="1"/>
                <c:pt idx="0">
                  <c:v>Vehicle Accidents</c:v>
                </c:pt>
              </c:strCache>
            </c:strRef>
          </c:tx>
          <c:spPr>
            <a:solidFill>
              <a:schemeClr val="accent1"/>
            </a:solidFill>
            <a:ln w="19050">
              <a:solidFill>
                <a:schemeClr val="lt1"/>
              </a:solidFill>
            </a:ln>
            <a:effectLst/>
          </c:spPr>
          <c:invertIfNegative val="0"/>
          <c:dLbls>
            <c:dLbl>
              <c:idx val="1"/>
              <c:layout>
                <c:manualLayout>
                  <c:x val="-1.6106145031051446E-3"/>
                  <c:y val="5.9160013470956428E-3"/>
                </c:manualLayout>
              </c:layout>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9066928062584891E-2"/>
                      <c:h val="7.7020212309702366E-2"/>
                    </c:manualLayout>
                  </c15:layout>
                </c:ext>
              </c:extLst>
            </c:dLbl>
            <c:dLbl>
              <c:idx val="2"/>
              <c:layout>
                <c:manualLayout>
                  <c:x val="-2.8344753524661877E-3"/>
                  <c:y val="2.4168123903992336E-2"/>
                </c:manualLayout>
              </c:layout>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3301518020735418E-2"/>
                      <c:h val="0.10496410808831626"/>
                    </c:manualLayout>
                  </c15:layout>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March</c:v>
                </c:pt>
                <c:pt idx="1">
                  <c:v>April</c:v>
                </c:pt>
                <c:pt idx="2">
                  <c:v>May</c:v>
                </c:pt>
                <c:pt idx="3">
                  <c:v>June</c:v>
                </c:pt>
                <c:pt idx="4">
                  <c:v>July</c:v>
                </c:pt>
                <c:pt idx="5">
                  <c:v>August</c:v>
                </c:pt>
              </c:strCache>
            </c:strRef>
          </c:cat>
          <c:val>
            <c:numRef>
              <c:f>Sheet1!$B$2:$B$7</c:f>
              <c:numCache>
                <c:formatCode>General</c:formatCode>
                <c:ptCount val="6"/>
                <c:pt idx="0">
                  <c:v>9</c:v>
                </c:pt>
                <c:pt idx="1">
                  <c:v>10</c:v>
                </c:pt>
                <c:pt idx="2">
                  <c:v>18</c:v>
                </c:pt>
                <c:pt idx="3">
                  <c:v>8</c:v>
                </c:pt>
                <c:pt idx="4">
                  <c:v>4</c:v>
                </c:pt>
                <c:pt idx="5">
                  <c:v>11</c:v>
                </c:pt>
              </c:numCache>
            </c:numRef>
          </c:val>
        </c:ser>
        <c:dLbls>
          <c:showLegendKey val="0"/>
          <c:showVal val="0"/>
          <c:showCatName val="0"/>
          <c:showSerName val="0"/>
          <c:showPercent val="0"/>
          <c:showBubbleSize val="0"/>
        </c:dLbls>
        <c:gapWidth val="150"/>
        <c:axId val="367782168"/>
        <c:axId val="367780208"/>
      </c:barChart>
      <c:catAx>
        <c:axId val="367782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0208"/>
        <c:crosses val="autoZero"/>
        <c:auto val="1"/>
        <c:lblAlgn val="ctr"/>
        <c:lblOffset val="100"/>
        <c:noMultiLvlLbl val="0"/>
      </c:catAx>
      <c:valAx>
        <c:axId val="36778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8820290022687"/>
          <c:y val="0.12092086996375845"/>
          <c:w val="0.89551179709977313"/>
          <c:h val="0.72998017818835481"/>
        </c:manualLayout>
      </c:layout>
      <c:barChart>
        <c:barDir val="col"/>
        <c:grouping val="clustered"/>
        <c:varyColors val="0"/>
        <c:ser>
          <c:idx val="0"/>
          <c:order val="0"/>
          <c:tx>
            <c:strRef>
              <c:f>Sheet1!$B$1</c:f>
              <c:strCache>
                <c:ptCount val="1"/>
                <c:pt idx="0">
                  <c:v>We Hit Them</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March</c:v>
                </c:pt>
                <c:pt idx="1">
                  <c:v>April</c:v>
                </c:pt>
                <c:pt idx="2">
                  <c:v>May</c:v>
                </c:pt>
                <c:pt idx="3">
                  <c:v>June</c:v>
                </c:pt>
                <c:pt idx="4">
                  <c:v>July</c:v>
                </c:pt>
                <c:pt idx="5">
                  <c:v>August</c:v>
                </c:pt>
              </c:strCache>
            </c:strRef>
          </c:cat>
          <c:val>
            <c:numRef>
              <c:f>Sheet1!$B$2:$B$7</c:f>
              <c:numCache>
                <c:formatCode>General</c:formatCode>
                <c:ptCount val="6"/>
                <c:pt idx="0">
                  <c:v>1</c:v>
                </c:pt>
                <c:pt idx="1">
                  <c:v>1</c:v>
                </c:pt>
                <c:pt idx="2">
                  <c:v>2</c:v>
                </c:pt>
                <c:pt idx="3">
                  <c:v>1</c:v>
                </c:pt>
                <c:pt idx="4">
                  <c:v>0</c:v>
                </c:pt>
                <c:pt idx="5">
                  <c:v>1</c:v>
                </c:pt>
              </c:numCache>
            </c:numRef>
          </c:val>
        </c:ser>
        <c:ser>
          <c:idx val="1"/>
          <c:order val="1"/>
          <c:tx>
            <c:strRef>
              <c:f>Sheet1!$C$1</c:f>
              <c:strCache>
                <c:ptCount val="1"/>
                <c:pt idx="0">
                  <c:v>We Hit Object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March</c:v>
                </c:pt>
                <c:pt idx="1">
                  <c:v>April</c:v>
                </c:pt>
                <c:pt idx="2">
                  <c:v>May</c:v>
                </c:pt>
                <c:pt idx="3">
                  <c:v>June</c:v>
                </c:pt>
                <c:pt idx="4">
                  <c:v>July</c:v>
                </c:pt>
                <c:pt idx="5">
                  <c:v>August</c:v>
                </c:pt>
              </c:strCache>
            </c:strRef>
          </c:cat>
          <c:val>
            <c:numRef>
              <c:f>Sheet1!$C$2:$C$7</c:f>
              <c:numCache>
                <c:formatCode>General</c:formatCode>
                <c:ptCount val="6"/>
                <c:pt idx="0">
                  <c:v>1</c:v>
                </c:pt>
                <c:pt idx="1">
                  <c:v>1</c:v>
                </c:pt>
                <c:pt idx="2">
                  <c:v>5</c:v>
                </c:pt>
                <c:pt idx="3">
                  <c:v>3</c:v>
                </c:pt>
                <c:pt idx="4">
                  <c:v>1</c:v>
                </c:pt>
                <c:pt idx="5">
                  <c:v>4</c:v>
                </c:pt>
              </c:numCache>
            </c:numRef>
          </c:val>
        </c:ser>
        <c:ser>
          <c:idx val="2"/>
          <c:order val="2"/>
          <c:tx>
            <c:strRef>
              <c:f>Sheet1!$D$1</c:f>
              <c:strCache>
                <c:ptCount val="1"/>
                <c:pt idx="0">
                  <c:v>They Hit Us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March</c:v>
                </c:pt>
                <c:pt idx="1">
                  <c:v>April</c:v>
                </c:pt>
                <c:pt idx="2">
                  <c:v>May</c:v>
                </c:pt>
                <c:pt idx="3">
                  <c:v>June</c:v>
                </c:pt>
                <c:pt idx="4">
                  <c:v>July</c:v>
                </c:pt>
                <c:pt idx="5">
                  <c:v>August</c:v>
                </c:pt>
              </c:strCache>
            </c:strRef>
          </c:cat>
          <c:val>
            <c:numRef>
              <c:f>Sheet1!$D$2:$D$7</c:f>
              <c:numCache>
                <c:formatCode>General</c:formatCode>
                <c:ptCount val="6"/>
                <c:pt idx="0">
                  <c:v>7</c:v>
                </c:pt>
                <c:pt idx="1">
                  <c:v>4</c:v>
                </c:pt>
                <c:pt idx="2">
                  <c:v>10</c:v>
                </c:pt>
                <c:pt idx="3">
                  <c:v>3</c:v>
                </c:pt>
                <c:pt idx="4">
                  <c:v>3</c:v>
                </c:pt>
                <c:pt idx="5">
                  <c:v>3</c:v>
                </c:pt>
              </c:numCache>
            </c:numRef>
          </c:val>
        </c:ser>
        <c:dLbls>
          <c:showLegendKey val="0"/>
          <c:showVal val="0"/>
          <c:showCatName val="0"/>
          <c:showSerName val="0"/>
          <c:showPercent val="0"/>
          <c:showBubbleSize val="0"/>
        </c:dLbls>
        <c:gapWidth val="219"/>
        <c:overlap val="-27"/>
        <c:axId val="367778248"/>
        <c:axId val="367785304"/>
      </c:barChart>
      <c:catAx>
        <c:axId val="36777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5304"/>
        <c:crosses val="autoZero"/>
        <c:auto val="1"/>
        <c:lblAlgn val="ctr"/>
        <c:lblOffset val="100"/>
        <c:noMultiLvlLbl val="0"/>
      </c:catAx>
      <c:valAx>
        <c:axId val="36778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7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0.13986</cdr:x>
      <cdr:y>0.13367</cdr:y>
    </cdr:from>
    <cdr:to>
      <cdr:x>0.33358</cdr:x>
      <cdr:y>0.15802</cdr:y>
    </cdr:to>
    <cdr:cxnSp macro="">
      <cdr:nvCxnSpPr>
        <cdr:cNvPr id="3" name="Straight Connector 2"/>
        <cdr:cNvCxnSpPr/>
      </cdr:nvCxnSpPr>
      <cdr:spPr>
        <a:xfrm xmlns:a="http://schemas.openxmlformats.org/drawingml/2006/main" flipV="1">
          <a:off x="1406751" y="537708"/>
          <a:ext cx="1948543" cy="97972"/>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0.36605</cdr:x>
      <cdr:y>0.13367</cdr:y>
    </cdr:from>
    <cdr:to>
      <cdr:x>0.56194</cdr:x>
      <cdr:y>0.2365</cdr:y>
    </cdr:to>
    <cdr:cxnSp macro="">
      <cdr:nvCxnSpPr>
        <cdr:cNvPr id="5" name="Straight Connector 4"/>
        <cdr:cNvCxnSpPr/>
      </cdr:nvCxnSpPr>
      <cdr:spPr>
        <a:xfrm xmlns:a="http://schemas.openxmlformats.org/drawingml/2006/main">
          <a:off x="3681865" y="537708"/>
          <a:ext cx="1970314" cy="413658"/>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0.60306</cdr:x>
      <cdr:y>0.2392</cdr:y>
    </cdr:from>
    <cdr:to>
      <cdr:x>0.79678</cdr:x>
      <cdr:y>0.30144</cdr:y>
    </cdr:to>
    <cdr:cxnSp macro="">
      <cdr:nvCxnSpPr>
        <cdr:cNvPr id="7" name="Straight Connector 6"/>
        <cdr:cNvCxnSpPr/>
      </cdr:nvCxnSpPr>
      <cdr:spPr>
        <a:xfrm xmlns:a="http://schemas.openxmlformats.org/drawingml/2006/main">
          <a:off x="6065837" y="962251"/>
          <a:ext cx="1948543" cy="250372"/>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0.84982</cdr:x>
      <cdr:y>0.28791</cdr:y>
    </cdr:from>
    <cdr:to>
      <cdr:x>1</cdr:x>
      <cdr:y>0.46651</cdr:y>
    </cdr:to>
    <cdr:sp macro="" textlink="">
      <cdr:nvSpPr>
        <cdr:cNvPr id="8" name="TextBox 7"/>
        <cdr:cNvSpPr txBox="1"/>
      </cdr:nvSpPr>
      <cdr:spPr>
        <a:xfrm xmlns:a="http://schemas.openxmlformats.org/drawingml/2006/main">
          <a:off x="8547781" y="1158193"/>
          <a:ext cx="1510619" cy="7184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smtClean="0"/>
            <a:t>This represents 	 a </a:t>
          </a:r>
        </a:p>
        <a:p xmlns:a="http://schemas.openxmlformats.org/drawingml/2006/main">
          <a:r>
            <a:rPr lang="en-US" dirty="0" smtClean="0"/>
            <a:t>21% drop from 2011</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85443DD-7E0E-4FB4-A930-24BB1F5FC389}" type="datetimeFigureOut">
              <a:rPr lang="en-US" smtClean="0"/>
              <a:t>8/19/2015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4AE8F4C-07B0-4F2A-B462-2ED0EFA2BE2C}" type="slidenum">
              <a:rPr lang="en-US" smtClean="0"/>
              <a:t>‹#›</a:t>
            </a:fld>
            <a:endParaRPr lang="en-US"/>
          </a:p>
        </p:txBody>
      </p:sp>
    </p:spTree>
    <p:extLst>
      <p:ext uri="{BB962C8B-B14F-4D97-AF65-F5344CB8AC3E}">
        <p14:creationId xmlns:p14="http://schemas.microsoft.com/office/powerpoint/2010/main" val="353784011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425.53192" units="1/cm"/>
          <inkml:channelProperty channel="Y" name="resolution" value="425.28058" units="1/cm"/>
          <inkml:channelProperty channel="F" name="resolution" value="0" units="1/dev"/>
          <inkml:channelProperty channel="T" name="resolution" value="1" units="1/dev"/>
        </inkml:channelProperties>
      </inkml:inkSource>
      <inkml:timestamp xml:id="ts0" timeString="2015-08-18T21:29:44.564"/>
    </inkml:context>
    <inkml:brush xml:id="br0">
      <inkml:brushProperty name="width" value="0.05292" units="cm"/>
      <inkml:brushProperty name="height" value="0.05292" units="cm"/>
      <inkml:brushProperty name="color" value="#FF0000"/>
    </inkml:brush>
  </inkml:definitions>
  <inkml:trace contextRef="#ctx0" brushRef="#br0">32558 3350 5 0,'3'0'2'0,"-3"0"-4"0,0 0 2 15,0 0-1-15,0 0 0 16</inkml:trace>
  <inkml:trace contextRef="#ctx0" brushRef="#br0" timeOffset="12444.2549">25432 9436 27 0,'0'-7'13'0,"0"-4"-20"15,0 11 30-15,0 0-25 16,0 0 0-16,7 0-9 16,-4 4 1-16,1 3 9 15,-4-4 1-15</inkml:trace>
  <inkml:trace contextRef="#ctx0" brushRef="#br0" timeOffset="12788.2652">25534 9439 15 0,'-14'4'7'0,"28"-4"-10"15,-10 0 12-15,-1 0-16 16,4 3 1-16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425.53192" units="1/cm"/>
          <inkml:channelProperty channel="Y" name="resolution" value="425.28058" units="1/cm"/>
          <inkml:channelProperty channel="F" name="resolution" value="0" units="1/dev"/>
          <inkml:channelProperty channel="T" name="resolution" value="1" units="1/dev"/>
        </inkml:channelProperties>
      </inkml:inkSource>
      <inkml:timestamp xml:id="ts0" timeString="2015-08-18T21:34:59.227"/>
    </inkml:context>
    <inkml:brush xml:id="br0">
      <inkml:brushProperty name="width" value="0.05292" units="cm"/>
      <inkml:brushProperty name="height" value="0.05292" units="cm"/>
      <inkml:brushProperty name="color" value="#FF0000"/>
    </inkml:brush>
  </inkml:definitions>
  <inkml:trace contextRef="#ctx0" brushRef="#br0">15519 10805 13 0,'10'0'6'0,"11"-4"-5"0,-10 4 6 0,3 0-7 16,7 0 0-16,-3 0-3 16,0-3 0-16,3 3 1 15,0 3 1-15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400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6256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606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62235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570289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22912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41300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764DE79-268F-4C1A-8933-263129D2AF90}" type="datetimeFigureOut">
              <a:rPr lang="en-US" smtClean="0"/>
              <a:t>8/19/2015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302101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210248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56143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8/19/2015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67414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764DE79-268F-4C1A-8933-263129D2AF90}" type="datetimeFigureOut">
              <a:rPr lang="en-US" smtClean="0"/>
              <a:t>8/19/2015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8F63A3B-78C7-47BE-AE5E-E10140E04643}"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67446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co.kern.ca.us/rm/Forms/Form5020.pdf" TargetMode="External"/><Relationship Id="rId2" Type="http://schemas.openxmlformats.org/officeDocument/2006/relationships/hyperlink" Target="http://www.co.kern.ca.us/rm/Forms/wc_supRpt.pdf" TargetMode="Externa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customXml" Target="../ink/ink1.xml"/><Relationship Id="rId4" Type="http://schemas.openxmlformats.org/officeDocument/2006/relationships/hyperlink" Target="http://www.co.kern.ca.us/rm/Forms/ClaimForm2010.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slideLayout" Target="../slideLayouts/slideLayout2.xml"/><Relationship Id="rId1" Type="http://schemas.openxmlformats.org/officeDocument/2006/relationships/video" Target="https://www.youtube.com/embed/04KF-7m7AKc" TargetMode="External"/><Relationship Id="rId5" Type="http://schemas.openxmlformats.org/officeDocument/2006/relationships/image" Target="../media/image3.jpeg"/><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County Safety Committee </a:t>
            </a:r>
            <a:br>
              <a:rPr lang="en-US" dirty="0" smtClean="0"/>
            </a:br>
            <a:r>
              <a:rPr lang="en-US" dirty="0" smtClean="0"/>
              <a:t>3</a:t>
            </a:r>
            <a:r>
              <a:rPr lang="en-US" baseline="30000" dirty="0" smtClean="0"/>
              <a:t>rd</a:t>
            </a:r>
            <a:r>
              <a:rPr lang="en-US" dirty="0" smtClean="0"/>
              <a:t> Quarter Meeting </a:t>
            </a:r>
            <a:br>
              <a:rPr lang="en-US" dirty="0" smtClean="0"/>
            </a:br>
            <a:r>
              <a:rPr lang="en-US" dirty="0" smtClean="0"/>
              <a:t>August 19,2015 </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Brad Aragon, CSP</a:t>
            </a:r>
          </a:p>
          <a:p>
            <a:r>
              <a:rPr lang="en-US" dirty="0" smtClean="0"/>
              <a:t>Loss Prevention Specialist</a:t>
            </a:r>
          </a:p>
          <a:p>
            <a:r>
              <a:rPr lang="en-US" dirty="0" smtClean="0"/>
              <a:t>Risk Management</a:t>
            </a:r>
            <a:endParaRPr lang="en-US" dirty="0"/>
          </a:p>
        </p:txBody>
      </p:sp>
    </p:spTree>
    <p:extLst>
      <p:ext uri="{BB962C8B-B14F-4D97-AF65-F5344CB8AC3E}">
        <p14:creationId xmlns:p14="http://schemas.microsoft.com/office/powerpoint/2010/main" val="41847143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normAutofit/>
          </a:bodyPr>
          <a:lstStyle/>
          <a:p>
            <a:r>
              <a:rPr lang="en-US" sz="2400" dirty="0" smtClean="0"/>
              <a:t>County’s annual claim history </a:t>
            </a:r>
          </a:p>
          <a:p>
            <a:r>
              <a:rPr lang="en-US" sz="2400" dirty="0" smtClean="0"/>
              <a:t>OSHA’s Top 20 citation categories</a:t>
            </a:r>
          </a:p>
          <a:p>
            <a:r>
              <a:rPr lang="en-US" sz="2400" dirty="0" smtClean="0"/>
              <a:t>Heat Illness update – Lone Worker information</a:t>
            </a:r>
          </a:p>
          <a:p>
            <a:r>
              <a:rPr lang="en-US" sz="2400" dirty="0" smtClean="0"/>
              <a:t>County vehicle accident information</a:t>
            </a:r>
          </a:p>
          <a:p>
            <a:r>
              <a:rPr lang="en-US" sz="2400" dirty="0" smtClean="0"/>
              <a:t>When a workers’ comp claim get filed</a:t>
            </a:r>
          </a:p>
          <a:p>
            <a:r>
              <a:rPr lang="en-US" sz="2400" dirty="0" smtClean="0"/>
              <a:t>Ergonomic video</a:t>
            </a:r>
          </a:p>
          <a:p>
            <a:r>
              <a:rPr lang="en-US" sz="2400" dirty="0" smtClean="0"/>
              <a:t>New/Updated department safety programs</a:t>
            </a:r>
            <a:endParaRPr lang="en-US" sz="2400" dirty="0"/>
          </a:p>
        </p:txBody>
      </p:sp>
    </p:spTree>
    <p:extLst>
      <p:ext uri="{BB962C8B-B14F-4D97-AF65-F5344CB8AC3E}">
        <p14:creationId xmlns:p14="http://schemas.microsoft.com/office/powerpoint/2010/main" val="1937421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County Workers’ Comp Claim History</a:t>
            </a:r>
            <a:br>
              <a:rPr lang="en-US" dirty="0" smtClean="0"/>
            </a:br>
            <a:r>
              <a:rPr lang="en-US" dirty="0" smtClean="0"/>
              <a:t>7/1/xx to 6/30/xx</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72551045"/>
              </p:ext>
            </p:extLst>
          </p:nvPr>
        </p:nvGraphicFramePr>
        <p:xfrm>
          <a:off x="1097280" y="1835377"/>
          <a:ext cx="10058400" cy="402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32871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4623" y="275718"/>
            <a:ext cx="10058400" cy="1450757"/>
          </a:xfrm>
        </p:spPr>
        <p:txBody>
          <a:bodyPr/>
          <a:lstStyle/>
          <a:p>
            <a:r>
              <a:rPr lang="en-US" dirty="0" smtClean="0"/>
              <a:t>OSHA Top 20 Citations vs. Kern County</a:t>
            </a:r>
            <a:endParaRPr lang="en-US" dirty="0"/>
          </a:p>
        </p:txBody>
      </p:sp>
      <p:sp>
        <p:nvSpPr>
          <p:cNvPr id="5" name="Content Placeholder 4"/>
          <p:cNvSpPr>
            <a:spLocks noGrp="1"/>
          </p:cNvSpPr>
          <p:nvPr>
            <p:ph idx="1"/>
          </p:nvPr>
        </p:nvSpPr>
        <p:spPr>
          <a:xfrm>
            <a:off x="359229" y="1845734"/>
            <a:ext cx="10796451" cy="4023360"/>
          </a:xfrm>
        </p:spPr>
        <p:txBody>
          <a:bodyPr/>
          <a:lstStyle/>
          <a:p>
            <a:r>
              <a:rPr lang="en-US" sz="3200" b="1" u="sng" dirty="0" smtClean="0"/>
              <a:t>Kern County</a:t>
            </a:r>
          </a:p>
          <a:p>
            <a:r>
              <a:rPr lang="en-US" dirty="0" smtClean="0"/>
              <a:t>IIPP -2</a:t>
            </a:r>
          </a:p>
          <a:p>
            <a:r>
              <a:rPr lang="en-US" dirty="0" smtClean="0"/>
              <a:t>Heat Illness – 1</a:t>
            </a:r>
          </a:p>
          <a:p>
            <a:r>
              <a:rPr lang="en-US" dirty="0" smtClean="0"/>
              <a:t>Forklifts – 1</a:t>
            </a:r>
          </a:p>
          <a:p>
            <a:r>
              <a:rPr lang="en-US" dirty="0" err="1" smtClean="0"/>
              <a:t>Bloodborne</a:t>
            </a:r>
            <a:r>
              <a:rPr lang="en-US" dirty="0" smtClean="0"/>
              <a:t> Pathogens – 1</a:t>
            </a:r>
          </a:p>
          <a:p>
            <a:r>
              <a:rPr lang="en-US" dirty="0" smtClean="0"/>
              <a:t>Log 300 info. - 1</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9371" y="1845735"/>
            <a:ext cx="8098971" cy="4489752"/>
          </a:xfrm>
          <a:prstGeom prst="rect">
            <a:avLst/>
          </a:prstGeom>
        </p:spPr>
      </p:pic>
    </p:spTree>
    <p:extLst>
      <p:ext uri="{BB962C8B-B14F-4D97-AF65-F5344CB8AC3E}">
        <p14:creationId xmlns:p14="http://schemas.microsoft.com/office/powerpoint/2010/main" val="39481993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Illness Updates	</a:t>
            </a:r>
            <a:endParaRPr lang="en-US" dirty="0"/>
          </a:p>
        </p:txBody>
      </p:sp>
      <p:sp>
        <p:nvSpPr>
          <p:cNvPr id="3" name="Content Placeholder 2"/>
          <p:cNvSpPr>
            <a:spLocks noGrp="1"/>
          </p:cNvSpPr>
          <p:nvPr>
            <p:ph idx="1"/>
          </p:nvPr>
        </p:nvSpPr>
        <p:spPr>
          <a:xfrm>
            <a:off x="1097280" y="1845734"/>
            <a:ext cx="10058400" cy="4413552"/>
          </a:xfrm>
        </p:spPr>
        <p:txBody>
          <a:bodyPr/>
          <a:lstStyle/>
          <a:p>
            <a:r>
              <a:rPr lang="en-US" dirty="0" smtClean="0"/>
              <a:t>There has been a new emphasis on the safety and health of “Lone Workers” during high heat periods. Although this new standard applies to the Construction Safety orders, it provides some good safe work practices that any industry can follow.</a:t>
            </a:r>
          </a:p>
          <a:p>
            <a:pPr>
              <a:lnSpc>
                <a:spcPct val="100000"/>
              </a:lnSpc>
            </a:pPr>
            <a:r>
              <a:rPr lang="en-US" u="sng" dirty="0">
                <a:solidFill>
                  <a:srgbClr val="FF0000"/>
                </a:solidFill>
              </a:rPr>
              <a:t>Working </a:t>
            </a:r>
            <a:r>
              <a:rPr lang="en-US" u="sng" dirty="0" err="1" smtClean="0">
                <a:solidFill>
                  <a:srgbClr val="FF0000"/>
                </a:solidFill>
              </a:rPr>
              <a:t>alon</a:t>
            </a:r>
            <a:r>
              <a:rPr lang="en-US" u="sng" dirty="0" smtClean="0">
                <a:solidFill>
                  <a:srgbClr val="FF0000"/>
                </a:solidFill>
              </a:rPr>
              <a:t> e</a:t>
            </a:r>
            <a:r>
              <a:rPr lang="en-US" dirty="0" smtClean="0">
                <a:solidFill>
                  <a:srgbClr val="FF0000"/>
                </a:solidFill>
              </a:rPr>
              <a:t>- </a:t>
            </a:r>
            <a:r>
              <a:rPr lang="en-US" dirty="0">
                <a:solidFill>
                  <a:srgbClr val="FF0000"/>
                </a:solidFill>
              </a:rPr>
              <a:t>The performance of any work function by a worker who is the only worker for</a:t>
            </a:r>
          </a:p>
          <a:p>
            <a:pPr>
              <a:lnSpc>
                <a:spcPct val="100000"/>
              </a:lnSpc>
            </a:pPr>
            <a:r>
              <a:rPr lang="en-US" dirty="0">
                <a:solidFill>
                  <a:srgbClr val="FF0000"/>
                </a:solidFill>
              </a:rPr>
              <a:t>that employer at that workplace at any time or is not directly supervised by the employer, or</a:t>
            </a:r>
          </a:p>
          <a:p>
            <a:pPr>
              <a:lnSpc>
                <a:spcPct val="100000"/>
              </a:lnSpc>
            </a:pPr>
            <a:r>
              <a:rPr lang="en-US" dirty="0">
                <a:solidFill>
                  <a:srgbClr val="FF0000"/>
                </a:solidFill>
              </a:rPr>
              <a:t>another person designated as a </a:t>
            </a:r>
            <a:r>
              <a:rPr lang="en-US" dirty="0" smtClean="0">
                <a:solidFill>
                  <a:srgbClr val="FF0000"/>
                </a:solidFill>
              </a:rPr>
              <a:t>supervisor </a:t>
            </a:r>
            <a:r>
              <a:rPr lang="en-US" dirty="0">
                <a:solidFill>
                  <a:srgbClr val="FF0000"/>
                </a:solidFill>
              </a:rPr>
              <a:t>by the employer, at any time</a:t>
            </a:r>
            <a:r>
              <a:rPr lang="en-US" dirty="0" smtClean="0"/>
              <a:t>.</a:t>
            </a:r>
          </a:p>
          <a:p>
            <a:r>
              <a:rPr lang="en-US" dirty="0" smtClean="0"/>
              <a:t>The </a:t>
            </a:r>
            <a:r>
              <a:rPr lang="en-US" dirty="0"/>
              <a:t>employer shall monitor or account </a:t>
            </a:r>
            <a:r>
              <a:rPr lang="en-US" dirty="0" smtClean="0"/>
              <a:t>for:</a:t>
            </a:r>
            <a:endParaRPr lang="en-US" dirty="0"/>
          </a:p>
          <a:p>
            <a:r>
              <a:rPr lang="en-US" dirty="0"/>
              <a:t>employees at regular intervals to discover and direct aid to employees who have become</a:t>
            </a:r>
          </a:p>
          <a:p>
            <a:r>
              <a:rPr lang="en-US" dirty="0"/>
              <a:t>incapacitated or non-responsive. The employer shall account for each employee:</a:t>
            </a:r>
            <a:endParaRPr lang="en-US" dirty="0">
              <a:solidFill>
                <a:schemeClr val="tx1"/>
              </a:solidFill>
            </a:endParaRPr>
          </a:p>
        </p:txBody>
      </p:sp>
    </p:spTree>
    <p:extLst>
      <p:ext uri="{BB962C8B-B14F-4D97-AF65-F5344CB8AC3E}">
        <p14:creationId xmlns:p14="http://schemas.microsoft.com/office/powerpoint/2010/main" val="22965537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Heat Illness Updates</a:t>
            </a:r>
          </a:p>
        </p:txBody>
      </p:sp>
      <p:sp>
        <p:nvSpPr>
          <p:cNvPr id="3" name="Content Placeholder 2"/>
          <p:cNvSpPr>
            <a:spLocks noGrp="1"/>
          </p:cNvSpPr>
          <p:nvPr>
            <p:ph idx="1"/>
          </p:nvPr>
        </p:nvSpPr>
        <p:spPr/>
        <p:txBody>
          <a:bodyPr/>
          <a:lstStyle/>
          <a:p>
            <a:r>
              <a:rPr lang="en-US" dirty="0"/>
              <a:t>(1) Throughout each work shift at regular intervals to ensure employee’s safety and health based</a:t>
            </a:r>
          </a:p>
          <a:p>
            <a:r>
              <a:rPr lang="en-US" dirty="0"/>
              <a:t>on the hazards identified under 1511(b); and</a:t>
            </a:r>
          </a:p>
          <a:p>
            <a:r>
              <a:rPr lang="en-US" dirty="0"/>
              <a:t>(2) At the end of the job assignment or at the end of the work shift, whichever occurs first.</a:t>
            </a:r>
          </a:p>
          <a:p>
            <a:r>
              <a:rPr lang="en-US" dirty="0"/>
              <a:t>(b) Where means of electronic communication are unreliable or unavailable, the employer shall</a:t>
            </a:r>
          </a:p>
          <a:p>
            <a:r>
              <a:rPr lang="en-US" dirty="0"/>
              <a:t>account for each employee by sight or verbal communication.</a:t>
            </a:r>
          </a:p>
        </p:txBody>
      </p:sp>
    </p:spTree>
    <p:extLst>
      <p:ext uri="{BB962C8B-B14F-4D97-AF65-F5344CB8AC3E}">
        <p14:creationId xmlns:p14="http://schemas.microsoft.com/office/powerpoint/2010/main" val="23860281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717738"/>
          </a:xfrm>
        </p:spPr>
        <p:txBody>
          <a:bodyPr/>
          <a:lstStyle/>
          <a:p>
            <a:r>
              <a:rPr lang="en-US" dirty="0" smtClean="0"/>
              <a:t>Total Vehicle Accidents – 6 Months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740666148"/>
              </p:ext>
            </p:extLst>
          </p:nvPr>
        </p:nvGraphicFramePr>
        <p:xfrm>
          <a:off x="0" y="1004341"/>
          <a:ext cx="12192000" cy="52765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963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299" y="151692"/>
            <a:ext cx="10058400" cy="702748"/>
          </a:xfrm>
        </p:spPr>
        <p:txBody>
          <a:bodyPr>
            <a:normAutofit fontScale="90000"/>
          </a:bodyPr>
          <a:lstStyle/>
          <a:p>
            <a:r>
              <a:rPr lang="en-US" dirty="0" smtClean="0"/>
              <a:t>Types of </a:t>
            </a:r>
            <a:r>
              <a:rPr lang="en-US" dirty="0"/>
              <a:t>Vehicle Accidents – 6 month</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81645957"/>
              </p:ext>
            </p:extLst>
          </p:nvPr>
        </p:nvGraphicFramePr>
        <p:xfrm>
          <a:off x="0" y="707571"/>
          <a:ext cx="12052091" cy="56332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23625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a Workers Comp Claim is filed	</a:t>
            </a:r>
            <a:endParaRPr lang="en-US" dirty="0"/>
          </a:p>
        </p:txBody>
      </p:sp>
      <p:sp>
        <p:nvSpPr>
          <p:cNvPr id="3" name="Content Placeholder 2"/>
          <p:cNvSpPr>
            <a:spLocks noGrp="1"/>
          </p:cNvSpPr>
          <p:nvPr>
            <p:ph idx="1"/>
          </p:nvPr>
        </p:nvSpPr>
        <p:spPr>
          <a:xfrm>
            <a:off x="1097280" y="1845734"/>
            <a:ext cx="10474234" cy="4023360"/>
          </a:xfrm>
        </p:spPr>
        <p:txBody>
          <a:bodyPr/>
          <a:lstStyle/>
          <a:p>
            <a:r>
              <a:rPr lang="en-US" dirty="0" smtClean="0"/>
              <a:t>Documentation that is typically received in order for  the claims process to begin.</a:t>
            </a:r>
          </a:p>
          <a:p>
            <a:pPr marL="457200" indent="-457200">
              <a:buFont typeface="+mj-lt"/>
              <a:buAutoNum type="arabicPeriod"/>
            </a:pPr>
            <a:r>
              <a:rPr lang="en-US" dirty="0" smtClean="0"/>
              <a:t>Supervisor’s  Investigation Report </a:t>
            </a:r>
            <a:r>
              <a:rPr lang="en-US" dirty="0" smtClean="0">
                <a:hlinkClick r:id="rId2"/>
              </a:rPr>
              <a:t>http://www.co.kern.ca.us/rm/Forms/wc_supRpt.pdf</a:t>
            </a:r>
            <a:endParaRPr lang="en-US" dirty="0" smtClean="0"/>
          </a:p>
          <a:p>
            <a:pPr marL="457200" indent="-457200">
              <a:buFont typeface="+mj-lt"/>
              <a:buAutoNum type="arabicPeriod"/>
            </a:pPr>
            <a:r>
              <a:rPr lang="en-US" dirty="0" smtClean="0"/>
              <a:t>Form 5020 – Employer’s Report of Injury </a:t>
            </a:r>
            <a:r>
              <a:rPr lang="en-US" dirty="0" smtClean="0">
                <a:hlinkClick r:id="rId3"/>
              </a:rPr>
              <a:t>http://www.co.kern.ca.us/rm/Forms/Form5020.pdf</a:t>
            </a:r>
            <a:endParaRPr lang="en-US" dirty="0" smtClean="0"/>
          </a:p>
          <a:p>
            <a:pPr marL="457200" indent="-457200">
              <a:buFont typeface="+mj-lt"/>
              <a:buAutoNum type="arabicPeriod"/>
            </a:pPr>
            <a:r>
              <a:rPr lang="en-US" dirty="0" smtClean="0"/>
              <a:t>DWC 1 – Employee claim form</a:t>
            </a:r>
            <a:r>
              <a:rPr lang="en-US" dirty="0" smtClean="0">
                <a:hlinkClick r:id="rId4"/>
              </a:rPr>
              <a:t>http://www.co.kern.ca.us/rm/Forms/ClaimForm2010.pdf</a:t>
            </a:r>
            <a:endParaRPr lang="en-US" dirty="0" smtClean="0"/>
          </a:p>
          <a:p>
            <a:pPr marL="457200" indent="-457200">
              <a:buFont typeface="+mj-lt"/>
              <a:buAutoNum type="arabicPeriod"/>
            </a:pPr>
            <a:endParaRPr lang="en-US" dirty="0"/>
          </a:p>
          <a:p>
            <a:pPr marL="0" indent="0">
              <a:buNone/>
            </a:pPr>
            <a:r>
              <a:rPr lang="en-US" dirty="0" smtClean="0"/>
              <a:t>The claims department may also receive notification from the treating doctor which would also start the claim process</a:t>
            </a:r>
          </a:p>
          <a:p>
            <a:pPr marL="0" indent="0">
              <a:buNone/>
            </a:pPr>
            <a:r>
              <a:rPr lang="en-US" dirty="0" smtClean="0"/>
              <a:t>Some departments provide additional information which is specific to their department   </a:t>
            </a:r>
            <a:endParaRPr lang="en-US" dirty="0"/>
          </a:p>
        </p:txBody>
      </p:sp>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9155520" y="1206000"/>
              <a:ext cx="2566800" cy="2194920"/>
            </p14:xfrm>
          </p:contentPart>
        </mc:Choice>
        <mc:Fallback xmlns="">
          <p:pic>
            <p:nvPicPr>
              <p:cNvPr id="4" name="Ink 3"/>
              <p:cNvPicPr/>
              <p:nvPr/>
            </p:nvPicPr>
            <p:blipFill>
              <a:blip r:embed="rId6"/>
              <a:stretch>
                <a:fillRect/>
              </a:stretch>
            </p:blipFill>
            <p:spPr>
              <a:xfrm>
                <a:off x="9150120" y="1203120"/>
                <a:ext cx="2575080" cy="2201040"/>
              </a:xfrm>
              <a:prstGeom prst="rect">
                <a:avLst/>
              </a:prstGeom>
            </p:spPr>
          </p:pic>
        </mc:Fallback>
      </mc:AlternateContent>
    </p:spTree>
    <p:extLst>
      <p:ext uri="{BB962C8B-B14F-4D97-AF65-F5344CB8AC3E}">
        <p14:creationId xmlns:p14="http://schemas.microsoft.com/office/powerpoint/2010/main" val="3520304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Beginning of a Claim</a:t>
            </a:r>
            <a:endParaRPr lang="en-US" dirty="0"/>
          </a:p>
        </p:txBody>
      </p:sp>
      <p:sp>
        <p:nvSpPr>
          <p:cNvPr id="3" name="Content Placeholder 2"/>
          <p:cNvSpPr>
            <a:spLocks noGrp="1"/>
          </p:cNvSpPr>
          <p:nvPr>
            <p:ph idx="1"/>
          </p:nvPr>
        </p:nvSpPr>
        <p:spPr>
          <a:xfrm>
            <a:off x="544285" y="1845733"/>
            <a:ext cx="10940143" cy="4391781"/>
          </a:xfrm>
        </p:spPr>
        <p:txBody>
          <a:bodyPr/>
          <a:lstStyle/>
          <a:p>
            <a:r>
              <a:rPr lang="en-US" dirty="0" smtClean="0"/>
              <a:t>Once the Risk Management department receives the proper notification, a process of contacting the various parties will begin.</a:t>
            </a:r>
          </a:p>
          <a:p>
            <a:pPr marL="457200" indent="-457200">
              <a:buFont typeface="+mj-lt"/>
              <a:buAutoNum type="arabicPeriod"/>
            </a:pPr>
            <a:r>
              <a:rPr lang="en-US" dirty="0" smtClean="0"/>
              <a:t>The claims department will contact </a:t>
            </a:r>
            <a:r>
              <a:rPr lang="en-US" b="1" dirty="0" smtClean="0"/>
              <a:t>the injured employee </a:t>
            </a:r>
            <a:r>
              <a:rPr lang="en-US" dirty="0" smtClean="0"/>
              <a:t>to gather additional information and get clarification on how the injury occurred.</a:t>
            </a:r>
          </a:p>
          <a:p>
            <a:pPr marL="457200" indent="-457200">
              <a:buFont typeface="+mj-lt"/>
              <a:buAutoNum type="arabicPeriod"/>
            </a:pPr>
            <a:endParaRPr lang="en-US" dirty="0" smtClean="0"/>
          </a:p>
          <a:p>
            <a:pPr marL="457200" indent="-457200">
              <a:buFont typeface="+mj-lt"/>
              <a:buAutoNum type="arabicPeriod"/>
            </a:pPr>
            <a:r>
              <a:rPr lang="en-US" dirty="0"/>
              <a:t>The claims department will contact </a:t>
            </a:r>
            <a:r>
              <a:rPr lang="en-US" b="1" dirty="0" smtClean="0"/>
              <a:t>the treating physician </a:t>
            </a:r>
            <a:r>
              <a:rPr lang="en-US" dirty="0" smtClean="0"/>
              <a:t>for a copy of the initial doctor’s report if they have not received it already from the doctor.</a:t>
            </a:r>
          </a:p>
          <a:p>
            <a:pPr marL="457200" indent="-457200">
              <a:buFont typeface="+mj-lt"/>
              <a:buAutoNum type="arabicPeriod"/>
            </a:pPr>
            <a:endParaRPr lang="en-US" dirty="0" smtClean="0"/>
          </a:p>
          <a:p>
            <a:pPr marL="457200" indent="-457200">
              <a:buFont typeface="+mj-lt"/>
              <a:buAutoNum type="arabicPeriod"/>
            </a:pPr>
            <a:r>
              <a:rPr lang="en-US" dirty="0"/>
              <a:t>The claims department will contact </a:t>
            </a:r>
            <a:r>
              <a:rPr lang="en-US" b="1" dirty="0" smtClean="0"/>
              <a:t>the department </a:t>
            </a:r>
            <a:r>
              <a:rPr lang="en-US" dirty="0" smtClean="0"/>
              <a:t>if additional information is needed or if the required forms are missing vital information.</a:t>
            </a:r>
          </a:p>
          <a:p>
            <a:pPr marL="0" indent="0">
              <a:buNone/>
            </a:pPr>
            <a:r>
              <a:rPr lang="en-US" sz="2800" dirty="0" smtClean="0"/>
              <a:t>This process is called </a:t>
            </a:r>
            <a:r>
              <a:rPr lang="en-US" sz="2800" b="1" dirty="0" smtClean="0"/>
              <a:t>the 3 Points of Contact </a:t>
            </a:r>
            <a:endParaRPr lang="en-US" sz="2800" b="1" dirty="0"/>
          </a:p>
        </p:txBody>
      </p:sp>
    </p:spTree>
    <p:extLst>
      <p:ext uri="{BB962C8B-B14F-4D97-AF65-F5344CB8AC3E}">
        <p14:creationId xmlns:p14="http://schemas.microsoft.com/office/powerpoint/2010/main" val="2485880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Ergonomics</a:t>
            </a:r>
            <a:endParaRPr lang="en-US" dirty="0"/>
          </a:p>
        </p:txBody>
      </p:sp>
      <p:sp>
        <p:nvSpPr>
          <p:cNvPr id="3" name="Content Placeholder 2"/>
          <p:cNvSpPr>
            <a:spLocks noGrp="1"/>
          </p:cNvSpPr>
          <p:nvPr>
            <p:ph idx="1"/>
          </p:nvPr>
        </p:nvSpPr>
        <p:spPr/>
        <p:txBody>
          <a:bodyPr/>
          <a:lstStyle/>
          <a:p>
            <a:r>
              <a:rPr lang="en-US" sz="2400" dirty="0" smtClean="0"/>
              <a:t>Approximately 40% -50% of my time is spent addressing ergonomic concerns.</a:t>
            </a:r>
          </a:p>
          <a:p>
            <a:r>
              <a:rPr lang="en-US" sz="2400" dirty="0" smtClean="0"/>
              <a:t>These include:</a:t>
            </a:r>
          </a:p>
          <a:p>
            <a:r>
              <a:rPr lang="en-US" sz="2400" dirty="0" smtClean="0"/>
              <a:t>-Requested workstation evaluations from the doctor – post injury</a:t>
            </a:r>
          </a:p>
          <a:p>
            <a:r>
              <a:rPr lang="en-US" sz="2400" dirty="0" smtClean="0"/>
              <a:t>- </a:t>
            </a:r>
            <a:r>
              <a:rPr lang="en-US" sz="2400" dirty="0"/>
              <a:t>Requested workstation evaluations from the </a:t>
            </a:r>
            <a:r>
              <a:rPr lang="en-US" sz="2400" dirty="0" smtClean="0"/>
              <a:t>department</a:t>
            </a:r>
          </a:p>
          <a:p>
            <a:endParaRPr lang="en-US" sz="2400" dirty="0" smtClean="0"/>
          </a:p>
          <a:p>
            <a:r>
              <a:rPr lang="en-US" sz="2400" dirty="0" smtClean="0"/>
              <a:t>Recommendations and Action taken include:</a:t>
            </a:r>
          </a:p>
          <a:p>
            <a:r>
              <a:rPr lang="en-US" sz="2400" dirty="0" smtClean="0"/>
              <a:t>-Includes chair adjustments, installing keyboard trays, wrist rest pads, footrests, and re-locating equipment on the desktop</a:t>
            </a:r>
          </a:p>
          <a:p>
            <a:pPr lvl="1"/>
            <a:endParaRPr lang="en-US" dirty="0"/>
          </a:p>
        </p:txBody>
      </p:sp>
    </p:spTree>
    <p:extLst>
      <p:ext uri="{BB962C8B-B14F-4D97-AF65-F5344CB8AC3E}">
        <p14:creationId xmlns:p14="http://schemas.microsoft.com/office/powerpoint/2010/main" val="26869507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Ergonomics – Shoulder Pain</a:t>
            </a:r>
            <a:endParaRPr lang="en-US" dirty="0"/>
          </a:p>
        </p:txBody>
      </p:sp>
      <p:sp>
        <p:nvSpPr>
          <p:cNvPr id="3" name="Content Placeholder 2"/>
          <p:cNvSpPr>
            <a:spLocks noGrp="1"/>
          </p:cNvSpPr>
          <p:nvPr>
            <p:ph idx="1"/>
          </p:nvPr>
        </p:nvSpPr>
        <p:spPr/>
        <p:txBody>
          <a:bodyPr/>
          <a:lstStyle/>
          <a:p>
            <a:endParaRPr lang="en-US" dirty="0" smtClean="0"/>
          </a:p>
          <a:p>
            <a:endParaRPr lang="en-US" dirty="0"/>
          </a:p>
        </p:txBody>
      </p:sp>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5586840" y="3887280"/>
              <a:ext cx="56160" cy="2880"/>
            </p14:xfrm>
          </p:contentPart>
        </mc:Choice>
        <mc:Fallback xmlns="">
          <p:pic>
            <p:nvPicPr>
              <p:cNvPr id="5" name="Ink 4"/>
              <p:cNvPicPr/>
              <p:nvPr/>
            </p:nvPicPr>
            <p:blipFill>
              <a:blip r:embed="rId4"/>
              <a:stretch>
                <a:fillRect/>
              </a:stretch>
            </p:blipFill>
            <p:spPr>
              <a:xfrm>
                <a:off x="5583600" y="3883680"/>
                <a:ext cx="62640" cy="10080"/>
              </a:xfrm>
              <a:prstGeom prst="rect">
                <a:avLst/>
              </a:prstGeom>
            </p:spPr>
          </p:pic>
        </mc:Fallback>
      </mc:AlternateContent>
      <p:pic>
        <p:nvPicPr>
          <p:cNvPr id="4" name="04KF-7m7AKc"/>
          <p:cNvPicPr>
            <a:picLocks noRot="1" noChangeAspect="1"/>
          </p:cNvPicPr>
          <p:nvPr>
            <a:videoFile r:link="rId1"/>
          </p:nvPr>
        </p:nvPicPr>
        <p:blipFill>
          <a:blip r:embed="rId5"/>
          <a:stretch>
            <a:fillRect/>
          </a:stretch>
        </p:blipFill>
        <p:spPr>
          <a:xfrm>
            <a:off x="2700068" y="1845734"/>
            <a:ext cx="7898530" cy="4442923"/>
          </a:xfrm>
          <a:prstGeom prst="rect">
            <a:avLst/>
          </a:prstGeom>
        </p:spPr>
      </p:pic>
    </p:spTree>
    <p:extLst>
      <p:ext uri="{BB962C8B-B14F-4D97-AF65-F5344CB8AC3E}">
        <p14:creationId xmlns:p14="http://schemas.microsoft.com/office/powerpoint/2010/main" val="362003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New/Updated Department Programs</a:t>
            </a:r>
            <a:endParaRPr lang="en-US" dirty="0"/>
          </a:p>
        </p:txBody>
      </p:sp>
      <p:sp>
        <p:nvSpPr>
          <p:cNvPr id="3" name="Content Placeholder 2"/>
          <p:cNvSpPr>
            <a:spLocks noGrp="1"/>
          </p:cNvSpPr>
          <p:nvPr>
            <p:ph idx="1"/>
          </p:nvPr>
        </p:nvSpPr>
        <p:spPr>
          <a:xfrm>
            <a:off x="664029" y="1845733"/>
            <a:ext cx="10491651" cy="4457095"/>
          </a:xfrm>
        </p:spPr>
        <p:txBody>
          <a:bodyPr>
            <a:noAutofit/>
          </a:bodyPr>
          <a:lstStyle/>
          <a:p>
            <a:pPr marL="0" indent="0">
              <a:buNone/>
            </a:pPr>
            <a:r>
              <a:rPr lang="en-US" sz="2400" dirty="0" smtClean="0"/>
              <a:t>1. The AG Commissioner’s /Weights &amp; Measures department implemented a new vehicle safety   program in response to some recent preventable incidents.</a:t>
            </a:r>
          </a:p>
          <a:p>
            <a:r>
              <a:rPr lang="en-US" sz="2400" dirty="0" smtClean="0"/>
              <a:t>It involves a vehicle walk-around procedure prior to the person entering the vehicle and leaving.</a:t>
            </a:r>
          </a:p>
          <a:p>
            <a:endParaRPr lang="en-US" sz="2400" dirty="0"/>
          </a:p>
          <a:p>
            <a:pPr marL="0" indent="0">
              <a:buNone/>
            </a:pPr>
            <a:r>
              <a:rPr lang="en-US" sz="2400" dirty="0" smtClean="0"/>
              <a:t>2. With the creation of the Public Works Department, programs that were developed by the Waste Management dept. are being implemented into other departments.</a:t>
            </a:r>
          </a:p>
          <a:p>
            <a:pPr marL="0" indent="0">
              <a:buNone/>
            </a:pPr>
            <a:r>
              <a:rPr lang="en-US" sz="2400" dirty="0" smtClean="0"/>
              <a:t>-Updating the Roads Dept.’s heat illness program</a:t>
            </a:r>
          </a:p>
          <a:p>
            <a:pPr marL="0" indent="0">
              <a:buNone/>
            </a:pPr>
            <a:r>
              <a:rPr lang="en-US" sz="2400" dirty="0" smtClean="0"/>
              <a:t>-Creating a consistent method of reporting accidents and injuries within Public Works</a:t>
            </a:r>
            <a:endParaRPr lang="en-US" sz="2400" dirty="0"/>
          </a:p>
        </p:txBody>
      </p:sp>
    </p:spTree>
    <p:extLst>
      <p:ext uri="{BB962C8B-B14F-4D97-AF65-F5344CB8AC3E}">
        <p14:creationId xmlns:p14="http://schemas.microsoft.com/office/powerpoint/2010/main" val="2454383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Circle of Safety</a:t>
            </a:r>
            <a:endParaRPr lang="en-US" dirty="0"/>
          </a:p>
        </p:txBody>
      </p:sp>
      <p:pic>
        <p:nvPicPr>
          <p:cNvPr id="6" name="Content Placeholder 5"/>
          <p:cNvPicPr>
            <a:picLocks noGrp="1" noChangeAspect="1"/>
          </p:cNvPicPr>
          <p:nvPr>
            <p:ph idx="1"/>
          </p:nvPr>
        </p:nvPicPr>
        <p:blipFill>
          <a:blip r:embed="rId2"/>
          <a:stretch>
            <a:fillRect/>
          </a:stretch>
        </p:blipFill>
        <p:spPr>
          <a:xfrm>
            <a:off x="5991367" y="5941"/>
            <a:ext cx="5164313" cy="6333595"/>
          </a:xfrm>
          <a:prstGeom prst="rect">
            <a:avLst/>
          </a:prstGeom>
        </p:spPr>
      </p:pic>
    </p:spTree>
    <p:extLst>
      <p:ext uri="{BB962C8B-B14F-4D97-AF65-F5344CB8AC3E}">
        <p14:creationId xmlns:p14="http://schemas.microsoft.com/office/powerpoint/2010/main" val="13159503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or Comments</a:t>
            </a:r>
            <a:endParaRPr lang="en-US" dirty="0"/>
          </a:p>
        </p:txBody>
      </p:sp>
      <p:sp>
        <p:nvSpPr>
          <p:cNvPr id="3" name="Content Placeholder 2"/>
          <p:cNvSpPr>
            <a:spLocks noGrp="1"/>
          </p:cNvSpPr>
          <p:nvPr>
            <p:ph idx="1"/>
          </p:nvPr>
        </p:nvSpPr>
        <p:spPr/>
        <p:txBody>
          <a:bodyPr/>
          <a:lstStyle/>
          <a:p>
            <a:pPr marL="0" indent="0">
              <a:buNone/>
            </a:pPr>
            <a:endParaRPr lang="en-US" dirty="0" smtClean="0"/>
          </a:p>
          <a:p>
            <a:endParaRPr lang="en-US" dirty="0"/>
          </a:p>
          <a:p>
            <a:r>
              <a:rPr lang="en-US" sz="3600" dirty="0" smtClean="0"/>
              <a:t>The next County Safety Committee meeting will be:</a:t>
            </a:r>
          </a:p>
          <a:p>
            <a:r>
              <a:rPr lang="en-US" sz="3600" dirty="0" smtClean="0"/>
              <a:t>November 18, 2015</a:t>
            </a:r>
            <a:endParaRPr lang="en-US" sz="3600" dirty="0"/>
          </a:p>
        </p:txBody>
      </p:sp>
    </p:spTree>
    <p:extLst>
      <p:ext uri="{BB962C8B-B14F-4D97-AF65-F5344CB8AC3E}">
        <p14:creationId xmlns:p14="http://schemas.microsoft.com/office/powerpoint/2010/main" val="3460849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446</TotalTime>
  <Words>667</Words>
  <Application>Microsoft Office PowerPoint</Application>
  <PresentationFormat>Widescreen</PresentationFormat>
  <Paragraphs>77</Paragraphs>
  <Slides>15</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Calibri Light</vt:lpstr>
      <vt:lpstr>Retrospect</vt:lpstr>
      <vt:lpstr>County Safety Committee  3rd Quarter Meeting  August 19,2015 </vt:lpstr>
      <vt:lpstr>Today’s Agenda</vt:lpstr>
      <vt:lpstr>County Workers’ Comp Claim History 7/1/xx to 6/30/xx</vt:lpstr>
      <vt:lpstr>OSHA Top 20 Citations vs. Kern County</vt:lpstr>
      <vt:lpstr>Heat Illness Updates </vt:lpstr>
      <vt:lpstr>Heat Illness Updates</vt:lpstr>
      <vt:lpstr>Total Vehicle Accidents – 6 Months</vt:lpstr>
      <vt:lpstr>Types of Vehicle Accidents – 6 month</vt:lpstr>
      <vt:lpstr>When a Workers Comp Claim is filed </vt:lpstr>
      <vt:lpstr>Beginning of a Claim</vt:lpstr>
      <vt:lpstr>Ergonomics</vt:lpstr>
      <vt:lpstr>Ergonomics – Shoulder Pain</vt:lpstr>
      <vt:lpstr>New/Updated Department Programs</vt:lpstr>
      <vt:lpstr>Circle of Safety</vt:lpstr>
      <vt:lpstr>Questions or Comments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County Safety Committee  3rd Quarter Meeting</dc:title>
  <dc:creator>Brad Aragon</dc:creator>
  <cp:lastModifiedBy>Brad Aragon</cp:lastModifiedBy>
  <cp:revision>31</cp:revision>
  <cp:lastPrinted>2015-08-18T21:02:17Z</cp:lastPrinted>
  <dcterms:created xsi:type="dcterms:W3CDTF">2015-08-17T19:48:16Z</dcterms:created>
  <dcterms:modified xsi:type="dcterms:W3CDTF">2015-08-19T16:54:29Z</dcterms:modified>
</cp:coreProperties>
</file>