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3" r:id="rId10"/>
    <p:sldId id="264" r:id="rId11"/>
    <p:sldId id="266" r:id="rId12"/>
    <p:sldId id="271" r:id="rId13"/>
    <p:sldId id="270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 autoAdjust="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Claims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482</c:v>
                </c:pt>
                <c:pt idx="1">
                  <c:v>466</c:v>
                </c:pt>
                <c:pt idx="2">
                  <c:v>487</c:v>
                </c:pt>
                <c:pt idx="3">
                  <c:v>402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2557952"/>
        <c:axId val="162560256"/>
      </c:barChart>
      <c:catAx>
        <c:axId val="16255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62560256"/>
        <c:crosses val="autoZero"/>
        <c:auto val="1"/>
        <c:lblAlgn val="ctr"/>
        <c:lblOffset val="100"/>
        <c:noMultiLvlLbl val="0"/>
      </c:catAx>
      <c:valAx>
        <c:axId val="16256025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62557952"/>
        <c:crosses val="autoZero"/>
        <c:crossBetween val="between"/>
      </c:valAx>
    </c:plotArea>
    <c:legend>
      <c:legendPos val="r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77672183338193834"/>
          <c:y val="0.46552556119560878"/>
          <c:w val="0.21556211723534557"/>
          <c:h val="9.367467071088975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427927927927927"/>
          <c:y val="4.7867815404028367E-2"/>
          <c:w val="0.65598460665389802"/>
          <c:h val="0.831839830643840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Claims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844</c:v>
                </c:pt>
                <c:pt idx="1">
                  <c:v>880</c:v>
                </c:pt>
                <c:pt idx="2">
                  <c:v>695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6955008"/>
        <c:axId val="156956544"/>
      </c:barChart>
      <c:catAx>
        <c:axId val="156955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6956544"/>
        <c:crosses val="autoZero"/>
        <c:auto val="1"/>
        <c:lblAlgn val="ctr"/>
        <c:lblOffset val="100"/>
        <c:noMultiLvlLbl val="0"/>
      </c:catAx>
      <c:valAx>
        <c:axId val="156956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6955008"/>
        <c:crosses val="autoZero"/>
        <c:crossBetween val="between"/>
      </c:valAx>
    </c:plotArea>
    <c:legend>
      <c:legendPos val="r"/>
      <c:legendEntry>
        <c:idx val="1"/>
        <c:delete val="1"/>
      </c:legendEntry>
      <c:legendEntry>
        <c:idx val="2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9A820FE-FAEC-444A-ADB3-79D7059E251F}" type="datetimeFigureOut">
              <a:rPr lang="en-US" smtClean="0"/>
              <a:t>8/19/2014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18ACF4F-64AC-4AD1-A432-234590D816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A820FE-FAEC-444A-ADB3-79D7059E251F}" type="datetimeFigureOut">
              <a:rPr lang="en-US" smtClean="0"/>
              <a:t>8/19/2014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ACF4F-64AC-4AD1-A432-234590D816F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A820FE-FAEC-444A-ADB3-79D7059E251F}" type="datetimeFigureOut">
              <a:rPr lang="en-US" smtClean="0"/>
              <a:t>8/19/2014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ACF4F-64AC-4AD1-A432-234590D816F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A820FE-FAEC-444A-ADB3-79D7059E251F}" type="datetimeFigureOut">
              <a:rPr lang="en-US" smtClean="0"/>
              <a:t>8/19/2014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ACF4F-64AC-4AD1-A432-234590D816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A820FE-FAEC-444A-ADB3-79D7059E251F}" type="datetimeFigureOut">
              <a:rPr lang="en-US" smtClean="0"/>
              <a:t>8/19/2014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ACF4F-64AC-4AD1-A432-234590D816F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A820FE-FAEC-444A-ADB3-79D7059E251F}" type="datetimeFigureOut">
              <a:rPr lang="en-US" smtClean="0"/>
              <a:t>8/19/2014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ACF4F-64AC-4AD1-A432-234590D816F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A820FE-FAEC-444A-ADB3-79D7059E251F}" type="datetimeFigureOut">
              <a:rPr lang="en-US" smtClean="0"/>
              <a:t>8/19/2014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ACF4F-64AC-4AD1-A432-234590D816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9A820FE-FAEC-444A-ADB3-79D7059E251F}" type="datetimeFigureOut">
              <a:rPr lang="en-US" smtClean="0"/>
              <a:t>8/19/2014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ACF4F-64AC-4AD1-A432-234590D816F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9A820FE-FAEC-444A-ADB3-79D7059E251F}" type="datetimeFigureOut">
              <a:rPr lang="en-US" smtClean="0"/>
              <a:t>8/19/2014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18ACF4F-64AC-4AD1-A432-234590D816F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A820FE-FAEC-444A-ADB3-79D7059E251F}" type="datetimeFigureOut">
              <a:rPr lang="en-US" smtClean="0"/>
              <a:t>8/19/2014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ACF4F-64AC-4AD1-A432-234590D816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A820FE-FAEC-444A-ADB3-79D7059E251F}" type="datetimeFigureOut">
              <a:rPr lang="en-US" smtClean="0"/>
              <a:t>8/19/2014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ACF4F-64AC-4AD1-A432-234590D816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9A820FE-FAEC-444A-ADB3-79D7059E251F}" type="datetimeFigureOut">
              <a:rPr lang="en-US" smtClean="0"/>
              <a:t>8/19/2014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18ACF4F-64AC-4AD1-A432-234590D816F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County Safety Committee Meeting </a:t>
            </a:r>
            <a:r>
              <a:rPr lang="en-US" dirty="0" smtClean="0"/>
              <a:t>– 3</a:t>
            </a:r>
            <a:r>
              <a:rPr lang="en-US" baseline="30000" dirty="0" smtClean="0"/>
              <a:t>rd</a:t>
            </a:r>
            <a:r>
              <a:rPr lang="en-US" dirty="0" smtClean="0"/>
              <a:t> Quarter 2014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Brad Aragon, CSP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Loss Prevention Specialist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81328"/>
            <a:ext cx="8382000" cy="4690872"/>
          </a:xfrm>
        </p:spPr>
        <p:txBody>
          <a:bodyPr/>
          <a:lstStyle/>
          <a:p>
            <a:r>
              <a:rPr lang="en-US" sz="2800" dirty="0" smtClean="0"/>
              <a:t>Workers Comp Injuries</a:t>
            </a:r>
          </a:p>
          <a:p>
            <a:endParaRPr lang="en-US" sz="2800" dirty="0" smtClean="0"/>
          </a:p>
          <a:p>
            <a:r>
              <a:rPr lang="en-US" sz="2800" dirty="0" smtClean="0"/>
              <a:t>Cal-OSHA update</a:t>
            </a:r>
          </a:p>
          <a:p>
            <a:endParaRPr lang="en-US" sz="2800" dirty="0" smtClean="0"/>
          </a:p>
          <a:p>
            <a:r>
              <a:rPr lang="en-US" sz="2800" dirty="0" smtClean="0"/>
              <a:t>Ergonomic Trends</a:t>
            </a:r>
          </a:p>
          <a:p>
            <a:endParaRPr lang="en-US" sz="2800" dirty="0" smtClean="0"/>
          </a:p>
          <a:p>
            <a:r>
              <a:rPr lang="en-US" sz="2800" dirty="0" smtClean="0"/>
              <a:t>New Hire Orientation</a:t>
            </a:r>
          </a:p>
          <a:p>
            <a:endParaRPr lang="en-US" sz="2800" dirty="0" smtClean="0"/>
          </a:p>
          <a:p>
            <a:r>
              <a:rPr lang="en-US" sz="2800" dirty="0"/>
              <a:t>Active Shooter Discussion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90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5658788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Workers Comp Claims Comparison</a:t>
            </a:r>
            <a:br>
              <a:rPr lang="en-US" dirty="0" smtClean="0"/>
            </a:br>
            <a:r>
              <a:rPr lang="en-US" dirty="0" smtClean="0"/>
              <a:t>1/1 to 8/1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61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012996"/>
              </p:ext>
            </p:extLst>
          </p:nvPr>
        </p:nvGraphicFramePr>
        <p:xfrm>
          <a:off x="457200" y="1371600"/>
          <a:ext cx="8458200" cy="4995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Workers Comp Claims Comparison</a:t>
            </a:r>
            <a:br>
              <a:rPr lang="en-US" dirty="0" smtClean="0"/>
            </a:br>
            <a:r>
              <a:rPr lang="en-US" dirty="0" smtClean="0"/>
              <a:t>8-1 to 8-1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Inspection with Mental Health</a:t>
            </a:r>
          </a:p>
          <a:p>
            <a:pPr marL="109728" indent="0">
              <a:buNone/>
            </a:pPr>
            <a:r>
              <a:rPr lang="en-US" sz="2800" dirty="0" smtClean="0"/>
              <a:t> </a:t>
            </a:r>
          </a:p>
          <a:p>
            <a:pPr lvl="1"/>
            <a:r>
              <a:rPr lang="en-US" sz="2800" dirty="0" smtClean="0"/>
              <a:t>Resolved with minimum fines</a:t>
            </a:r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Updated documentation process</a:t>
            </a:r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Revised training for people handling Log 300 information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Cal-OSHA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3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Ergonomic Issues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981" y="1481138"/>
            <a:ext cx="5034037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772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Knowledge of chair operations</a:t>
            </a:r>
          </a:p>
          <a:p>
            <a:endParaRPr lang="en-US" dirty="0"/>
          </a:p>
          <a:p>
            <a:r>
              <a:rPr lang="en-US" dirty="0" smtClean="0"/>
              <a:t>Keyboard and mouse items</a:t>
            </a:r>
          </a:p>
          <a:p>
            <a:endParaRPr lang="en-US" dirty="0"/>
          </a:p>
          <a:p>
            <a:r>
              <a:rPr lang="en-US" dirty="0" smtClean="0"/>
              <a:t>Full arm extension vs. neutral position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Ergonomic Trends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9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Sitting Improperly</a:t>
            </a:r>
            <a:endParaRPr lang="en-US" dirty="0"/>
          </a:p>
        </p:txBody>
      </p:sp>
      <p:pic>
        <p:nvPicPr>
          <p:cNvPr id="4" name="Picture 4" descr="No Backres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8" y="1981200"/>
            <a:ext cx="4039840" cy="422116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ashCall 0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896" y="2286000"/>
            <a:ext cx="4872038" cy="36544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40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Keyboard Tilt</a:t>
            </a:r>
            <a:endParaRPr lang="en-US" dirty="0"/>
          </a:p>
        </p:txBody>
      </p:sp>
      <p:pic>
        <p:nvPicPr>
          <p:cNvPr id="4" name="Picture 4"/>
          <p:cNvPicPr>
            <a:picLocks noGrp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3752850" cy="305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3" y="2886075"/>
            <a:ext cx="4179887" cy="306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093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Arm Extension</a:t>
            </a:r>
            <a:endParaRPr lang="en-US" dirty="0"/>
          </a:p>
        </p:txBody>
      </p:sp>
      <p:pic>
        <p:nvPicPr>
          <p:cNvPr id="4" name="Picture 4" descr="DCP_10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5537200" cy="369093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6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Attendees were asked to: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Locate their department’s IIPP binder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Find out who the Safety Rep for the department is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Locate their department’s SDS binder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Surprising responses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Hire Orientation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58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Speak with person who provides department orientation</a:t>
            </a:r>
          </a:p>
          <a:p>
            <a:pPr lvl="1"/>
            <a:r>
              <a:rPr lang="en-US" dirty="0" smtClean="0"/>
              <a:t>Is there safety materials in the new hire packet?</a:t>
            </a:r>
          </a:p>
          <a:p>
            <a:pPr lvl="2"/>
            <a:r>
              <a:rPr lang="en-US" dirty="0" smtClean="0"/>
              <a:t>IIPP, Evacuation plan, who safety rep is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Can you (Department’s Safety Rep), meet with newly hired employees to discuss this material?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Hire Orientation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9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4400" dirty="0" smtClean="0"/>
              <a:t>Dept. Of  Homeland Security</a:t>
            </a:r>
          </a:p>
          <a:p>
            <a:pPr algn="ctr"/>
            <a:endParaRPr lang="en-US" sz="4400" dirty="0" smtClean="0"/>
          </a:p>
          <a:p>
            <a:pPr algn="ctr"/>
            <a:r>
              <a:rPr lang="en-US" sz="4400" dirty="0" smtClean="0"/>
              <a:t>Run Hide Fight</a:t>
            </a:r>
            <a:endParaRPr lang="en-US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Active Shooter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58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Implementing policy and procedures for the Administrative Building</a:t>
            </a:r>
          </a:p>
          <a:p>
            <a:endParaRPr lang="en-US" dirty="0" smtClean="0"/>
          </a:p>
          <a:p>
            <a:r>
              <a:rPr lang="en-US" dirty="0" smtClean="0"/>
              <a:t>Perform a security check of your department</a:t>
            </a:r>
          </a:p>
          <a:p>
            <a:pPr lvl="1"/>
            <a:r>
              <a:rPr lang="en-US" dirty="0" smtClean="0"/>
              <a:t>Security doors</a:t>
            </a:r>
          </a:p>
          <a:p>
            <a:pPr lvl="1"/>
            <a:r>
              <a:rPr lang="en-US" dirty="0" smtClean="0"/>
              <a:t>Access to the public</a:t>
            </a:r>
          </a:p>
          <a:p>
            <a:pPr lvl="1"/>
            <a:r>
              <a:rPr lang="en-US" dirty="0" smtClean="0"/>
              <a:t>ID badges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Active Shooter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5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4000" dirty="0" smtClean="0"/>
              <a:t>Our next meeting will be November 19, 2014 at 10:00 am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Quarter Meeting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Please contact me with any future topic or ideas that we can discuss in this meeting</a:t>
            </a:r>
            <a:endParaRPr lang="en-US" dirty="0"/>
          </a:p>
          <a:p>
            <a:endParaRPr lang="en-US" dirty="0" smtClean="0"/>
          </a:p>
          <a:p>
            <a:r>
              <a:rPr lang="en-US" sz="4800" dirty="0"/>
              <a:t> </a:t>
            </a:r>
            <a:r>
              <a:rPr lang="en-US" sz="4800" dirty="0" smtClean="0"/>
              <a:t>         Thank You</a:t>
            </a:r>
            <a:endParaRPr lang="en-US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or Comments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05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121</TotalTime>
  <Words>243</Words>
  <Application>Microsoft Office PowerPoint</Application>
  <PresentationFormat>On-screen Show (4:3)</PresentationFormat>
  <Paragraphs>77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County Safety Committee Meeting – 3rd Quarter 2014</vt:lpstr>
      <vt:lpstr>Agenda </vt:lpstr>
      <vt:lpstr>Workers Comp Claims Comparison 1/1 to 8/1</vt:lpstr>
      <vt:lpstr>Workers Comp Claims Comparison 8-1 to 8-1</vt:lpstr>
      <vt:lpstr>Cal-OSHA Update</vt:lpstr>
      <vt:lpstr>Common Ergonomic Issues</vt:lpstr>
      <vt:lpstr>Common Ergonomic Trends</vt:lpstr>
      <vt:lpstr>Sitting Improperly</vt:lpstr>
      <vt:lpstr>Keyboard Tilt</vt:lpstr>
      <vt:lpstr>Full Arm Extension</vt:lpstr>
      <vt:lpstr>New Hire Orientation</vt:lpstr>
      <vt:lpstr>New Hire Orientation</vt:lpstr>
      <vt:lpstr>Active Shooter Video</vt:lpstr>
      <vt:lpstr>Active Shooter Information</vt:lpstr>
      <vt:lpstr>4th Quarter Meeting </vt:lpstr>
      <vt:lpstr>Questions or Comments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County Safety Committee Meeting – 3rd Quarter 2014</dc:title>
  <dc:creator>baragon</dc:creator>
  <cp:lastModifiedBy>baragon</cp:lastModifiedBy>
  <cp:revision>10</cp:revision>
  <dcterms:created xsi:type="dcterms:W3CDTF">2014-08-18T20:06:58Z</dcterms:created>
  <dcterms:modified xsi:type="dcterms:W3CDTF">2014-08-19T22:52:34Z</dcterms:modified>
</cp:coreProperties>
</file>