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drawings/drawing1.xml" ContentType="application/vnd.openxmlformats-officedocument.drawingml.chartshapes+xml"/>
  <Override PartName="/ppt/charts/chart2.xml" ContentType="application/vnd.openxmlformats-officedocument.drawingml.chart+xml"/>
  <Override PartName="/ppt/drawings/drawing2.xml" ContentType="application/vnd.openxmlformats-officedocument.drawingml.chartshape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6" r:id="rId1"/>
  </p:sldMasterIdLst>
  <p:notesMasterIdLst>
    <p:notesMasterId r:id="rId36"/>
  </p:notesMasterIdLst>
  <p:sldIdLst>
    <p:sldId id="256" r:id="rId2"/>
    <p:sldId id="257" r:id="rId3"/>
    <p:sldId id="287" r:id="rId4"/>
    <p:sldId id="288"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9" r:id="rId33"/>
    <p:sldId id="290" r:id="rId34"/>
    <p:sldId id="291"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1" d="100"/>
          <a:sy n="81" d="100"/>
        </p:scale>
        <p:origin x="-1013" y="-7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dLbls>
            <c:dLbl>
              <c:idx val="0"/>
              <c:layout>
                <c:manualLayout>
                  <c:x val="1.4184399143407486E-2"/>
                  <c:y val="-6.1728395061728392E-3"/>
                </c:manualLayout>
              </c:layout>
              <c:showLegendKey val="0"/>
              <c:showVal val="1"/>
              <c:showCatName val="0"/>
              <c:showSerName val="0"/>
              <c:showPercent val="0"/>
              <c:showBubbleSize val="0"/>
            </c:dLbl>
            <c:dLbl>
              <c:idx val="1"/>
              <c:layout>
                <c:manualLayout>
                  <c:x val="1.2411349250481551E-2"/>
                  <c:y val="-1.5432098765432098E-2"/>
                </c:manualLayout>
              </c:layout>
              <c:showLegendKey val="0"/>
              <c:showVal val="1"/>
              <c:showCatName val="0"/>
              <c:showSerName val="0"/>
              <c:showPercent val="0"/>
              <c:showBubbleSize val="0"/>
            </c:dLbl>
            <c:dLbl>
              <c:idx val="2"/>
              <c:layout>
                <c:manualLayout>
                  <c:x val="1.0638299357555614E-2"/>
                  <c:y val="-1.8518518518518517E-2"/>
                </c:manualLayout>
              </c:layout>
              <c:showLegendKey val="0"/>
              <c:showVal val="1"/>
              <c:showCatName val="0"/>
              <c:showSerName val="0"/>
              <c:showPercent val="0"/>
              <c:showBubbleSize val="0"/>
            </c:dLbl>
            <c:dLbl>
              <c:idx val="3"/>
              <c:layout>
                <c:manualLayout>
                  <c:x val="3.6510391558198081E-2"/>
                  <c:y val="-1.1858454634262244E-2"/>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numRef>
              <c:f>Sheet1!$A$2:$A$5</c:f>
              <c:numCache>
                <c:formatCode>General</c:formatCode>
                <c:ptCount val="4"/>
                <c:pt idx="0">
                  <c:v>2010</c:v>
                </c:pt>
                <c:pt idx="1">
                  <c:v>2011</c:v>
                </c:pt>
                <c:pt idx="2">
                  <c:v>2012</c:v>
                </c:pt>
                <c:pt idx="3">
                  <c:v>2013</c:v>
                </c:pt>
              </c:numCache>
            </c:numRef>
          </c:cat>
          <c:val>
            <c:numRef>
              <c:f>Sheet1!$B$2:$B$5</c:f>
              <c:numCache>
                <c:formatCode>General</c:formatCode>
                <c:ptCount val="4"/>
                <c:pt idx="0">
                  <c:v>549</c:v>
                </c:pt>
                <c:pt idx="1">
                  <c:v>482</c:v>
                </c:pt>
                <c:pt idx="2">
                  <c:v>462</c:v>
                </c:pt>
                <c:pt idx="3">
                  <c:v>473</c:v>
                </c:pt>
              </c:numCache>
            </c:numRef>
          </c:val>
        </c:ser>
        <c:ser>
          <c:idx val="1"/>
          <c:order val="1"/>
          <c:tx>
            <c:strRef>
              <c:f>Sheet1!$C$1</c:f>
              <c:strCache>
                <c:ptCount val="1"/>
                <c:pt idx="0">
                  <c:v>Column1</c:v>
                </c:pt>
              </c:strCache>
            </c:strRef>
          </c:tx>
          <c:invertIfNegative val="0"/>
          <c:cat>
            <c:numRef>
              <c:f>Sheet1!$A$2:$A$5</c:f>
              <c:numCache>
                <c:formatCode>General</c:formatCode>
                <c:ptCount val="4"/>
                <c:pt idx="0">
                  <c:v>2010</c:v>
                </c:pt>
                <c:pt idx="1">
                  <c:v>2011</c:v>
                </c:pt>
                <c:pt idx="2">
                  <c:v>2012</c:v>
                </c:pt>
                <c:pt idx="3">
                  <c:v>2013</c:v>
                </c:pt>
              </c:numCache>
            </c:numRef>
          </c:cat>
          <c:val>
            <c:numRef>
              <c:f>Sheet1!$C$2:$C$5</c:f>
              <c:numCache>
                <c:formatCode>General</c:formatCode>
                <c:ptCount val="4"/>
              </c:numCache>
            </c:numRef>
          </c:val>
        </c:ser>
        <c:ser>
          <c:idx val="2"/>
          <c:order val="2"/>
          <c:tx>
            <c:strRef>
              <c:f>Sheet1!$D$1</c:f>
              <c:strCache>
                <c:ptCount val="1"/>
                <c:pt idx="0">
                  <c:v>Column2</c:v>
                </c:pt>
              </c:strCache>
            </c:strRef>
          </c:tx>
          <c:invertIfNegative val="0"/>
          <c:cat>
            <c:numRef>
              <c:f>Sheet1!$A$2:$A$5</c:f>
              <c:numCache>
                <c:formatCode>General</c:formatCode>
                <c:ptCount val="4"/>
                <c:pt idx="0">
                  <c:v>2010</c:v>
                </c:pt>
                <c:pt idx="1">
                  <c:v>2011</c:v>
                </c:pt>
                <c:pt idx="2">
                  <c:v>2012</c:v>
                </c:pt>
                <c:pt idx="3">
                  <c:v>2013</c:v>
                </c:pt>
              </c:numCache>
            </c:numRef>
          </c:cat>
          <c:val>
            <c:numRef>
              <c:f>Sheet1!$D$2:$D$5</c:f>
              <c:numCache>
                <c:formatCode>General</c:formatCode>
                <c:ptCount val="4"/>
              </c:numCache>
            </c:numRef>
          </c:val>
        </c:ser>
        <c:dLbls>
          <c:showLegendKey val="0"/>
          <c:showVal val="0"/>
          <c:showCatName val="0"/>
          <c:showSerName val="0"/>
          <c:showPercent val="0"/>
          <c:showBubbleSize val="0"/>
        </c:dLbls>
        <c:gapWidth val="150"/>
        <c:shape val="box"/>
        <c:axId val="21568512"/>
        <c:axId val="21578496"/>
        <c:axId val="0"/>
      </c:bar3DChart>
      <c:catAx>
        <c:axId val="21568512"/>
        <c:scaling>
          <c:orientation val="minMax"/>
        </c:scaling>
        <c:delete val="0"/>
        <c:axPos val="b"/>
        <c:numFmt formatCode="General" sourceLinked="1"/>
        <c:majorTickMark val="out"/>
        <c:minorTickMark val="none"/>
        <c:tickLblPos val="nextTo"/>
        <c:crossAx val="21578496"/>
        <c:crosses val="autoZero"/>
        <c:auto val="1"/>
        <c:lblAlgn val="ctr"/>
        <c:lblOffset val="100"/>
        <c:noMultiLvlLbl val="0"/>
      </c:catAx>
      <c:valAx>
        <c:axId val="21578496"/>
        <c:scaling>
          <c:orientation val="minMax"/>
        </c:scaling>
        <c:delete val="0"/>
        <c:axPos val="l"/>
        <c:majorGridlines/>
        <c:numFmt formatCode="General" sourceLinked="1"/>
        <c:majorTickMark val="out"/>
        <c:minorTickMark val="none"/>
        <c:tickLblPos val="nextTo"/>
        <c:crossAx val="21568512"/>
        <c:crosses val="autoZero"/>
        <c:crossBetween val="between"/>
      </c:valAx>
    </c:plotArea>
    <c:plotVisOnly val="1"/>
    <c:dispBlanksAs val="gap"/>
    <c:showDLblsOverMax val="0"/>
  </c:chart>
  <c:txPr>
    <a:bodyPr/>
    <a:lstStyle/>
    <a:p>
      <a:pPr>
        <a:defRPr sz="1800"/>
      </a:pPr>
      <a:endParaRPr lang="en-US"/>
    </a:p>
  </c:txPr>
  <c:externalData r:id="rId1">
    <c:autoUpdate val="0"/>
  </c:externalData>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ser>
          <c:idx val="0"/>
          <c:order val="0"/>
          <c:tx>
            <c:strRef>
              <c:f>Sheet1!$B$1</c:f>
              <c:strCache>
                <c:ptCount val="1"/>
                <c:pt idx="0">
                  <c:v>Column1</c:v>
                </c:pt>
              </c:strCache>
            </c:strRef>
          </c:tx>
          <c:invertIfNegative val="0"/>
          <c:cat>
            <c:strRef>
              <c:f>Sheet1!$A$2:$A$6</c:f>
              <c:strCache>
                <c:ptCount val="5"/>
                <c:pt idx="0">
                  <c:v>DHS</c:v>
                </c:pt>
                <c:pt idx="1">
                  <c:v>Fire</c:v>
                </c:pt>
                <c:pt idx="2">
                  <c:v>KMC</c:v>
                </c:pt>
                <c:pt idx="3">
                  <c:v>Probation</c:v>
                </c:pt>
                <c:pt idx="4">
                  <c:v>Sheriff</c:v>
                </c:pt>
              </c:strCache>
            </c:strRef>
          </c:cat>
          <c:val>
            <c:numRef>
              <c:f>Sheet1!$B$2:$B$6</c:f>
              <c:numCache>
                <c:formatCode>General</c:formatCode>
                <c:ptCount val="5"/>
              </c:numCache>
            </c:numRef>
          </c:val>
        </c:ser>
        <c:ser>
          <c:idx val="1"/>
          <c:order val="1"/>
          <c:tx>
            <c:strRef>
              <c:f>Sheet1!$C$1</c:f>
              <c:strCache>
                <c:ptCount val="1"/>
                <c:pt idx="0">
                  <c:v>2010</c:v>
                </c:pt>
              </c:strCache>
            </c:strRef>
          </c:tx>
          <c:invertIfNegative val="0"/>
          <c:dLbls>
            <c:showLegendKey val="0"/>
            <c:showVal val="1"/>
            <c:showCatName val="0"/>
            <c:showSerName val="0"/>
            <c:showPercent val="0"/>
            <c:showBubbleSize val="0"/>
            <c:showLeaderLines val="0"/>
          </c:dLbls>
          <c:cat>
            <c:strRef>
              <c:f>Sheet1!$A$2:$A$6</c:f>
              <c:strCache>
                <c:ptCount val="5"/>
                <c:pt idx="0">
                  <c:v>DHS</c:v>
                </c:pt>
                <c:pt idx="1">
                  <c:v>Fire</c:v>
                </c:pt>
                <c:pt idx="2">
                  <c:v>KMC</c:v>
                </c:pt>
                <c:pt idx="3">
                  <c:v>Probation</c:v>
                </c:pt>
                <c:pt idx="4">
                  <c:v>Sheriff</c:v>
                </c:pt>
              </c:strCache>
            </c:strRef>
          </c:cat>
          <c:val>
            <c:numRef>
              <c:f>Sheet1!$C$2:$C$6</c:f>
              <c:numCache>
                <c:formatCode>General</c:formatCode>
                <c:ptCount val="5"/>
                <c:pt idx="0">
                  <c:v>57</c:v>
                </c:pt>
                <c:pt idx="1">
                  <c:v>111</c:v>
                </c:pt>
                <c:pt idx="2">
                  <c:v>81</c:v>
                </c:pt>
                <c:pt idx="3">
                  <c:v>46</c:v>
                </c:pt>
                <c:pt idx="4">
                  <c:v>120</c:v>
                </c:pt>
              </c:numCache>
            </c:numRef>
          </c:val>
        </c:ser>
        <c:ser>
          <c:idx val="2"/>
          <c:order val="2"/>
          <c:tx>
            <c:strRef>
              <c:f>Sheet1!$D$1</c:f>
              <c:strCache>
                <c:ptCount val="1"/>
                <c:pt idx="0">
                  <c:v>2011</c:v>
                </c:pt>
              </c:strCache>
            </c:strRef>
          </c:tx>
          <c:invertIfNegative val="0"/>
          <c:cat>
            <c:strRef>
              <c:f>Sheet1!$A$2:$A$6</c:f>
              <c:strCache>
                <c:ptCount val="5"/>
                <c:pt idx="0">
                  <c:v>DHS</c:v>
                </c:pt>
                <c:pt idx="1">
                  <c:v>Fire</c:v>
                </c:pt>
                <c:pt idx="2">
                  <c:v>KMC</c:v>
                </c:pt>
                <c:pt idx="3">
                  <c:v>Probation</c:v>
                </c:pt>
                <c:pt idx="4">
                  <c:v>Sheriff</c:v>
                </c:pt>
              </c:strCache>
            </c:strRef>
          </c:cat>
          <c:val>
            <c:numRef>
              <c:f>Sheet1!$D$2:$D$6</c:f>
              <c:numCache>
                <c:formatCode>General</c:formatCode>
                <c:ptCount val="5"/>
                <c:pt idx="0">
                  <c:v>63</c:v>
                </c:pt>
                <c:pt idx="1">
                  <c:v>81</c:v>
                </c:pt>
                <c:pt idx="2">
                  <c:v>73</c:v>
                </c:pt>
                <c:pt idx="3">
                  <c:v>36</c:v>
                </c:pt>
                <c:pt idx="4">
                  <c:v>104</c:v>
                </c:pt>
              </c:numCache>
            </c:numRef>
          </c:val>
        </c:ser>
        <c:ser>
          <c:idx val="3"/>
          <c:order val="3"/>
          <c:tx>
            <c:strRef>
              <c:f>Sheet1!$E$1</c:f>
              <c:strCache>
                <c:ptCount val="1"/>
                <c:pt idx="0">
                  <c:v>2012</c:v>
                </c:pt>
              </c:strCache>
            </c:strRef>
          </c:tx>
          <c:invertIfNegative val="0"/>
          <c:cat>
            <c:strRef>
              <c:f>Sheet1!$A$2:$A$6</c:f>
              <c:strCache>
                <c:ptCount val="5"/>
                <c:pt idx="0">
                  <c:v>DHS</c:v>
                </c:pt>
                <c:pt idx="1">
                  <c:v>Fire</c:v>
                </c:pt>
                <c:pt idx="2">
                  <c:v>KMC</c:v>
                </c:pt>
                <c:pt idx="3">
                  <c:v>Probation</c:v>
                </c:pt>
                <c:pt idx="4">
                  <c:v>Sheriff</c:v>
                </c:pt>
              </c:strCache>
            </c:strRef>
          </c:cat>
          <c:val>
            <c:numRef>
              <c:f>Sheet1!$E$2:$E$6</c:f>
              <c:numCache>
                <c:formatCode>General</c:formatCode>
                <c:ptCount val="5"/>
                <c:pt idx="0">
                  <c:v>43</c:v>
                </c:pt>
                <c:pt idx="1">
                  <c:v>77</c:v>
                </c:pt>
                <c:pt idx="2">
                  <c:v>75</c:v>
                </c:pt>
                <c:pt idx="3">
                  <c:v>32</c:v>
                </c:pt>
                <c:pt idx="4">
                  <c:v>113</c:v>
                </c:pt>
              </c:numCache>
            </c:numRef>
          </c:val>
        </c:ser>
        <c:ser>
          <c:idx val="4"/>
          <c:order val="4"/>
          <c:tx>
            <c:strRef>
              <c:f>Sheet1!$F$1</c:f>
              <c:strCache>
                <c:ptCount val="1"/>
                <c:pt idx="0">
                  <c:v>Column2</c:v>
                </c:pt>
              </c:strCache>
            </c:strRef>
          </c:tx>
          <c:invertIfNegative val="0"/>
          <c:cat>
            <c:strRef>
              <c:f>Sheet1!$A$2:$A$6</c:f>
              <c:strCache>
                <c:ptCount val="5"/>
                <c:pt idx="0">
                  <c:v>DHS</c:v>
                </c:pt>
                <c:pt idx="1">
                  <c:v>Fire</c:v>
                </c:pt>
                <c:pt idx="2">
                  <c:v>KMC</c:v>
                </c:pt>
                <c:pt idx="3">
                  <c:v>Probation</c:v>
                </c:pt>
                <c:pt idx="4">
                  <c:v>Sheriff</c:v>
                </c:pt>
              </c:strCache>
            </c:strRef>
          </c:cat>
          <c:val>
            <c:numRef>
              <c:f>Sheet1!$F$2:$F$6</c:f>
            </c:numRef>
          </c:val>
        </c:ser>
        <c:ser>
          <c:idx val="5"/>
          <c:order val="5"/>
          <c:tx>
            <c:strRef>
              <c:f>Sheet1!$G$1</c:f>
              <c:strCache>
                <c:ptCount val="1"/>
                <c:pt idx="0">
                  <c:v>2013</c:v>
                </c:pt>
              </c:strCache>
            </c:strRef>
          </c:tx>
          <c:invertIfNegative val="0"/>
          <c:dLbls>
            <c:dLbl>
              <c:idx val="1"/>
              <c:layout>
                <c:manualLayout>
                  <c:x val="2.0000002624672261E-2"/>
                  <c:y val="-1.4367819342886085E-2"/>
                </c:manualLayout>
              </c:layout>
              <c:showLegendKey val="0"/>
              <c:showVal val="1"/>
              <c:showCatName val="0"/>
              <c:showSerName val="0"/>
              <c:showPercent val="0"/>
              <c:showBubbleSize val="0"/>
            </c:dLbl>
            <c:dLbl>
              <c:idx val="2"/>
              <c:layout>
                <c:manualLayout>
                  <c:x val="2.333333639545097E-2"/>
                  <c:y val="-2.011494708004052E-2"/>
                </c:manualLayout>
              </c:layout>
              <c:showLegendKey val="0"/>
              <c:showVal val="1"/>
              <c:showCatName val="0"/>
              <c:showSerName val="0"/>
              <c:showPercent val="0"/>
              <c:showBubbleSize val="0"/>
            </c:dLbl>
            <c:dLbl>
              <c:idx val="4"/>
              <c:layout>
                <c:manualLayout>
                  <c:x val="1.1666668197725485E-2"/>
                  <c:y val="-2.8735638685772171E-3"/>
                </c:manualLayout>
              </c:layout>
              <c:showLegendKey val="0"/>
              <c:showVal val="1"/>
              <c:showCatName val="0"/>
              <c:showSerName val="0"/>
              <c:showPercent val="0"/>
              <c:showBubbleSize val="0"/>
            </c:dLbl>
            <c:showLegendKey val="0"/>
            <c:showVal val="1"/>
            <c:showCatName val="0"/>
            <c:showSerName val="0"/>
            <c:showPercent val="0"/>
            <c:showBubbleSize val="0"/>
            <c:showLeaderLines val="0"/>
          </c:dLbls>
          <c:cat>
            <c:strRef>
              <c:f>Sheet1!$A$2:$A$6</c:f>
              <c:strCache>
                <c:ptCount val="5"/>
                <c:pt idx="0">
                  <c:v>DHS</c:v>
                </c:pt>
                <c:pt idx="1">
                  <c:v>Fire</c:v>
                </c:pt>
                <c:pt idx="2">
                  <c:v>KMC</c:v>
                </c:pt>
                <c:pt idx="3">
                  <c:v>Probation</c:v>
                </c:pt>
                <c:pt idx="4">
                  <c:v>Sheriff</c:v>
                </c:pt>
              </c:strCache>
            </c:strRef>
          </c:cat>
          <c:val>
            <c:numRef>
              <c:f>Sheet1!$G$2:$G$6</c:f>
              <c:numCache>
                <c:formatCode>General</c:formatCode>
                <c:ptCount val="5"/>
                <c:pt idx="0">
                  <c:v>52</c:v>
                </c:pt>
                <c:pt idx="1">
                  <c:v>75</c:v>
                </c:pt>
                <c:pt idx="2">
                  <c:v>54</c:v>
                </c:pt>
                <c:pt idx="3">
                  <c:v>48</c:v>
                </c:pt>
                <c:pt idx="4">
                  <c:v>111</c:v>
                </c:pt>
              </c:numCache>
            </c:numRef>
          </c:val>
        </c:ser>
        <c:dLbls>
          <c:showLegendKey val="0"/>
          <c:showVal val="0"/>
          <c:showCatName val="0"/>
          <c:showSerName val="0"/>
          <c:showPercent val="0"/>
          <c:showBubbleSize val="0"/>
        </c:dLbls>
        <c:gapWidth val="150"/>
        <c:axId val="21622144"/>
        <c:axId val="22287488"/>
      </c:barChart>
      <c:catAx>
        <c:axId val="21622144"/>
        <c:scaling>
          <c:orientation val="minMax"/>
        </c:scaling>
        <c:delete val="0"/>
        <c:axPos val="b"/>
        <c:numFmt formatCode="General" sourceLinked="1"/>
        <c:majorTickMark val="out"/>
        <c:minorTickMark val="none"/>
        <c:tickLblPos val="nextTo"/>
        <c:crossAx val="22287488"/>
        <c:crosses val="autoZero"/>
        <c:auto val="1"/>
        <c:lblAlgn val="ctr"/>
        <c:lblOffset val="100"/>
        <c:noMultiLvlLbl val="0"/>
      </c:catAx>
      <c:valAx>
        <c:axId val="22287488"/>
        <c:scaling>
          <c:orientation val="minMax"/>
        </c:scaling>
        <c:delete val="0"/>
        <c:axPos val="l"/>
        <c:majorGridlines/>
        <c:numFmt formatCode="General" sourceLinked="1"/>
        <c:majorTickMark val="out"/>
        <c:minorTickMark val="none"/>
        <c:tickLblPos val="nextTo"/>
        <c:crossAx val="21622144"/>
        <c:crosses val="autoZero"/>
        <c:crossBetween val="between"/>
      </c:valAx>
    </c:plotArea>
    <c:legend>
      <c:legendPos val="r"/>
      <c:layout/>
      <c:overlay val="0"/>
    </c:legend>
    <c:plotVisOnly val="1"/>
    <c:dispBlanksAs val="gap"/>
    <c:showDLblsOverMax val="0"/>
  </c:chart>
  <c:txPr>
    <a:bodyPr/>
    <a:lstStyle/>
    <a:p>
      <a:pPr>
        <a:defRPr sz="1800"/>
      </a:pPr>
      <a:endParaRPr lang="en-US"/>
    </a:p>
  </c:txPr>
  <c:externalData r:id="rId1">
    <c:autoUpdate val="0"/>
  </c:externalData>
  <c:userShapes r:id="rId2"/>
</c:chartSpace>
</file>

<file path=ppt/drawings/drawing1.xml><?xml version="1.0" encoding="utf-8"?>
<c:userShapes xmlns:c="http://schemas.openxmlformats.org/drawingml/2006/chart">
  <cdr:relSizeAnchor xmlns:cdr="http://schemas.openxmlformats.org/drawingml/2006/chartDrawing">
    <cdr:from>
      <cdr:x>0.21429</cdr:x>
      <cdr:y>0.12281</cdr:y>
    </cdr:from>
    <cdr:to>
      <cdr:x>0.79592</cdr:x>
      <cdr:y>0.49123</cdr:y>
    </cdr:to>
    <cdr:cxnSp macro="">
      <cdr:nvCxnSpPr>
        <cdr:cNvPr id="3" name="Straight Arrow Connector 2"/>
        <cdr:cNvCxnSpPr/>
      </cdr:nvCxnSpPr>
      <cdr:spPr>
        <a:xfrm xmlns:a="http://schemas.openxmlformats.org/drawingml/2006/main">
          <a:off x="1600200" y="533400"/>
          <a:ext cx="4343400" cy="16002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0.62245</cdr:x>
      <cdr:y>0.22807</cdr:y>
    </cdr:from>
    <cdr:to>
      <cdr:x>1</cdr:x>
      <cdr:y>0.40351</cdr:y>
    </cdr:to>
    <cdr:sp macro="" textlink="">
      <cdr:nvSpPr>
        <cdr:cNvPr id="4" name="TextBox 3"/>
        <cdr:cNvSpPr txBox="1"/>
      </cdr:nvSpPr>
      <cdr:spPr>
        <a:xfrm xmlns:a="http://schemas.openxmlformats.org/drawingml/2006/main">
          <a:off x="4648200" y="990600"/>
          <a:ext cx="2819400" cy="7620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r>
            <a:rPr lang="en-US" sz="1800" dirty="0" smtClean="0">
              <a:solidFill>
                <a:srgbClr val="FF0000"/>
              </a:solidFill>
            </a:rPr>
            <a:t>This represents  a 14% reduction</a:t>
          </a:r>
          <a:endParaRPr lang="en-US" sz="1800" dirty="0">
            <a:solidFill>
              <a:srgbClr val="FF0000"/>
            </a:solidFill>
          </a:endParaRPr>
        </a:p>
      </cdr:txBody>
    </cdr:sp>
  </cdr:relSizeAnchor>
  <cdr:relSizeAnchor xmlns:cdr="http://schemas.openxmlformats.org/drawingml/2006/chartDrawing">
    <cdr:from>
      <cdr:x>0.80612</cdr:x>
      <cdr:y>0.33333</cdr:y>
    </cdr:from>
    <cdr:to>
      <cdr:x>0.80612</cdr:x>
      <cdr:y>0.42105</cdr:y>
    </cdr:to>
    <cdr:cxnSp macro="">
      <cdr:nvCxnSpPr>
        <cdr:cNvPr id="6" name="Straight Arrow Connector 5"/>
        <cdr:cNvCxnSpPr/>
      </cdr:nvCxnSpPr>
      <cdr:spPr>
        <a:xfrm xmlns:a="http://schemas.openxmlformats.org/drawingml/2006/main">
          <a:off x="6019800" y="1447800"/>
          <a:ext cx="0" cy="381000"/>
        </a:xfrm>
        <a:prstGeom xmlns:a="http://schemas.openxmlformats.org/drawingml/2006/main" prst="straightConnector1">
          <a:avLst/>
        </a:prstGeom>
        <a:ln xmlns:a="http://schemas.openxmlformats.org/drawingml/2006/main" w="38100">
          <a:tailEnd type="arrow"/>
        </a:ln>
      </cdr:spPr>
      <cdr:style>
        <a:lnRef xmlns:a="http://schemas.openxmlformats.org/drawingml/2006/main" idx="3">
          <a:schemeClr val="accent5"/>
        </a:lnRef>
        <a:fillRef xmlns:a="http://schemas.openxmlformats.org/drawingml/2006/main" idx="0">
          <a:schemeClr val="accent5"/>
        </a:fillRef>
        <a:effectRef xmlns:a="http://schemas.openxmlformats.org/drawingml/2006/main" idx="2">
          <a:schemeClr val="accent5"/>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0.3</cdr:x>
      <cdr:y>0.22414</cdr:y>
    </cdr:from>
    <cdr:to>
      <cdr:x>0.37</cdr:x>
      <cdr:y>0.44828</cdr:y>
    </cdr:to>
    <cdr:cxnSp macro="">
      <cdr:nvCxnSpPr>
        <cdr:cNvPr id="3" name="Straight Arrow Connector 2"/>
        <cdr:cNvCxnSpPr/>
      </cdr:nvCxnSpPr>
      <cdr:spPr>
        <a:xfrm xmlns:a="http://schemas.openxmlformats.org/drawingml/2006/main">
          <a:off x="2285999" y="990600"/>
          <a:ext cx="533400" cy="990600"/>
        </a:xfrm>
        <a:prstGeom xmlns:a="http://schemas.openxmlformats.org/drawingml/2006/main" prst="straightConnector1">
          <a:avLst/>
        </a:prstGeom>
        <a:ln xmlns:a="http://schemas.openxmlformats.org/drawingml/2006/main" w="38100">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0.74</cdr:x>
      <cdr:y>0.15517</cdr:y>
    </cdr:from>
    <cdr:to>
      <cdr:x>0.81</cdr:x>
      <cdr:y>0.22414</cdr:y>
    </cdr:to>
    <cdr:cxnSp macro="">
      <cdr:nvCxnSpPr>
        <cdr:cNvPr id="5" name="Straight Arrow Connector 4"/>
        <cdr:cNvCxnSpPr/>
      </cdr:nvCxnSpPr>
      <cdr:spPr>
        <a:xfrm xmlns:a="http://schemas.openxmlformats.org/drawingml/2006/main">
          <a:off x="5638799" y="685800"/>
          <a:ext cx="533400" cy="3048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0.44</cdr:x>
      <cdr:y>0.39655</cdr:y>
    </cdr:from>
    <cdr:to>
      <cdr:x>0.51</cdr:x>
      <cdr:y>0.56897</cdr:y>
    </cdr:to>
    <cdr:cxnSp macro="">
      <cdr:nvCxnSpPr>
        <cdr:cNvPr id="7" name="Straight Arrow Connector 6"/>
        <cdr:cNvCxnSpPr/>
      </cdr:nvCxnSpPr>
      <cdr:spPr>
        <a:xfrm xmlns:a="http://schemas.openxmlformats.org/drawingml/2006/main">
          <a:off x="3352799" y="1752600"/>
          <a:ext cx="533400" cy="7620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0.15</cdr:x>
      <cdr:y>0.55172</cdr:y>
    </cdr:from>
    <cdr:to>
      <cdr:x>0.22</cdr:x>
      <cdr:y>0.58621</cdr:y>
    </cdr:to>
    <cdr:cxnSp macro="">
      <cdr:nvCxnSpPr>
        <cdr:cNvPr id="9" name="Straight Arrow Connector 8"/>
        <cdr:cNvCxnSpPr/>
      </cdr:nvCxnSpPr>
      <cdr:spPr>
        <a:xfrm xmlns:a="http://schemas.openxmlformats.org/drawingml/2006/main">
          <a:off x="1142999" y="2438400"/>
          <a:ext cx="533400" cy="1524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dr:relSizeAnchor xmlns:cdr="http://schemas.openxmlformats.org/drawingml/2006/chartDrawing">
    <cdr:from>
      <cdr:x>0.59</cdr:x>
      <cdr:y>0.60345</cdr:y>
    </cdr:from>
    <cdr:to>
      <cdr:x>0.64</cdr:x>
      <cdr:y>0.62069</cdr:y>
    </cdr:to>
    <cdr:cxnSp macro="">
      <cdr:nvCxnSpPr>
        <cdr:cNvPr id="22" name="Straight Arrow Connector 21"/>
        <cdr:cNvCxnSpPr/>
      </cdr:nvCxnSpPr>
      <cdr:spPr>
        <a:xfrm xmlns:a="http://schemas.openxmlformats.org/drawingml/2006/main" flipV="1">
          <a:off x="4495799" y="2667000"/>
          <a:ext cx="381000" cy="76200"/>
        </a:xfrm>
        <a:prstGeom xmlns:a="http://schemas.openxmlformats.org/drawingml/2006/main" prst="straightConnector1">
          <a:avLst/>
        </a:prstGeom>
        <a:ln xmlns:a="http://schemas.openxmlformats.org/drawingml/2006/main" w="28575">
          <a:tailEnd type="arrow"/>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D499ECC9-02B7-4A08-A37F-7A61B93F2C96}" type="datetimeFigureOut">
              <a:rPr lang="en-US" smtClean="0"/>
              <a:t>8/20/2013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B1F7F1-3220-4375-BCB0-2A1782ED86E3}" type="slidenum">
              <a:rPr lang="en-US" smtClean="0"/>
              <a:t>‹#›</a:t>
            </a:fld>
            <a:endParaRPr lang="en-US"/>
          </a:p>
        </p:txBody>
      </p:sp>
    </p:spTree>
    <p:extLst>
      <p:ext uri="{BB962C8B-B14F-4D97-AF65-F5344CB8AC3E}">
        <p14:creationId xmlns:p14="http://schemas.microsoft.com/office/powerpoint/2010/main" val="489680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45E88829-79DB-49C8-846F-0BE599A616BF}" type="slidenum">
              <a:rPr lang="en-US"/>
              <a:pPr/>
              <a:t>6</a:t>
            </a:fld>
            <a:endParaRPr lang="en-US"/>
          </a:p>
        </p:txBody>
      </p:sp>
      <p:sp>
        <p:nvSpPr>
          <p:cNvPr id="215059" name="Rectangle 19"/>
          <p:cNvSpPr>
            <a:spLocks noGrp="1" noRot="1" noChangeAspect="1" noChangeArrowheads="1" noTextEdit="1"/>
          </p:cNvSpPr>
          <p:nvPr>
            <p:ph type="sldImg"/>
          </p:nvPr>
        </p:nvSpPr>
        <p:spPr>
          <a:ln/>
        </p:spPr>
      </p:sp>
      <p:sp>
        <p:nvSpPr>
          <p:cNvPr id="215060" name="Rectangle 20"/>
          <p:cNvSpPr>
            <a:spLocks noGrp="1" noChangeArrowheads="1"/>
          </p:cNvSpPr>
          <p:nvPr>
            <p:ph type="body" idx="1"/>
          </p:nvPr>
        </p:nvSpPr>
        <p:spPr/>
        <p:txBody>
          <a:bodyPr/>
          <a:lstStyle/>
          <a:p>
            <a:r>
              <a:rPr lang="en-US" b="1"/>
              <a:t>Slide Show Notes</a:t>
            </a:r>
          </a:p>
          <a:p>
            <a:pPr lvl="1"/>
            <a:r>
              <a:rPr lang="en-US"/>
              <a:t>Welcome to the training session about avoiding slips, trips, and falls at the workplace.</a:t>
            </a:r>
          </a:p>
          <a:p>
            <a:pPr lvl="1"/>
            <a:r>
              <a:rPr lang="en-US"/>
              <a:t>The Occupational Safety and Health Administration (OSHA) requires employers to provide a workplace that is free of recognized hazards, including slip, trip, and fall hazards.</a:t>
            </a:r>
          </a:p>
          <a:p>
            <a:pPr lvl="1"/>
            <a:r>
              <a:rPr lang="en-US"/>
              <a:t>In this training session, we will focus on the fall hazards associated with walking surfaces, work surfaces, and work platforms that expose employees to a potential fall to a lower level.</a:t>
            </a:r>
          </a:p>
          <a:p>
            <a:pPr lvl="1"/>
            <a:r>
              <a:rPr lang="en-US"/>
              <a:t>We will also examine basic ladder and stair safety as well as the prevention of slip and trip hazards.</a:t>
            </a:r>
          </a:p>
          <a:p>
            <a:pPr lvl="1"/>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537BFA34-425D-43B2-9848-AFC414EE8C13}" type="slidenum">
              <a:rPr lang="en-US"/>
              <a:pPr/>
              <a:t>7</a:t>
            </a:fld>
            <a:endParaRPr lang="en-US"/>
          </a:p>
        </p:txBody>
      </p:sp>
      <p:sp>
        <p:nvSpPr>
          <p:cNvPr id="655368" name="Rectangle 8"/>
          <p:cNvSpPr>
            <a:spLocks noGrp="1" noRot="1" noChangeAspect="1" noChangeArrowheads="1" noTextEdit="1"/>
          </p:cNvSpPr>
          <p:nvPr>
            <p:ph type="sldImg"/>
          </p:nvPr>
        </p:nvSpPr>
        <p:spPr>
          <a:ln/>
        </p:spPr>
      </p:sp>
      <p:sp>
        <p:nvSpPr>
          <p:cNvPr id="655369" name="Rectangle 9"/>
          <p:cNvSpPr>
            <a:spLocks noGrp="1" noChangeArrowheads="1"/>
          </p:cNvSpPr>
          <p:nvPr>
            <p:ph type="body" idx="1"/>
          </p:nvPr>
        </p:nvSpPr>
        <p:spPr/>
        <p:txBody>
          <a:bodyPr/>
          <a:lstStyle/>
          <a:p>
            <a:r>
              <a:rPr lang="en-US" b="1"/>
              <a:t>Slide Show Notes</a:t>
            </a:r>
          </a:p>
          <a:p>
            <a:r>
              <a:rPr lang="en-US"/>
              <a:t>By the end of the training session, you will be able to:</a:t>
            </a:r>
          </a:p>
          <a:p>
            <a:pPr lvl="1"/>
            <a:r>
              <a:rPr lang="en-US"/>
              <a:t>Identify slip, trip, and fall hazards at work.</a:t>
            </a:r>
          </a:p>
          <a:p>
            <a:pPr lvl="1"/>
            <a:r>
              <a:rPr lang="en-US"/>
              <a:t>Understand safety specifications and features of walking surfaces and openings.</a:t>
            </a:r>
          </a:p>
          <a:p>
            <a:pPr lvl="1"/>
            <a:r>
              <a:rPr lang="en-US"/>
              <a:t>Use stairs and ladders safely to avoid falls.</a:t>
            </a:r>
          </a:p>
          <a:p>
            <a:pPr lvl="1"/>
            <a:r>
              <a:rPr lang="en-US"/>
              <a:t>Avoid and eliminate slip and trip hazards.</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8995A6B5-6272-46C8-9B0D-A7E5FDB3F6F9}" type="slidenum">
              <a:rPr lang="en-US"/>
              <a:pPr/>
              <a:t>8</a:t>
            </a:fld>
            <a:endParaRPr lang="en-US"/>
          </a:p>
        </p:txBody>
      </p:sp>
      <p:sp>
        <p:nvSpPr>
          <p:cNvPr id="685060" name="Rectangle 4"/>
          <p:cNvSpPr>
            <a:spLocks noGrp="1" noRot="1" noChangeAspect="1" noChangeArrowheads="1" noTextEdit="1"/>
          </p:cNvSpPr>
          <p:nvPr>
            <p:ph type="sldImg"/>
          </p:nvPr>
        </p:nvSpPr>
        <p:spPr>
          <a:ln/>
        </p:spPr>
      </p:sp>
      <p:sp>
        <p:nvSpPr>
          <p:cNvPr id="685061" name="Rectangle 5"/>
          <p:cNvSpPr>
            <a:spLocks noGrp="1" noChangeArrowheads="1"/>
          </p:cNvSpPr>
          <p:nvPr>
            <p:ph type="body" idx="1"/>
          </p:nvPr>
        </p:nvSpPr>
        <p:spPr/>
        <p:txBody>
          <a:bodyPr/>
          <a:lstStyle/>
          <a:p>
            <a:r>
              <a:rPr lang="en-US" b="1"/>
              <a:t>Slide Show Notes</a:t>
            </a:r>
          </a:p>
          <a:p>
            <a:pPr lvl="1"/>
            <a:r>
              <a:rPr lang="en-US"/>
              <a:t>According to the federal Centers for Disease Control and Prevention, 265,000 workers in the U.S. sustained nonfatal injuries from slips, trips, and falls in a recent year, each resulting in one or more days away from work.</a:t>
            </a:r>
          </a:p>
          <a:p>
            <a:pPr lvl="1"/>
            <a:r>
              <a:rPr lang="en-US"/>
              <a:t>These injuries represent 17% of all nonfatal workplace injuries, the highest frequency of injury of any single regulated activity.</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E3E45BCB-67F3-4793-B890-35AE37CA25C3}" type="slidenum">
              <a:rPr lang="en-US"/>
              <a:pPr/>
              <a:t>9</a:t>
            </a:fld>
            <a:endParaRPr lang="en-US"/>
          </a:p>
        </p:txBody>
      </p:sp>
      <p:sp>
        <p:nvSpPr>
          <p:cNvPr id="671748" name="Rectangle 4"/>
          <p:cNvSpPr>
            <a:spLocks noGrp="1" noRot="1" noChangeAspect="1" noChangeArrowheads="1" noTextEdit="1"/>
          </p:cNvSpPr>
          <p:nvPr>
            <p:ph type="sldImg"/>
          </p:nvPr>
        </p:nvSpPr>
        <p:spPr>
          <a:ln/>
        </p:spPr>
      </p:sp>
      <p:sp>
        <p:nvSpPr>
          <p:cNvPr id="671749" name="Rectangle 5"/>
          <p:cNvSpPr>
            <a:spLocks noGrp="1" noChangeArrowheads="1"/>
          </p:cNvSpPr>
          <p:nvPr>
            <p:ph type="body" idx="1"/>
          </p:nvPr>
        </p:nvSpPr>
        <p:spPr/>
        <p:txBody>
          <a:bodyPr/>
          <a:lstStyle/>
          <a:p>
            <a:r>
              <a:rPr lang="en-US" b="1"/>
              <a:t>Slide Show Notes</a:t>
            </a:r>
          </a:p>
          <a:p>
            <a:r>
              <a:rPr lang="en-US"/>
              <a:t>Here is a list of common work conditions that can lead to slips, trips, and falls:</a:t>
            </a:r>
          </a:p>
          <a:p>
            <a:pPr lvl="1"/>
            <a:r>
              <a:rPr lang="en-US"/>
              <a:t>Power cords, ropes, and hoses across floors and walkways are common tripping hazards.</a:t>
            </a:r>
          </a:p>
          <a:p>
            <a:pPr lvl="1"/>
            <a:r>
              <a:rPr lang="en-US"/>
              <a:t>Open-sided floors and platforms are fall hazards.</a:t>
            </a:r>
          </a:p>
          <a:p>
            <a:pPr lvl="1"/>
            <a:r>
              <a:rPr lang="en-US"/>
              <a:t>Clutter on floors and in aisles are typical tripping hazards.</a:t>
            </a:r>
          </a:p>
          <a:p>
            <a:pPr lvl="1"/>
            <a:r>
              <a:rPr lang="en-US"/>
              <a:t>Floor and wall holes and openings are trip and fall hazards.</a:t>
            </a:r>
          </a:p>
          <a:p>
            <a:pPr lvl="1"/>
            <a:r>
              <a:rPr lang="en-US"/>
              <a:t>Open pits, tanks, vats, and ditches are fall hazards.</a:t>
            </a:r>
          </a:p>
          <a:p>
            <a:pPr lvl="1"/>
            <a:r>
              <a:rPr lang="en-US"/>
              <a:t>Wet floors are common slip and fall hazards.</a:t>
            </a:r>
          </a:p>
          <a:p>
            <a:r>
              <a:rPr lang="en-US" i="1"/>
              <a:t>Modify this slide to describe slip, trip, or fall hazards at your facility.</a:t>
            </a:r>
          </a:p>
          <a:p>
            <a:r>
              <a:rPr lang="en-US" i="1"/>
              <a:t>Ask trainees to describe their own experiences with slip, trip, and fall hazards, and to identify specific hazards that they are aware of.</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75E28A2C-7A6C-4467-8084-D1CEDA628895}" type="slidenum">
              <a:rPr lang="en-US"/>
              <a:pPr/>
              <a:t>10</a:t>
            </a:fld>
            <a:endParaRPr lang="en-US"/>
          </a:p>
        </p:txBody>
      </p:sp>
      <p:sp>
        <p:nvSpPr>
          <p:cNvPr id="683012" name="Rectangle 4"/>
          <p:cNvSpPr>
            <a:spLocks noGrp="1" noRot="1" noChangeAspect="1" noChangeArrowheads="1" noTextEdit="1"/>
          </p:cNvSpPr>
          <p:nvPr>
            <p:ph type="sldImg"/>
          </p:nvPr>
        </p:nvSpPr>
        <p:spPr>
          <a:ln/>
        </p:spPr>
      </p:sp>
      <p:sp>
        <p:nvSpPr>
          <p:cNvPr id="683013" name="Rectangle 5"/>
          <p:cNvSpPr>
            <a:spLocks noGrp="1" noChangeArrowheads="1"/>
          </p:cNvSpPr>
          <p:nvPr>
            <p:ph type="body" idx="1"/>
          </p:nvPr>
        </p:nvSpPr>
        <p:spPr/>
        <p:txBody>
          <a:bodyPr/>
          <a:lstStyle/>
          <a:p>
            <a:r>
              <a:rPr lang="en-US" b="1"/>
              <a:t>Slide Show Notes</a:t>
            </a:r>
          </a:p>
          <a:p>
            <a:r>
              <a:rPr lang="en-US"/>
              <a:t>Let’s discuss how to reduce or eliminate specific hazards.</a:t>
            </a:r>
          </a:p>
          <a:p>
            <a:pPr lvl="1"/>
            <a:r>
              <a:rPr lang="en-US"/>
              <a:t>Open-sided floors, walkways, or work platforms that are 4 feet or more above adjacent floor or ground levels must be guarded to prevent workers from falling to the lower level.</a:t>
            </a:r>
          </a:p>
          <a:p>
            <a:pPr lvl="1"/>
            <a:r>
              <a:rPr lang="en-US"/>
              <a:t>Standard guardrailing, or equivalent fall protection, on all open sides is required except where there is an entrance to a ramp, stairway, or fixed ladder.</a:t>
            </a:r>
          </a:p>
          <a:p>
            <a:pPr lvl="1"/>
            <a:r>
              <a:rPr lang="en-US"/>
              <a:t>Toeboards to protect employees that may work or walk below the aboveground walkway or work platform.</a:t>
            </a:r>
          </a:p>
          <a:p>
            <a:pPr lvl="1"/>
            <a:r>
              <a:rPr lang="en-US"/>
              <a:t>Toeboards will also protect moving machinery or equipment that could be damaged by materials falling from the aboveground walkway or work platform.</a:t>
            </a:r>
          </a:p>
          <a:p>
            <a:r>
              <a:rPr lang="en-US" i="1"/>
              <a:t>Modify, add, or delete subsequent slides to describe specific slip, trip, and fall hazards at your facility.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96EE021C-57E5-4A59-AE5F-9B2DBD009663}" type="slidenum">
              <a:rPr lang="en-US"/>
              <a:pPr/>
              <a:t>11</a:t>
            </a:fld>
            <a:endParaRPr lang="en-US"/>
          </a:p>
        </p:txBody>
      </p:sp>
      <p:sp>
        <p:nvSpPr>
          <p:cNvPr id="681986" name="Rectangle 2"/>
          <p:cNvSpPr>
            <a:spLocks noGrp="1" noRot="1" noChangeAspect="1" noChangeArrowheads="1" noTextEdit="1"/>
          </p:cNvSpPr>
          <p:nvPr>
            <p:ph type="sldImg"/>
          </p:nvPr>
        </p:nvSpPr>
        <p:spPr>
          <a:ln/>
        </p:spPr>
      </p:sp>
      <p:sp>
        <p:nvSpPr>
          <p:cNvPr id="681987" name="Rectangle 3"/>
          <p:cNvSpPr>
            <a:spLocks noGrp="1" noChangeArrowheads="1"/>
          </p:cNvSpPr>
          <p:nvPr>
            <p:ph type="body" idx="1"/>
          </p:nvPr>
        </p:nvSpPr>
        <p:spPr/>
        <p:txBody>
          <a:bodyPr/>
          <a:lstStyle/>
          <a:p>
            <a:r>
              <a:rPr lang="en-US" b="1"/>
              <a:t>Slide Show Notes</a:t>
            </a:r>
          </a:p>
          <a:p>
            <a:pPr lvl="1"/>
            <a:r>
              <a:rPr lang="en-US"/>
              <a:t>A floor hole is any opening between an inch and 12 inches wide. A person cannot fall through a hole this small, but could step into the hole and be injured. Objects could fall through the hole. Holes include a belt hole, pipe opening, or a slot opening.</a:t>
            </a:r>
          </a:p>
          <a:p>
            <a:pPr lvl="1"/>
            <a:r>
              <a:rPr lang="en-US"/>
              <a:t>An opening is 12 inches or more wide in a floor, platform, pavement, yard, or any other walking or working surface. A floor opening is large enough for a person to fall through. Examples include a hatchway, pit, or manhole.</a:t>
            </a:r>
          </a:p>
          <a:p>
            <a:pPr lvl="1"/>
            <a:r>
              <a:rPr lang="en-US"/>
              <a:t>Every floor hole or opening that a person may accidentally step into or fall through must be guarded by standard railing with toeboard.</a:t>
            </a:r>
          </a:p>
          <a:p>
            <a:pPr lvl="1"/>
            <a:r>
              <a:rPr lang="en-US"/>
              <a:t>Covering the hole or opening is another option that will protect workers. Every floor hole into which persons cannot accidentally walk because of fixed machinery, equipment, or walls should be protected by a cover that leaves no openings more than 1 inch wide. The cover shall be securely held in place to prevent tools or materials from falling through.</a:t>
            </a:r>
          </a:p>
          <a:p>
            <a:pPr lvl="1"/>
            <a:r>
              <a:rPr lang="en-US"/>
              <a:t>While the cover is not in place, the floor hole must be attended in order to keep other workers away from the hazard, or the hole must be protected by a standard railing with toeboard.</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D408F776-0C4E-4392-B0F9-94F05616180F}" type="slidenum">
              <a:rPr lang="en-US"/>
              <a:pPr/>
              <a:t>12</a:t>
            </a:fld>
            <a:endParaRPr lang="en-US"/>
          </a:p>
        </p:txBody>
      </p:sp>
      <p:sp>
        <p:nvSpPr>
          <p:cNvPr id="625670" name="Rectangle 6"/>
          <p:cNvSpPr>
            <a:spLocks noGrp="1" noRot="1" noChangeAspect="1" noChangeArrowheads="1" noTextEdit="1"/>
          </p:cNvSpPr>
          <p:nvPr>
            <p:ph type="sldImg"/>
          </p:nvPr>
        </p:nvSpPr>
        <p:spPr>
          <a:ln/>
        </p:spPr>
      </p:sp>
      <p:sp>
        <p:nvSpPr>
          <p:cNvPr id="625671" name="Rectangle 7"/>
          <p:cNvSpPr>
            <a:spLocks noGrp="1" noChangeArrowheads="1"/>
          </p:cNvSpPr>
          <p:nvPr>
            <p:ph type="body" idx="1"/>
          </p:nvPr>
        </p:nvSpPr>
        <p:spPr/>
        <p:txBody>
          <a:bodyPr/>
          <a:lstStyle/>
          <a:p>
            <a:r>
              <a:rPr lang="en-US" b="1"/>
              <a:t>Slide Show Notes</a:t>
            </a:r>
          </a:p>
          <a:p>
            <a:pPr lvl="1"/>
            <a:r>
              <a:rPr lang="en-US"/>
              <a:t>Guard stairway and ladder floor openings with a standard railing with toeboard on all exposed sides, except the entrance.</a:t>
            </a:r>
          </a:p>
          <a:p>
            <a:pPr lvl="1"/>
            <a:r>
              <a:rPr lang="en-US"/>
              <a:t>The entrance may be open as long as the passage through the railing is offset so that a person cannot walk directly into the opening.</a:t>
            </a:r>
          </a:p>
          <a:p>
            <a:pPr lvl="1"/>
            <a:r>
              <a:rPr lang="en-US"/>
              <a:t>Guard the passage through the railing with a swinging gate, or offset it to prevent someone from walking into the floor opening.</a:t>
            </a:r>
          </a:p>
          <a:p>
            <a:pPr lvl="1"/>
            <a:r>
              <a:rPr lang="en-US"/>
              <a:t>Another option is to have a hinged floor opening cover that is properly constructed and has adequate strength. When the stairway or ladder is not in use, the cover shall be closed. When the cover is not in use, the opening should be attended by someone at all times or protected on all exposed sides by removable standard railings.</a:t>
            </a:r>
          </a:p>
          <a:p>
            <a:r>
              <a:rPr lang="en-US" i="1"/>
              <a:t>Modify this slide to describe stairway and ladder floor openings at your facility, or delete or hide the slide if it does not apply.</a:t>
            </a:r>
          </a:p>
          <a:p>
            <a:r>
              <a:rPr lang="en-US" i="1"/>
              <a:t>Discuss stairway and ladder floor openings in your workplace.</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683405A2-F767-4564-B151-2E5BEB5FC91C}" type="slidenum">
              <a:rPr lang="en-US"/>
              <a:pPr/>
              <a:t>13</a:t>
            </a:fld>
            <a:endParaRPr lang="en-US"/>
          </a:p>
        </p:txBody>
      </p:sp>
      <p:sp>
        <p:nvSpPr>
          <p:cNvPr id="680962" name="Rectangle 2"/>
          <p:cNvSpPr>
            <a:spLocks noGrp="1" noRot="1" noChangeAspect="1" noChangeArrowheads="1" noTextEdit="1"/>
          </p:cNvSpPr>
          <p:nvPr>
            <p:ph type="sldImg"/>
          </p:nvPr>
        </p:nvSpPr>
        <p:spPr>
          <a:ln/>
        </p:spPr>
      </p:sp>
      <p:sp>
        <p:nvSpPr>
          <p:cNvPr id="680963" name="Rectangle 3"/>
          <p:cNvSpPr>
            <a:spLocks noGrp="1" noChangeArrowheads="1"/>
          </p:cNvSpPr>
          <p:nvPr>
            <p:ph type="body" idx="1"/>
          </p:nvPr>
        </p:nvSpPr>
        <p:spPr/>
        <p:txBody>
          <a:bodyPr/>
          <a:lstStyle/>
          <a:p>
            <a:r>
              <a:rPr lang="en-US" b="1"/>
              <a:t>Slide Show Notes</a:t>
            </a:r>
          </a:p>
          <a:p>
            <a:r>
              <a:rPr lang="en-US"/>
              <a:t>Hatchway and chute floor openings must be guarded.</a:t>
            </a:r>
          </a:p>
          <a:p>
            <a:pPr lvl="1"/>
            <a:r>
              <a:rPr lang="en-US"/>
              <a:t>A hinged floor opening cover can be used as long as it is properly constructed and has adequate strength to support people walking across the cover. When the opening is not in use, the cover must be closed, or the exposed sides must be guarded with railings.</a:t>
            </a:r>
          </a:p>
          <a:p>
            <a:pPr lvl="1"/>
            <a:r>
              <a:rPr lang="en-US"/>
              <a:t>A removable railing with toeboard can be installed on one or two sides of the opening. The other two sides must be guarded by fixed standard railings with toeboards. The removable railings are kept in place when the opening is not in use and should be hinged or mounted so they can be easily replaced, when necessary.</a:t>
            </a:r>
          </a:p>
          <a:p>
            <a:pPr lvl="1"/>
            <a:r>
              <a:rPr lang="en-US"/>
              <a:t>The area under floor openings should be fenced off. When this is not practical, the area should be marked with yellow lines, and warning devices such as ropes or ribbons should be installed.</a:t>
            </a:r>
          </a:p>
          <a:p>
            <a:pPr lvl="1"/>
            <a:r>
              <a:rPr lang="en-US"/>
              <a:t>When floor openings are used to drop materials from one level to another, audible warning systems should be installed and used to warn employees on the lower level.</a:t>
            </a:r>
          </a:p>
          <a:p>
            <a:pPr lvl="1"/>
            <a:r>
              <a:rPr lang="en-US"/>
              <a:t>Skylights must be guarded by a standard skylight screen or a fixed standard railing on all exposed sides.</a:t>
            </a:r>
          </a:p>
          <a:p>
            <a:r>
              <a:rPr lang="en-US" i="1"/>
              <a:t>Modify or delete this slide as it applies to your facility. Discuss how your company uses hatchways and chutes.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B5CBA247-A797-4F0E-A8E2-8D53468090BD}" type="slidenum">
              <a:rPr lang="en-US"/>
              <a:pPr/>
              <a:t>14</a:t>
            </a:fld>
            <a:endParaRPr lang="en-US"/>
          </a:p>
        </p:txBody>
      </p:sp>
      <p:sp>
        <p:nvSpPr>
          <p:cNvPr id="627716" name="Rectangle 4"/>
          <p:cNvSpPr>
            <a:spLocks noGrp="1" noRot="1" noChangeAspect="1" noChangeArrowheads="1" noTextEdit="1"/>
          </p:cNvSpPr>
          <p:nvPr>
            <p:ph type="sldImg"/>
          </p:nvPr>
        </p:nvSpPr>
        <p:spPr>
          <a:ln/>
        </p:spPr>
      </p:sp>
      <p:sp>
        <p:nvSpPr>
          <p:cNvPr id="627717" name="Rectangle 5"/>
          <p:cNvSpPr>
            <a:spLocks noGrp="1" noChangeArrowheads="1"/>
          </p:cNvSpPr>
          <p:nvPr>
            <p:ph type="body" idx="1"/>
          </p:nvPr>
        </p:nvSpPr>
        <p:spPr/>
        <p:txBody>
          <a:bodyPr/>
          <a:lstStyle/>
          <a:p>
            <a:r>
              <a:rPr lang="en-US" b="1"/>
              <a:t>Slide Show Notes</a:t>
            </a:r>
          </a:p>
          <a:p>
            <a:pPr lvl="1"/>
            <a:r>
              <a:rPr lang="en-US"/>
              <a:t>Wall openings are holes or openings in walls that are at least 30 inches high and 18 inches wide in a wall or partition.</a:t>
            </a:r>
          </a:p>
          <a:p>
            <a:pPr lvl="1"/>
            <a:r>
              <a:rPr lang="en-US"/>
              <a:t>The wall openings are large enough for a person to fall through.</a:t>
            </a:r>
          </a:p>
          <a:p>
            <a:pPr lvl="1"/>
            <a:r>
              <a:rPr lang="en-US"/>
              <a:t>If the wall opening presents a hazard of falling more than 4 feet to a surface below, guard it with a railing, roller, picket fence, half door, or equivalent barrier.</a:t>
            </a:r>
          </a:p>
          <a:p>
            <a:pPr lvl="1"/>
            <a:r>
              <a:rPr lang="en-US"/>
              <a:t>A toeboard must be installed to protect employees working  below the wall opening from falling materials.</a:t>
            </a:r>
          </a:p>
          <a:p>
            <a:r>
              <a:rPr lang="en-US" i="1"/>
              <a:t>Discuss potential wall opening hazards and protective measures at your facility.</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C6456422-937C-4EB3-B14B-075B005212D2}" type="slidenum">
              <a:rPr lang="en-US"/>
              <a:pPr/>
              <a:t>15</a:t>
            </a:fld>
            <a:endParaRPr lang="en-US"/>
          </a:p>
        </p:txBody>
      </p:sp>
      <p:sp>
        <p:nvSpPr>
          <p:cNvPr id="620548" name="Rectangle 4"/>
          <p:cNvSpPr>
            <a:spLocks noGrp="1" noRot="1" noChangeAspect="1" noChangeArrowheads="1" noTextEdit="1"/>
          </p:cNvSpPr>
          <p:nvPr>
            <p:ph type="sldImg"/>
          </p:nvPr>
        </p:nvSpPr>
        <p:spPr>
          <a:ln/>
        </p:spPr>
      </p:sp>
      <p:sp>
        <p:nvSpPr>
          <p:cNvPr id="620549" name="Rectangle 5"/>
          <p:cNvSpPr>
            <a:spLocks noGrp="1" noChangeArrowheads="1"/>
          </p:cNvSpPr>
          <p:nvPr>
            <p:ph type="body" idx="1"/>
          </p:nvPr>
        </p:nvSpPr>
        <p:spPr/>
        <p:txBody>
          <a:bodyPr/>
          <a:lstStyle/>
          <a:p>
            <a:r>
              <a:rPr lang="en-US" b="1"/>
              <a:t>Slide Show Notes</a:t>
            </a:r>
          </a:p>
          <a:p>
            <a:r>
              <a:rPr lang="en-US"/>
              <a:t>Guardrails act as a barrier along any open edge to protect employees and objects from falling over the open edge to a lower level.</a:t>
            </a:r>
          </a:p>
          <a:p>
            <a:pPr lvl="1"/>
            <a:r>
              <a:rPr lang="en-US"/>
              <a:t>The top rail of the guardrails must be 42 inches high above the walking or working surface.</a:t>
            </a:r>
          </a:p>
          <a:p>
            <a:pPr lvl="1"/>
            <a:r>
              <a:rPr lang="en-US"/>
              <a:t>The midrail must be halfway between the top rail and the walking or working surface, or about 21 inches above the surface.</a:t>
            </a:r>
          </a:p>
          <a:p>
            <a:pPr lvl="1"/>
            <a:r>
              <a:rPr lang="en-US"/>
              <a:t>A 4-inch tall toeboard is used to help prevent an employee from stepping over the edge of the working surface and to prevent the employee from kicking tools or equipment over the edge where they could fall on an employee on the lower level.</a:t>
            </a:r>
          </a:p>
          <a:p>
            <a:pPr lvl="1"/>
            <a:r>
              <a:rPr lang="en-US"/>
              <a:t>The guardrailing must be able to withstand reasonable force and prevent an employee from falling to a lower level.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D026F947-A1B9-473F-ABB2-3FFE02E961EF}" type="slidenum">
              <a:rPr lang="en-US"/>
              <a:pPr/>
              <a:t>16</a:t>
            </a:fld>
            <a:endParaRPr lang="en-US"/>
          </a:p>
        </p:txBody>
      </p:sp>
      <p:sp>
        <p:nvSpPr>
          <p:cNvPr id="628740" name="Rectangle 4"/>
          <p:cNvSpPr>
            <a:spLocks noGrp="1" noRot="1" noChangeAspect="1" noChangeArrowheads="1" noTextEdit="1"/>
          </p:cNvSpPr>
          <p:nvPr>
            <p:ph type="sldImg"/>
          </p:nvPr>
        </p:nvSpPr>
        <p:spPr>
          <a:ln/>
        </p:spPr>
      </p:sp>
      <p:sp>
        <p:nvSpPr>
          <p:cNvPr id="628741" name="Rectangle 5"/>
          <p:cNvSpPr>
            <a:spLocks noGrp="1" noChangeArrowheads="1"/>
          </p:cNvSpPr>
          <p:nvPr>
            <p:ph type="body" idx="1"/>
          </p:nvPr>
        </p:nvSpPr>
        <p:spPr/>
        <p:txBody>
          <a:bodyPr/>
          <a:lstStyle/>
          <a:p>
            <a:r>
              <a:rPr lang="en-US" b="1"/>
              <a:t>Slide Show Notes</a:t>
            </a:r>
          </a:p>
          <a:p>
            <a:pPr lvl="1"/>
            <a:r>
              <a:rPr lang="en-US"/>
              <a:t>Sufficient clearance must be available for aisles, loading docks, doorways, and areas where turns must be made where mechanical handling aids such as forklifts, and electrical pallet jacks, are used. Keep aisles and passageways clear, with no obstructions that could create a hazard.</a:t>
            </a:r>
          </a:p>
          <a:p>
            <a:pPr lvl="1"/>
            <a:r>
              <a:rPr lang="en-US"/>
              <a:t>Permanent aisles and passageways should be marked. Marking is not limited to printed lines on the floor. Other marking methods include marked pillars, striping, flags, traffic cones, or barrels that are in good condition and that employees and vehicle operators can recognize.</a:t>
            </a:r>
          </a:p>
          <a:p>
            <a:pPr lvl="1"/>
            <a:r>
              <a:rPr lang="en-US"/>
              <a:t>Passageways with a heavy flow of vehicle traffic must be sufficiently wide to provide pedestrians a walkway that is separated from vehicle traffic, such as forklifts and other material handling equipment.</a:t>
            </a:r>
          </a:p>
          <a:p>
            <a:r>
              <a:rPr lang="en-US" i="1"/>
              <a:t>Discuss aisles in your workplace that are marked to indicate they are permanent. Consider bringing a map of your facility that shows permanent aisles.</a:t>
            </a:r>
          </a:p>
          <a:p>
            <a:endParaRPr lang="en-US" i="1"/>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6989C423-2EC1-4817-83D0-36208F9C784D}" type="slidenum">
              <a:rPr lang="en-US"/>
              <a:pPr/>
              <a:t>17</a:t>
            </a:fld>
            <a:endParaRPr lang="en-US"/>
          </a:p>
        </p:txBody>
      </p:sp>
      <p:sp>
        <p:nvSpPr>
          <p:cNvPr id="679938" name="Rectangle 2"/>
          <p:cNvSpPr>
            <a:spLocks noGrp="1" noRot="1" noChangeAspect="1" noChangeArrowheads="1" noTextEdit="1"/>
          </p:cNvSpPr>
          <p:nvPr>
            <p:ph type="sldImg"/>
          </p:nvPr>
        </p:nvSpPr>
        <p:spPr>
          <a:ln/>
        </p:spPr>
      </p:sp>
      <p:sp>
        <p:nvSpPr>
          <p:cNvPr id="679939" name="Rectangle 3"/>
          <p:cNvSpPr>
            <a:spLocks noGrp="1" noChangeArrowheads="1"/>
          </p:cNvSpPr>
          <p:nvPr>
            <p:ph type="body" idx="1"/>
          </p:nvPr>
        </p:nvSpPr>
        <p:spPr/>
        <p:txBody>
          <a:bodyPr/>
          <a:lstStyle/>
          <a:p>
            <a:r>
              <a:rPr lang="en-US" b="1"/>
              <a:t>Slide Show Notes</a:t>
            </a:r>
          </a:p>
          <a:p>
            <a:r>
              <a:rPr lang="en-US"/>
              <a:t>Walking surfaces, especially suspended walkways, have weight limits for what can be safely loaded on them.</a:t>
            </a:r>
          </a:p>
          <a:p>
            <a:pPr lvl="1"/>
            <a:r>
              <a:rPr lang="en-US"/>
              <a:t>Load ratings must be marked and posted in such a way that employees can see the load rating.</a:t>
            </a:r>
          </a:p>
          <a:p>
            <a:pPr lvl="1"/>
            <a:r>
              <a:rPr lang="en-US"/>
              <a:t>Plates covering holes and openings in the ground should be marked with their load rating.</a:t>
            </a:r>
          </a:p>
          <a:p>
            <a:pPr lvl="1"/>
            <a:r>
              <a:rPr lang="en-US"/>
              <a:t>Aboveground walkways and working surfaces must also be marked with their load ratings.</a:t>
            </a:r>
          </a:p>
          <a:p>
            <a:pPr lvl="1"/>
            <a:r>
              <a:rPr lang="en-US"/>
              <a:t>Never exceed a posted load rating limit.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A0608D91-91BA-4996-B0C1-56A0416A9EE6}" type="slidenum">
              <a:rPr lang="en-US"/>
              <a:pPr/>
              <a:t>18</a:t>
            </a:fld>
            <a:endParaRPr lang="en-US"/>
          </a:p>
        </p:txBody>
      </p:sp>
      <p:sp>
        <p:nvSpPr>
          <p:cNvPr id="630788" name="Rectangle 4"/>
          <p:cNvSpPr>
            <a:spLocks noGrp="1" noRot="1" noChangeAspect="1" noChangeArrowheads="1" noTextEdit="1"/>
          </p:cNvSpPr>
          <p:nvPr>
            <p:ph type="sldImg"/>
          </p:nvPr>
        </p:nvSpPr>
        <p:spPr>
          <a:ln/>
        </p:spPr>
      </p:sp>
      <p:sp>
        <p:nvSpPr>
          <p:cNvPr id="630789" name="Rectangle 5"/>
          <p:cNvSpPr>
            <a:spLocks noGrp="1" noChangeArrowheads="1"/>
          </p:cNvSpPr>
          <p:nvPr>
            <p:ph type="body" idx="1"/>
          </p:nvPr>
        </p:nvSpPr>
        <p:spPr/>
        <p:txBody>
          <a:bodyPr/>
          <a:lstStyle/>
          <a:p>
            <a:r>
              <a:rPr lang="en-US" b="1"/>
              <a:t>Slide Show Notes</a:t>
            </a:r>
          </a:p>
          <a:p>
            <a:pPr lvl="1"/>
            <a:r>
              <a:rPr lang="en-US"/>
              <a:t>Do you have any questions regarding open-sided floors, floor holes and openings, aisles, or floor load ratings?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3A7125DB-2C4F-4B06-B7FF-3240DA3D0BFF}" type="slidenum">
              <a:rPr lang="en-US"/>
              <a:pPr/>
              <a:t>19</a:t>
            </a:fld>
            <a:endParaRPr lang="en-US"/>
          </a:p>
        </p:txBody>
      </p:sp>
      <p:sp>
        <p:nvSpPr>
          <p:cNvPr id="632838" name="Rectangle 6"/>
          <p:cNvSpPr>
            <a:spLocks noGrp="1" noRot="1" noChangeAspect="1" noChangeArrowheads="1" noTextEdit="1"/>
          </p:cNvSpPr>
          <p:nvPr>
            <p:ph type="sldImg"/>
          </p:nvPr>
        </p:nvSpPr>
        <p:spPr>
          <a:ln/>
        </p:spPr>
      </p:sp>
      <p:sp>
        <p:nvSpPr>
          <p:cNvPr id="632839" name="Rectangle 7"/>
          <p:cNvSpPr>
            <a:spLocks noGrp="1" noChangeArrowheads="1"/>
          </p:cNvSpPr>
          <p:nvPr>
            <p:ph type="body" idx="1"/>
          </p:nvPr>
        </p:nvSpPr>
        <p:spPr/>
        <p:txBody>
          <a:bodyPr/>
          <a:lstStyle/>
          <a:p>
            <a:r>
              <a:rPr lang="en-US" b="1"/>
              <a:t>Slide Show Notes</a:t>
            </a:r>
          </a:p>
          <a:p>
            <a:r>
              <a:rPr lang="en-US"/>
              <a:t>Now we’ll discuss safety procedures with stairs and ladders.</a:t>
            </a:r>
          </a:p>
          <a:p>
            <a:pPr lvl="1"/>
            <a:r>
              <a:rPr lang="en-US"/>
              <a:t>Hold onto the handrails when ascending or descending stairs. Even the most athletic person can potentially misstep, stub a toe, or otherwise trip on the stairs and fall. The handrail gives you that extra point of contact.</a:t>
            </a:r>
          </a:p>
          <a:p>
            <a:pPr lvl="1"/>
            <a:r>
              <a:rPr lang="en-US"/>
              <a:t>Walk up and down stairs. Running or jumping just increases the possibility of falling.</a:t>
            </a:r>
          </a:p>
          <a:p>
            <a:pPr lvl="1"/>
            <a:r>
              <a:rPr lang="en-US"/>
              <a:t>Inspect the steps for slippery surfaces, such as oil or grease. Check for damaged steps. Be careful on carpeted steps because they can also be slippery.</a:t>
            </a:r>
          </a:p>
          <a:p>
            <a:pPr lvl="1"/>
            <a:r>
              <a:rPr lang="en-US"/>
              <a:t>Avoid putting objects on stairs. Many people have the habit of putting objects that they intend to take upstairs later on the bottom steps of the stairs. However, someone else unaware of the object could fall or trip over it.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5EFFC7B7-C1AE-4EAA-8645-8DA770714D94}" type="slidenum">
              <a:rPr lang="en-US"/>
              <a:pPr/>
              <a:t>20</a:t>
            </a:fld>
            <a:endParaRPr lang="en-US"/>
          </a:p>
        </p:txBody>
      </p:sp>
      <p:sp>
        <p:nvSpPr>
          <p:cNvPr id="677890" name="Rectangle 2"/>
          <p:cNvSpPr>
            <a:spLocks noGrp="1" noRot="1" noChangeAspect="1" noChangeArrowheads="1" noTextEdit="1"/>
          </p:cNvSpPr>
          <p:nvPr>
            <p:ph type="sldImg"/>
          </p:nvPr>
        </p:nvSpPr>
        <p:spPr>
          <a:ln/>
        </p:spPr>
      </p:sp>
      <p:sp>
        <p:nvSpPr>
          <p:cNvPr id="677891" name="Rectangle 3"/>
          <p:cNvSpPr>
            <a:spLocks noGrp="1" noChangeArrowheads="1"/>
          </p:cNvSpPr>
          <p:nvPr>
            <p:ph type="body" idx="1"/>
          </p:nvPr>
        </p:nvSpPr>
        <p:spPr/>
        <p:txBody>
          <a:bodyPr/>
          <a:lstStyle/>
          <a:p>
            <a:r>
              <a:rPr lang="en-US" b="1"/>
              <a:t>Slide Show Notes</a:t>
            </a:r>
          </a:p>
          <a:p>
            <a:pPr lvl="1"/>
            <a:r>
              <a:rPr lang="en-US"/>
              <a:t>Fixed ladders are ladders that are permanently attached to a structure, building, or equipment.</a:t>
            </a:r>
          </a:p>
          <a:p>
            <a:pPr lvl="1"/>
            <a:r>
              <a:rPr lang="en-US"/>
              <a:t>Cages or wells are required if the climbing height is longer or higher than 20 feet.</a:t>
            </a:r>
          </a:p>
          <a:p>
            <a:pPr lvl="1"/>
            <a:r>
              <a:rPr lang="en-US"/>
              <a:t>Permanent ladders can only have a maximum length or height of 30 feet without being broken up by a platform.</a:t>
            </a:r>
          </a:p>
          <a:p>
            <a:pPr lvl="1"/>
            <a:r>
              <a:rPr lang="en-US"/>
              <a:t>Instead of cage protection, ladder safety devices may be used on tower, water tank, and chimney ladders over 20 feet in unbroken length. Ladder safety devices require the worker to wear a full-body harness with a lanyard attached to a device on the ladder. If the climber falls, the device automatically stops and locks, preventing the worker from falling a longer distance. </a:t>
            </a:r>
          </a:p>
          <a:p>
            <a:r>
              <a:rPr lang="en-US" i="1"/>
              <a:t>Modify, hide, or delete this slide as it applies to fixed ladders at your workplace.</a:t>
            </a:r>
          </a:p>
          <a:p>
            <a:r>
              <a:rPr lang="en-US" i="1"/>
              <a:t>Discuss the safety features and procedures for using fixed ladders installed in your workplace.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B2A1416F-0FFA-437E-956A-41519C286EE9}" type="slidenum">
              <a:rPr lang="en-US"/>
              <a:pPr/>
              <a:t>21</a:t>
            </a:fld>
            <a:endParaRPr lang="en-US"/>
          </a:p>
        </p:txBody>
      </p:sp>
      <p:sp>
        <p:nvSpPr>
          <p:cNvPr id="634884" name="Rectangle 4"/>
          <p:cNvSpPr>
            <a:spLocks noGrp="1" noRot="1" noChangeAspect="1" noChangeArrowheads="1" noTextEdit="1"/>
          </p:cNvSpPr>
          <p:nvPr>
            <p:ph type="sldImg"/>
          </p:nvPr>
        </p:nvSpPr>
        <p:spPr>
          <a:ln/>
        </p:spPr>
      </p:sp>
      <p:sp>
        <p:nvSpPr>
          <p:cNvPr id="634885" name="Rectangle 5"/>
          <p:cNvSpPr>
            <a:spLocks noGrp="1" noChangeArrowheads="1"/>
          </p:cNvSpPr>
          <p:nvPr>
            <p:ph type="body" idx="1"/>
          </p:nvPr>
        </p:nvSpPr>
        <p:spPr>
          <a:xfrm>
            <a:off x="1133682" y="4344025"/>
            <a:ext cx="4572000" cy="4289373"/>
          </a:xfrm>
        </p:spPr>
        <p:txBody>
          <a:bodyPr/>
          <a:lstStyle/>
          <a:p>
            <a:r>
              <a:rPr lang="en-US" altLang="en-US" b="1"/>
              <a:t>Slide Show Notes</a:t>
            </a:r>
          </a:p>
          <a:p>
            <a:pPr lvl="1"/>
            <a:r>
              <a:rPr lang="en-US" altLang="en-US"/>
              <a:t>Place the ladder on a solid and level surface. Avoid putting the ladder on sloped surfaces or on gravel or dirt, which could give way and cause the ladder to fall.</a:t>
            </a:r>
          </a:p>
          <a:p>
            <a:pPr lvl="1"/>
            <a:r>
              <a:rPr lang="en-US" altLang="en-US"/>
              <a:t>Angle the ladder properly by using the 4 to 1 rule. Count the number of rungs from the floor to the top of the ladder or the support point of the ladder. Then divide this number by 4 to determine how many feet the bottom of the ladder should be from the wall or other support. For example, if you are leaning a ladder against the wall and you have extended the ladder 16 rungs, then the bottom of the ladder should be at least 4 feet away from the base of the wall (16 divided by 4 equals 4 feet).</a:t>
            </a:r>
          </a:p>
          <a:p>
            <a:pPr lvl="1"/>
            <a:r>
              <a:rPr lang="en-US" altLang="en-US"/>
              <a:t>Secure the bottom of the ladder or have someone hold it for you. Although the ladder may have antislip feet, securing the bottom gives you that extra protection.</a:t>
            </a:r>
          </a:p>
          <a:p>
            <a:pPr lvl="1"/>
            <a:r>
              <a:rPr lang="en-US" altLang="en-US"/>
              <a:t>When using the ladder to gain access to an upper landing, extend that ladder at least 3 feet, or 3 rungs, above the upper landing so that you still have ladder to hold onto when transferring from ladder to the upper landing and back to the ladder again.</a:t>
            </a:r>
          </a:p>
          <a:p>
            <a:pPr lvl="1"/>
            <a:r>
              <a:rPr lang="en-US" altLang="en-US"/>
              <a:t>If you will be using the ladder in one place a number of times during the day, also secure it at the top to prevent it from falling backward or to the sides.</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3A61C338-30ED-4F72-A6F9-FF41609B3667}" type="slidenum">
              <a:rPr lang="en-US"/>
              <a:pPr/>
              <a:t>22</a:t>
            </a:fld>
            <a:endParaRPr lang="en-US"/>
          </a:p>
        </p:txBody>
      </p:sp>
      <p:sp>
        <p:nvSpPr>
          <p:cNvPr id="635908" name="Rectangle 4"/>
          <p:cNvSpPr>
            <a:spLocks noGrp="1" noRot="1" noChangeAspect="1" noChangeArrowheads="1" noTextEdit="1"/>
          </p:cNvSpPr>
          <p:nvPr>
            <p:ph type="sldImg"/>
          </p:nvPr>
        </p:nvSpPr>
        <p:spPr>
          <a:ln/>
        </p:spPr>
      </p:sp>
      <p:sp>
        <p:nvSpPr>
          <p:cNvPr id="635909" name="Rectangle 5"/>
          <p:cNvSpPr>
            <a:spLocks noGrp="1" noChangeArrowheads="1"/>
          </p:cNvSpPr>
          <p:nvPr>
            <p:ph type="body" idx="1"/>
          </p:nvPr>
        </p:nvSpPr>
        <p:spPr/>
        <p:txBody>
          <a:bodyPr/>
          <a:lstStyle/>
          <a:p>
            <a:r>
              <a:rPr lang="en-US" b="1"/>
              <a:t>Slide Show Notes</a:t>
            </a:r>
          </a:p>
          <a:p>
            <a:pPr lvl="1"/>
            <a:r>
              <a:rPr lang="en-US"/>
              <a:t>When climbing or descending, always face the ladder. It is much more difficult to maintain your balance and hold on when your back is toward the ladder.</a:t>
            </a:r>
          </a:p>
          <a:p>
            <a:pPr lvl="1"/>
            <a:r>
              <a:rPr lang="en-US"/>
              <a:t>Climb with both hands. Do not attempt to hold tools or other objects in your hands when climbing ladders. When working on a ladder to paint or do other projects, always keep at least one hand on the ladder.</a:t>
            </a:r>
          </a:p>
          <a:p>
            <a:pPr lvl="1"/>
            <a:r>
              <a:rPr lang="en-US"/>
              <a:t>Use a tool belt or bucket hanger to carry and store tools or other necessary equipment.</a:t>
            </a:r>
          </a:p>
          <a:p>
            <a:pPr lvl="1"/>
            <a:r>
              <a:rPr lang="en-US"/>
              <a:t>Keep your weight centered on the ladder. Do not lean off to either side of the ladder.</a:t>
            </a:r>
          </a:p>
          <a:p>
            <a:pPr lvl="1"/>
            <a:r>
              <a:rPr lang="en-US"/>
              <a:t>When using an extension ladder, do not stand on the top four rungs because you cannot maintain a grip with your hands when standing this high on the ladder. When using a stepladder, do not stand on the top two steps (including the top one).</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25441747-2D3B-472C-922C-D1C579009671}" type="slidenum">
              <a:rPr lang="en-US"/>
              <a:pPr/>
              <a:t>23</a:t>
            </a:fld>
            <a:endParaRPr lang="en-US"/>
          </a:p>
        </p:txBody>
      </p:sp>
      <p:sp>
        <p:nvSpPr>
          <p:cNvPr id="636932" name="Rectangle 4"/>
          <p:cNvSpPr>
            <a:spLocks noGrp="1" noRot="1" noChangeAspect="1" noChangeArrowheads="1" noTextEdit="1"/>
          </p:cNvSpPr>
          <p:nvPr>
            <p:ph type="sldImg"/>
          </p:nvPr>
        </p:nvSpPr>
        <p:spPr>
          <a:ln/>
        </p:spPr>
      </p:sp>
      <p:sp>
        <p:nvSpPr>
          <p:cNvPr id="636933" name="Rectangle 5"/>
          <p:cNvSpPr>
            <a:spLocks noGrp="1" noChangeArrowheads="1"/>
          </p:cNvSpPr>
          <p:nvPr>
            <p:ph type="body" idx="1"/>
          </p:nvPr>
        </p:nvSpPr>
        <p:spPr/>
        <p:txBody>
          <a:bodyPr/>
          <a:lstStyle/>
          <a:p>
            <a:r>
              <a:rPr lang="en-US" b="1"/>
              <a:t>Slide Show Notes</a:t>
            </a:r>
          </a:p>
          <a:p>
            <a:r>
              <a:rPr lang="en-US"/>
              <a:t>Before every use, the ladder should be inspected quickly to make sure it is safe to use.</a:t>
            </a:r>
          </a:p>
          <a:p>
            <a:pPr lvl="1"/>
            <a:r>
              <a:rPr lang="en-US"/>
              <a:t>The rungs of the ladder should be in good condition and not bent or otherwise damaged. The rungs should also be clean and free of grease, oil, or other contaminants that may cause them to be slippery.</a:t>
            </a:r>
          </a:p>
          <a:p>
            <a:pPr lvl="1"/>
            <a:r>
              <a:rPr lang="en-US"/>
              <a:t>Check the ladder locks on extension ladders to ensure they are functioning correctly and holding well.</a:t>
            </a:r>
          </a:p>
          <a:p>
            <a:pPr lvl="1"/>
            <a:r>
              <a:rPr lang="en-US"/>
              <a:t>When working on or near electrical equipment, the ladder must be nonconductive. Use a fiberglass ladder. Never use an aluminum ladder.</a:t>
            </a:r>
          </a:p>
          <a:p>
            <a:pPr lvl="1"/>
            <a:r>
              <a:rPr lang="en-US"/>
              <a:t>Make sure the ladder has feet that are made of rubber or some other antislip material.</a:t>
            </a:r>
          </a:p>
          <a:p>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15F2E29D-8D39-40EE-A48D-E7A952258B60}" type="slidenum">
              <a:rPr lang="en-US"/>
              <a:pPr/>
              <a:t>24</a:t>
            </a:fld>
            <a:endParaRPr lang="en-US"/>
          </a:p>
        </p:txBody>
      </p:sp>
      <p:sp>
        <p:nvSpPr>
          <p:cNvPr id="691206" name="Rectangle 6"/>
          <p:cNvSpPr>
            <a:spLocks noGrp="1" noRot="1" noChangeAspect="1" noChangeArrowheads="1" noTextEdit="1"/>
          </p:cNvSpPr>
          <p:nvPr>
            <p:ph type="sldImg"/>
          </p:nvPr>
        </p:nvSpPr>
        <p:spPr>
          <a:ln/>
        </p:spPr>
      </p:sp>
      <p:sp>
        <p:nvSpPr>
          <p:cNvPr id="691207" name="Rectangle 7"/>
          <p:cNvSpPr>
            <a:spLocks noGrp="1" noChangeArrowheads="1"/>
          </p:cNvSpPr>
          <p:nvPr>
            <p:ph type="body" idx="1"/>
          </p:nvPr>
        </p:nvSpPr>
        <p:spPr/>
        <p:txBody>
          <a:bodyPr/>
          <a:lstStyle/>
          <a:p>
            <a:r>
              <a:rPr lang="en-US" b="1"/>
              <a:t>Slide Show Notes</a:t>
            </a:r>
          </a:p>
          <a:p>
            <a:pPr lvl="1"/>
            <a:r>
              <a:rPr lang="en-US"/>
              <a:t>Are there any questions about safety procedures for stairs and ladders?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5EE79B14-318B-4ABA-82E4-CBB27AC446A6}" type="slidenum">
              <a:rPr lang="en-US"/>
              <a:pPr/>
              <a:t>25</a:t>
            </a:fld>
            <a:endParaRPr lang="en-US"/>
          </a:p>
        </p:txBody>
      </p:sp>
      <p:sp>
        <p:nvSpPr>
          <p:cNvPr id="675842" name="Rectangle 2"/>
          <p:cNvSpPr>
            <a:spLocks noGrp="1" noRot="1" noChangeAspect="1" noChangeArrowheads="1" noTextEdit="1"/>
          </p:cNvSpPr>
          <p:nvPr>
            <p:ph type="sldImg"/>
          </p:nvPr>
        </p:nvSpPr>
        <p:spPr>
          <a:ln/>
        </p:spPr>
      </p:sp>
      <p:sp>
        <p:nvSpPr>
          <p:cNvPr id="675843" name="Rectangle 3"/>
          <p:cNvSpPr>
            <a:spLocks noGrp="1" noChangeArrowheads="1"/>
          </p:cNvSpPr>
          <p:nvPr>
            <p:ph type="body" idx="1"/>
          </p:nvPr>
        </p:nvSpPr>
        <p:spPr/>
        <p:txBody>
          <a:bodyPr/>
          <a:lstStyle/>
          <a:p>
            <a:r>
              <a:rPr lang="en-US" b="1"/>
              <a:t>Slide Show Notes</a:t>
            </a:r>
          </a:p>
          <a:p>
            <a:pPr lvl="1"/>
            <a:r>
              <a:rPr lang="en-US"/>
              <a:t>Keep workroom floors, walkways, and other walking or working surfaces clean and dry in order to eliminate slip hazards and prevent injuries. Maintain gratings and drainage to remove liquids, and install mats or raised platforms where wet processes are used.</a:t>
            </a:r>
          </a:p>
          <a:p>
            <a:pPr lvl="1"/>
            <a:r>
              <a:rPr lang="en-US"/>
              <a:t>Prevent tripping-related injuries by keeping floors, walkways, work platforms, and passageways free from trip hazards, such as protruding nails, holes, loose boards, debris, tools, materials, and other objects.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C0042D1F-8B55-472F-A417-D82829DD9C35}" type="slidenum">
              <a:rPr lang="en-US"/>
              <a:pPr/>
              <a:t>26</a:t>
            </a:fld>
            <a:endParaRPr lang="en-US"/>
          </a:p>
        </p:txBody>
      </p:sp>
      <p:sp>
        <p:nvSpPr>
          <p:cNvPr id="638982" name="Rectangle 6"/>
          <p:cNvSpPr>
            <a:spLocks noGrp="1" noRot="1" noChangeAspect="1" noChangeArrowheads="1" noTextEdit="1"/>
          </p:cNvSpPr>
          <p:nvPr>
            <p:ph type="sldImg"/>
          </p:nvPr>
        </p:nvSpPr>
        <p:spPr>
          <a:ln/>
        </p:spPr>
      </p:sp>
      <p:sp>
        <p:nvSpPr>
          <p:cNvPr id="638983" name="Rectangle 7"/>
          <p:cNvSpPr>
            <a:spLocks noGrp="1" noChangeArrowheads="1"/>
          </p:cNvSpPr>
          <p:nvPr>
            <p:ph type="body" idx="1"/>
          </p:nvPr>
        </p:nvSpPr>
        <p:spPr/>
        <p:txBody>
          <a:bodyPr/>
          <a:lstStyle/>
          <a:p>
            <a:r>
              <a:rPr lang="en-US" b="1"/>
              <a:t>Slide Show Note</a:t>
            </a:r>
          </a:p>
          <a:p>
            <a:pPr lvl="1"/>
            <a:r>
              <a:rPr lang="en-US"/>
              <a:t>Housekeeping plays a key role in preventing trips. Take the time to pick up tools, materials, and trash. Clean up straps and bands from boxes or bundles. They can easily get wrapped up in a person’s legs and cause a fall. If you have to work in a walkway, put some cones or barricades around your tools and materials so employees are more aware of the hazards and can walk or drive around your work area.</a:t>
            </a:r>
          </a:p>
          <a:p>
            <a:pPr lvl="1"/>
            <a:r>
              <a:rPr lang="en-US"/>
              <a:t>Do not walk through the middle or on top of obstructions in your work area. If possible, pick up the obstructions and put them away. If not, walk around them.</a:t>
            </a:r>
          </a:p>
          <a:p>
            <a:pPr lvl="1"/>
            <a:r>
              <a:rPr lang="en-US"/>
              <a:t>Report dangerous walking and working surfaces, such as damaged flooring, uneven surfaces, loose boards, tears in carpeting, protruding nails, etc., so they can be repaired to eliminate the trip hazard.</a:t>
            </a:r>
          </a:p>
          <a:p>
            <a:pPr lvl="1"/>
            <a:r>
              <a:rPr lang="en-US"/>
              <a:t>Keep file drawers closed. Many times in an office environment, people are walking around while reading paperwork or thinking about something else and they are not looking for or expecting open file drawers.</a:t>
            </a:r>
          </a:p>
          <a:p>
            <a:pPr lvl="1"/>
            <a:r>
              <a:rPr lang="en-US"/>
              <a:t>Avoid stretching cords across walkways or stairwells, unless they are covered. If cords or air hoses must go across high traffic areas, tape them down to the floor and put a cone or warning sign over them.</a:t>
            </a:r>
          </a:p>
          <a:p>
            <a:r>
              <a:rPr lang="en-US" i="1"/>
              <a:t>Discuss trip hazards that are found in your workplace.</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4BD3AA4D-363D-4109-9165-7ACD46C07DC2}" type="slidenum">
              <a:rPr lang="en-US"/>
              <a:pPr/>
              <a:t>27</a:t>
            </a:fld>
            <a:endParaRPr lang="en-US"/>
          </a:p>
        </p:txBody>
      </p:sp>
      <p:sp>
        <p:nvSpPr>
          <p:cNvPr id="640006" name="Rectangle 6"/>
          <p:cNvSpPr>
            <a:spLocks noGrp="1" noRot="1" noChangeAspect="1" noChangeArrowheads="1" noTextEdit="1"/>
          </p:cNvSpPr>
          <p:nvPr>
            <p:ph type="sldImg"/>
          </p:nvPr>
        </p:nvSpPr>
        <p:spPr>
          <a:ln/>
        </p:spPr>
      </p:sp>
      <p:sp>
        <p:nvSpPr>
          <p:cNvPr id="640007" name="Rectangle 7"/>
          <p:cNvSpPr>
            <a:spLocks noGrp="1" noChangeArrowheads="1"/>
          </p:cNvSpPr>
          <p:nvPr>
            <p:ph type="body" idx="1"/>
          </p:nvPr>
        </p:nvSpPr>
        <p:spPr/>
        <p:txBody>
          <a:bodyPr/>
          <a:lstStyle/>
          <a:p>
            <a:r>
              <a:rPr lang="en-US" b="1"/>
              <a:t>Slide Show Notes</a:t>
            </a:r>
          </a:p>
          <a:p>
            <a:pPr lvl="1"/>
            <a:r>
              <a:rPr lang="en-US"/>
              <a:t>Clean up spills and leaks of liquids right away. Water and oil should be cleaned up with rags, mops, squeegees, floor absorbent, etc. Chemical spills or leaks should be reported so that properly trained personnel can clean up the chemical. Remember, do not clean up a chemical spill unless you have been trained.</a:t>
            </a:r>
          </a:p>
          <a:p>
            <a:pPr lvl="1"/>
            <a:r>
              <a:rPr lang="en-US"/>
              <a:t>Sweep and pick up debris and dust. Do not just step over or walk by slip hazards. Take the time to pick up or clean up the hazard.</a:t>
            </a:r>
          </a:p>
          <a:p>
            <a:pPr lvl="1"/>
            <a:r>
              <a:rPr lang="en-US"/>
              <a:t>Repair leaks in machinery, piping, and equipment that can contribute to slip hazards.</a:t>
            </a:r>
          </a:p>
          <a:p>
            <a:pPr lvl="1"/>
            <a:r>
              <a:rPr lang="en-US"/>
              <a:t>Install absorbent or liquid barriers around wet processes, such as splashing metal-working fluids in machine shops, parts cleaning, or other processes that involve liquid chemicals. Absorbent or other barriers will prevent these liquids from flowing into walking areas and causing slip-related injuries.</a:t>
            </a:r>
          </a:p>
          <a:p>
            <a:pPr lvl="1"/>
            <a:r>
              <a:rPr lang="en-US"/>
              <a:t>Post warning signs, cones, or barricade tape around slip hazards or, if necessary, stand guard to prevent unknowing or unaware employees from entering the hazardous area until the slip hazard has been cleaned up.</a:t>
            </a:r>
          </a:p>
          <a:p>
            <a:r>
              <a:rPr lang="en-US" i="1"/>
              <a:t>Discuss slip hazards that are found in your workplace.</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4FBDECB4-22E9-49B0-B02F-BFDD27375EF5}" type="slidenum">
              <a:rPr lang="en-US"/>
              <a:pPr/>
              <a:t>28</a:t>
            </a:fld>
            <a:endParaRPr lang="en-US"/>
          </a:p>
        </p:txBody>
      </p:sp>
      <p:sp>
        <p:nvSpPr>
          <p:cNvPr id="641030" name="Rectangle 6"/>
          <p:cNvSpPr>
            <a:spLocks noGrp="1" noRot="1" noChangeAspect="1" noChangeArrowheads="1" noTextEdit="1"/>
          </p:cNvSpPr>
          <p:nvPr>
            <p:ph type="sldImg"/>
          </p:nvPr>
        </p:nvSpPr>
        <p:spPr>
          <a:ln/>
        </p:spPr>
      </p:sp>
      <p:sp>
        <p:nvSpPr>
          <p:cNvPr id="641031" name="Rectangle 7"/>
          <p:cNvSpPr>
            <a:spLocks noGrp="1" noChangeArrowheads="1"/>
          </p:cNvSpPr>
          <p:nvPr>
            <p:ph type="body" idx="1"/>
          </p:nvPr>
        </p:nvSpPr>
        <p:spPr/>
        <p:txBody>
          <a:bodyPr/>
          <a:lstStyle/>
          <a:p>
            <a:r>
              <a:rPr lang="en-US" b="1"/>
              <a:t>Slide Show Notes</a:t>
            </a:r>
          </a:p>
          <a:p>
            <a:pPr lvl="1"/>
            <a:r>
              <a:rPr lang="en-US"/>
              <a:t>Proper footwear can play a large role in preventing slip-related injuries. Remember, street shoes or athletic shoes are not intended to provide slip resistance in the work environment. For example, shoes that provide good traction on a basketball court may not provide good traction in a work environment that is subject to slip hazards from water, oil, or chemicals.</a:t>
            </a:r>
          </a:p>
          <a:p>
            <a:pPr lvl="1"/>
            <a:r>
              <a:rPr lang="en-US"/>
              <a:t>Slip-resistant shoes should have soft rubber soles that grip the surface of the floor. However, the soles should not be too soft or they will wear down quickly.</a:t>
            </a:r>
          </a:p>
          <a:p>
            <a:pPr lvl="1"/>
            <a:r>
              <a:rPr lang="en-US"/>
              <a:t>The soles of slip-resistant shoes should have tread with channels that carry the water, oil, chemical, or other contaminant out from under the shoe, which will allow the ridges on the sole to come in firm contact with the floor.</a:t>
            </a:r>
          </a:p>
          <a:p>
            <a:pPr lvl="1"/>
            <a:r>
              <a:rPr lang="en-US"/>
              <a:t>Remember that wearing slip-resistant shoes does not eliminate the possibility of slipping. You must still recognize slip-related hazards and walk carefully in areas with wet floors.</a:t>
            </a:r>
          </a:p>
          <a:p>
            <a:r>
              <a:rPr lang="en-US" i="1"/>
              <a:t>Discuss the footwear the different people in your class are wearing. Encourage everyone to purchase good footwear with slip-resistant soles.</a:t>
            </a:r>
          </a:p>
          <a:p>
            <a:endParaRPr lang="en-US" i="1"/>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A5A93DD8-8F15-4367-A5E1-53CCFD8CF221}" type="slidenum">
              <a:rPr lang="en-US"/>
              <a:pPr/>
              <a:t>29</a:t>
            </a:fld>
            <a:endParaRPr lang="en-US"/>
          </a:p>
        </p:txBody>
      </p:sp>
      <p:sp>
        <p:nvSpPr>
          <p:cNvPr id="642054" name="Rectangle 6"/>
          <p:cNvSpPr>
            <a:spLocks noGrp="1" noRot="1" noChangeAspect="1" noChangeArrowheads="1" noTextEdit="1"/>
          </p:cNvSpPr>
          <p:nvPr>
            <p:ph type="sldImg"/>
          </p:nvPr>
        </p:nvSpPr>
        <p:spPr>
          <a:ln/>
        </p:spPr>
      </p:sp>
      <p:sp>
        <p:nvSpPr>
          <p:cNvPr id="642055" name="Rectangle 7"/>
          <p:cNvSpPr>
            <a:spLocks noGrp="1" noChangeArrowheads="1"/>
          </p:cNvSpPr>
          <p:nvPr>
            <p:ph type="body" idx="1"/>
          </p:nvPr>
        </p:nvSpPr>
        <p:spPr/>
        <p:txBody>
          <a:bodyPr/>
          <a:lstStyle/>
          <a:p>
            <a:r>
              <a:rPr lang="en-US" b="1"/>
              <a:t>Slide Show Notes</a:t>
            </a:r>
          </a:p>
          <a:p>
            <a:pPr lvl="1"/>
            <a:r>
              <a:rPr lang="en-US"/>
              <a:t>Be alert to all the potential slip, trip, and fall hazards.</a:t>
            </a:r>
          </a:p>
          <a:p>
            <a:pPr lvl="1"/>
            <a:r>
              <a:rPr lang="en-US"/>
              <a:t>Workers must pay attention to where they are going. Keep an eye out for potential slip, trip, and fall hazards.</a:t>
            </a:r>
          </a:p>
          <a:p>
            <a:pPr lvl="1"/>
            <a:r>
              <a:rPr lang="en-US"/>
              <a:t>Adjust your stride according to the walking surface. If the surface is dry and rough, you can probably take long and quick strides. If the floor appears to be slippery, take short and slow steps. When walking on a ramp, take slow steps and test your traction.</a:t>
            </a:r>
          </a:p>
          <a:p>
            <a:pPr lvl="1"/>
            <a:r>
              <a:rPr lang="en-US"/>
              <a:t>Make wide turns at corners. If you try to take a sharp corner and plant your foot to cut and turn, that foot could be planted on a slippery surface and cause your feet to slide right out from under you.</a:t>
            </a:r>
          </a:p>
          <a:p>
            <a:pPr lvl="1"/>
            <a:r>
              <a:rPr lang="en-US"/>
              <a:t>When carrying objects, do not carry so many items that your forward vision is blocked. Make sure you can always see the floor in front of you, especially when traveling up and down stairs or ramps.</a:t>
            </a:r>
          </a:p>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07BF33E4-9293-45C2-8B54-9E5110A02E87}" type="slidenum">
              <a:rPr lang="en-US"/>
              <a:pPr/>
              <a:t>30</a:t>
            </a:fld>
            <a:endParaRPr lang="en-US"/>
          </a:p>
        </p:txBody>
      </p:sp>
      <p:sp>
        <p:nvSpPr>
          <p:cNvPr id="643080" name="Rectangle 8"/>
          <p:cNvSpPr>
            <a:spLocks noGrp="1" noRot="1" noChangeAspect="1" noChangeArrowheads="1" noTextEdit="1"/>
          </p:cNvSpPr>
          <p:nvPr>
            <p:ph type="sldImg"/>
          </p:nvPr>
        </p:nvSpPr>
        <p:spPr>
          <a:ln/>
        </p:spPr>
      </p:sp>
      <p:sp>
        <p:nvSpPr>
          <p:cNvPr id="643081" name="Rectangle 9"/>
          <p:cNvSpPr>
            <a:spLocks noGrp="1" noChangeArrowheads="1"/>
          </p:cNvSpPr>
          <p:nvPr>
            <p:ph type="body" idx="1"/>
          </p:nvPr>
        </p:nvSpPr>
        <p:spPr/>
        <p:txBody>
          <a:bodyPr/>
          <a:lstStyle/>
          <a:p>
            <a:r>
              <a:rPr lang="en-US" b="1"/>
              <a:t>Slide Show Notes</a:t>
            </a:r>
          </a:p>
          <a:p>
            <a:pPr lvl="1"/>
            <a:r>
              <a:rPr lang="en-US"/>
              <a:t>Do you have any questions regarding slip and trip hazards of walking and working surfaces?</a:t>
            </a:r>
          </a:p>
          <a:p>
            <a:r>
              <a:rPr lang="en-US"/>
              <a:t>Let’s wrap up the class with a quiz.</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8"/>
          <p:cNvSpPr>
            <a:spLocks noGrp="1" noChangeArrowheads="1"/>
          </p:cNvSpPr>
          <p:nvPr>
            <p:ph type="sldNum" sz="quarter" idx="5"/>
          </p:nvPr>
        </p:nvSpPr>
        <p:spPr>
          <a:ln/>
        </p:spPr>
        <p:txBody>
          <a:bodyPr/>
          <a:lstStyle/>
          <a:p>
            <a:fld id="{D0628992-3CC7-40D5-95FF-8E3F771BFDBF}" type="slidenum">
              <a:rPr lang="en-US"/>
              <a:pPr/>
              <a:t>31</a:t>
            </a:fld>
            <a:endParaRPr lang="en-US"/>
          </a:p>
        </p:txBody>
      </p:sp>
      <p:sp>
        <p:nvSpPr>
          <p:cNvPr id="644102" name="Rectangle 6"/>
          <p:cNvSpPr>
            <a:spLocks noGrp="1" noRot="1" noChangeAspect="1" noChangeArrowheads="1" noTextEdit="1"/>
          </p:cNvSpPr>
          <p:nvPr>
            <p:ph type="sldImg"/>
          </p:nvPr>
        </p:nvSpPr>
        <p:spPr>
          <a:ln/>
        </p:spPr>
      </p:sp>
      <p:sp>
        <p:nvSpPr>
          <p:cNvPr id="644103" name="Rectangle 7"/>
          <p:cNvSpPr>
            <a:spLocks noGrp="1" noChangeArrowheads="1"/>
          </p:cNvSpPr>
          <p:nvPr>
            <p:ph type="body" idx="1"/>
          </p:nvPr>
        </p:nvSpPr>
        <p:spPr/>
        <p:txBody>
          <a:bodyPr/>
          <a:lstStyle/>
          <a:p>
            <a:r>
              <a:rPr lang="en-US" b="1"/>
              <a:t>Slide Show Notes</a:t>
            </a:r>
          </a:p>
          <a:p>
            <a:r>
              <a:rPr lang="en-US"/>
              <a:t>Here are some key things to remember as you walk around all work areas:</a:t>
            </a:r>
          </a:p>
          <a:p>
            <a:pPr lvl="1"/>
            <a:r>
              <a:rPr lang="en-US"/>
              <a:t>Check your workplace for unguarded floor openings, open-sided floors or platforms, ladder and stair openings, wall openings, etc.</a:t>
            </a:r>
          </a:p>
          <a:p>
            <a:pPr lvl="1"/>
            <a:r>
              <a:rPr lang="en-US"/>
              <a:t>Keep walkways clear of obstructions and free of recognized hazards.</a:t>
            </a:r>
          </a:p>
          <a:p>
            <a:pPr lvl="1"/>
            <a:r>
              <a:rPr lang="en-US"/>
              <a:t>Ensure stairs have proper rails and fixed ladders have cages. Use stairs and ladders safely.</a:t>
            </a:r>
          </a:p>
          <a:p>
            <a:pPr lvl="1"/>
            <a:r>
              <a:rPr lang="en-US"/>
              <a:t>Prevent slip and trip hazards by maintaining excellent housekeeping.</a:t>
            </a: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891821" y="5617774"/>
            <a:ext cx="7382935"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989952" y="1016990"/>
            <a:ext cx="7179733" cy="4831643"/>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990600" y="1009650"/>
            <a:ext cx="7179733" cy="4831643"/>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769521" y="702069"/>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7855433" y="749720"/>
            <a:ext cx="566928" cy="566928"/>
          </a:xfrm>
          <a:prstGeom prst="rect">
            <a:avLst/>
          </a:prstGeom>
          <a:noFill/>
        </p:spPr>
      </p:pic>
      <p:sp>
        <p:nvSpPr>
          <p:cNvPr id="2" name="Title 1"/>
          <p:cNvSpPr>
            <a:spLocks noGrp="1"/>
          </p:cNvSpPr>
          <p:nvPr>
            <p:ph type="ctrTitle"/>
          </p:nvPr>
        </p:nvSpPr>
        <p:spPr>
          <a:xfrm>
            <a:off x="1727201" y="1794935"/>
            <a:ext cx="5723468" cy="1828090"/>
          </a:xfrm>
        </p:spPr>
        <p:txBody>
          <a:bodyPr anchor="b">
            <a:normAutofit/>
          </a:bodyPr>
          <a:lstStyle>
            <a:lvl1pPr>
              <a:defRPr sz="4800"/>
            </a:lvl1pPr>
          </a:lstStyle>
          <a:p>
            <a:r>
              <a:rPr lang="en-US" smtClean="0"/>
              <a:t>Click to edit Master title style</a:t>
            </a:r>
            <a:endParaRPr lang="en-US"/>
          </a:p>
        </p:txBody>
      </p:sp>
      <p:sp>
        <p:nvSpPr>
          <p:cNvPr id="3" name="Subtitle 2"/>
          <p:cNvSpPr>
            <a:spLocks noGrp="1"/>
          </p:cNvSpPr>
          <p:nvPr>
            <p:ph type="subTitle" idx="1"/>
          </p:nvPr>
        </p:nvSpPr>
        <p:spPr>
          <a:xfrm>
            <a:off x="1727200" y="3736622"/>
            <a:ext cx="5712179" cy="1524000"/>
          </a:xfrm>
        </p:spPr>
        <p:txBody>
          <a:bodyPr/>
          <a:lstStyle>
            <a:lvl1pPr marL="0" indent="0" algn="ctr">
              <a:buNone/>
              <a:defRPr>
                <a:solidFill>
                  <a:schemeClr val="tx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6770676" y="5357592"/>
            <a:ext cx="1213821" cy="365125"/>
          </a:xfrm>
        </p:spPr>
        <p:txBody>
          <a:bodyPr/>
          <a:lstStyle/>
          <a:p>
            <a:fld id="{07E7F050-B395-452E-BAA6-78DE8D276FC6}" type="datetimeFigureOut">
              <a:rPr lang="en-US" smtClean="0"/>
              <a:t>8/20/2013</a:t>
            </a:fld>
            <a:endParaRPr lang="en-US"/>
          </a:p>
        </p:txBody>
      </p:sp>
      <p:sp>
        <p:nvSpPr>
          <p:cNvPr id="5" name="Footer Placeholder 4"/>
          <p:cNvSpPr>
            <a:spLocks noGrp="1"/>
          </p:cNvSpPr>
          <p:nvPr>
            <p:ph type="ftr" sz="quarter" idx="11"/>
          </p:nvPr>
        </p:nvSpPr>
        <p:spPr>
          <a:xfrm>
            <a:off x="1174044" y="5357592"/>
            <a:ext cx="5034845" cy="365125"/>
          </a:xfrm>
        </p:spPr>
        <p:txBody>
          <a:bodyPr/>
          <a:lstStyle/>
          <a:p>
            <a:endParaRPr lang="en-US"/>
          </a:p>
        </p:txBody>
      </p:sp>
      <p:sp>
        <p:nvSpPr>
          <p:cNvPr id="6" name="Slide Number Placeholder 5"/>
          <p:cNvSpPr>
            <a:spLocks noGrp="1"/>
          </p:cNvSpPr>
          <p:nvPr>
            <p:ph type="sldNum" sz="quarter" idx="12"/>
          </p:nvPr>
        </p:nvSpPr>
        <p:spPr>
          <a:xfrm>
            <a:off x="6213930" y="5357592"/>
            <a:ext cx="554023" cy="365125"/>
          </a:xfrm>
        </p:spPr>
        <p:txBody>
          <a:bodyPr/>
          <a:lstStyle>
            <a:lvl1pPr algn="ctr">
              <a:defRPr/>
            </a:lvl1pPr>
          </a:lstStyle>
          <a:p>
            <a:fld id="{A9F9DA11-95E7-4F81-BB7A-9B06E18D1BAA}" type="slidenum">
              <a:rPr lang="en-US" smtClean="0"/>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E7F050-B395-452E-BAA6-78DE8D276FC6}"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9DA11-95E7-4F81-BB7A-9B06E18D1BAA}"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44979" y="2239430"/>
            <a:ext cx="6254044" cy="1362075"/>
          </a:xfrm>
        </p:spPr>
        <p:txBody>
          <a:bodyPr anchor="b"/>
          <a:lstStyle>
            <a:lvl1pPr algn="ctr">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456267" y="3725334"/>
            <a:ext cx="6231467" cy="1309511"/>
          </a:xfrm>
        </p:spPr>
        <p:txBody>
          <a:bodyPr anchor="t"/>
          <a:lstStyle>
            <a:lvl1pPr marL="0" indent="0" algn="ctr">
              <a:buNone/>
              <a:defRPr sz="20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7E7F050-B395-452E-BAA6-78DE8D276FC6}"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9DA11-95E7-4F81-BB7A-9B06E18D1BAA}"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07E7F050-B395-452E-BAA6-78DE8D276FC6}" type="datetimeFigureOut">
              <a:rPr lang="en-US" smtClean="0"/>
              <a:t>8/20/2013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9F9DA11-95E7-4F81-BB7A-9B06E18D1BAA}" type="slidenum">
              <a:rPr lang="en-US" smtClean="0"/>
              <a:t>‹#›</a:t>
            </a:fld>
            <a:endParaRPr lang="en-US"/>
          </a:p>
        </p:txBody>
      </p:sp>
      <p:sp>
        <p:nvSpPr>
          <p:cNvPr id="9" name="Content Placeholder 8"/>
          <p:cNvSpPr>
            <a:spLocks noGrp="1"/>
          </p:cNvSpPr>
          <p:nvPr>
            <p:ph sz="quarter" idx="13"/>
          </p:nvPr>
        </p:nvSpPr>
        <p:spPr>
          <a:xfrm>
            <a:off x="1298448" y="2121407"/>
            <a:ext cx="3200400" cy="360273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14"/>
          </p:nvPr>
        </p:nvSpPr>
        <p:spPr>
          <a:xfrm>
            <a:off x="4663440" y="2119313"/>
            <a:ext cx="3200400" cy="360521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557869" y="2122312"/>
            <a:ext cx="2939521" cy="820208"/>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910669" y="2122311"/>
            <a:ext cx="2944368" cy="822960"/>
          </a:xfrm>
        </p:spPr>
        <p:txBody>
          <a:bodyPr anchor="b">
            <a:normAutofit/>
          </a:bodyPr>
          <a:lstStyle>
            <a:lvl1pPr marL="0" indent="0" algn="ctr">
              <a:buNone/>
              <a:defRPr sz="2000" b="1">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07E7F050-B395-452E-BAA6-78DE8D276FC6}" type="datetimeFigureOut">
              <a:rPr lang="en-US" smtClean="0"/>
              <a:t>8/20/2013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9F9DA11-95E7-4F81-BB7A-9B06E18D1BAA}" type="slidenum">
              <a:rPr lang="en-US" smtClean="0"/>
              <a:t>‹#›</a:t>
            </a:fld>
            <a:endParaRPr lang="en-US"/>
          </a:p>
        </p:txBody>
      </p:sp>
      <p:sp>
        <p:nvSpPr>
          <p:cNvPr id="11" name="Content Placeholder 10"/>
          <p:cNvSpPr>
            <a:spLocks noGrp="1"/>
          </p:cNvSpPr>
          <p:nvPr>
            <p:ph sz="quarter" idx="13"/>
          </p:nvPr>
        </p:nvSpPr>
        <p:spPr>
          <a:xfrm>
            <a:off x="1298448" y="2944368"/>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45151" y="2944813"/>
            <a:ext cx="3227832" cy="2779776"/>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7E7F050-B395-452E-BAA6-78DE8D276FC6}" type="datetimeFigureOut">
              <a:rPr lang="en-US" smtClean="0"/>
              <a:t>8/20/2013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9F9DA11-95E7-4F81-BB7A-9B06E18D1BAA}"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E7F050-B395-452E-BAA6-78DE8D276FC6}" type="datetimeFigureOut">
              <a:rPr lang="en-US" smtClean="0"/>
              <a:t>8/20/2013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9F9DA11-95E7-4F81-BB7A-9B06E18D1BAA}"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1" name="Freeform 1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rot="60000">
            <a:off x="4471416" y="603504"/>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rot="21540000">
            <a:off x="749808" y="576072"/>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8"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9"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8976" y="2020042"/>
            <a:ext cx="3064827" cy="1503037"/>
          </a:xfrm>
        </p:spPr>
        <p:txBody>
          <a:bodyPr anchor="b">
            <a:normAutofit/>
          </a:bodyPr>
          <a:lstStyle>
            <a:lvl1pPr algn="ctr">
              <a:defRPr sz="2400" b="0"/>
            </a:lvl1pPr>
          </a:lstStyle>
          <a:p>
            <a:r>
              <a:rPr lang="en-US" smtClean="0"/>
              <a:t>Click to edit Master title style</a:t>
            </a:r>
            <a:endParaRPr lang="en-US"/>
          </a:p>
        </p:txBody>
      </p:sp>
      <p:sp>
        <p:nvSpPr>
          <p:cNvPr id="3" name="Content Placeholder 2"/>
          <p:cNvSpPr>
            <a:spLocks noGrp="1"/>
          </p:cNvSpPr>
          <p:nvPr>
            <p:ph idx="1"/>
          </p:nvPr>
        </p:nvSpPr>
        <p:spPr>
          <a:xfrm rot="60000">
            <a:off x="4854291" y="1150993"/>
            <a:ext cx="3020792" cy="4625489"/>
          </a:xfrm>
        </p:spPr>
        <p:txBody>
          <a:bodyPr anchor="ctr"/>
          <a:lstStyle>
            <a:lvl1pPr>
              <a:defRPr sz="22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rot="-60000">
            <a:off x="1148125" y="3623748"/>
            <a:ext cx="3048891" cy="2100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1698" y="5885672"/>
            <a:ext cx="1213821" cy="365125"/>
          </a:xfrm>
        </p:spPr>
        <p:txBody>
          <a:bodyPr/>
          <a:lstStyle/>
          <a:p>
            <a:fld id="{07E7F050-B395-452E-BAA6-78DE8D276FC6}" type="datetimeFigureOut">
              <a:rPr lang="en-US" smtClean="0"/>
              <a:t>8/20/2013</a:t>
            </a:fld>
            <a:endParaRPr lang="en-US"/>
          </a:p>
        </p:txBody>
      </p:sp>
      <p:sp>
        <p:nvSpPr>
          <p:cNvPr id="6" name="Footer Placeholder 5"/>
          <p:cNvSpPr>
            <a:spLocks noGrp="1"/>
          </p:cNvSpPr>
          <p:nvPr>
            <p:ph type="ftr" sz="quarter" idx="11"/>
          </p:nvPr>
        </p:nvSpPr>
        <p:spPr>
          <a:xfrm rot="-60000">
            <a:off x="914554" y="5829261"/>
            <a:ext cx="3522607" cy="365125"/>
          </a:xfrm>
        </p:spPr>
        <p:txBody>
          <a:bodyPr/>
          <a:lstStyle/>
          <a:p>
            <a:endParaRPr lang="en-US"/>
          </a:p>
        </p:txBody>
      </p:sp>
      <p:sp>
        <p:nvSpPr>
          <p:cNvPr id="7" name="Slide Number Placeholder 6"/>
          <p:cNvSpPr>
            <a:spLocks noGrp="1"/>
          </p:cNvSpPr>
          <p:nvPr>
            <p:ph type="sldNum" sz="quarter" idx="12"/>
          </p:nvPr>
        </p:nvSpPr>
        <p:spPr>
          <a:xfrm rot="60000">
            <a:off x="7557313" y="5896961"/>
            <a:ext cx="554023" cy="365125"/>
          </a:xfrm>
        </p:spPr>
        <p:txBody>
          <a:bodyPr/>
          <a:lstStyle/>
          <a:p>
            <a:fld id="{A9F9DA11-95E7-4F81-BB7A-9B06E18D1BAA}" type="slidenum">
              <a:rPr lang="en-US" smtClean="0"/>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Group 15"/>
          <p:cNvGrpSpPr/>
          <p:nvPr/>
        </p:nvGrpSpPr>
        <p:grpSpPr>
          <a:xfrm>
            <a:off x="0" y="0"/>
            <a:ext cx="9144000" cy="6858000"/>
            <a:chOff x="0" y="0"/>
            <a:chExt cx="9144000" cy="6858000"/>
          </a:xfrm>
        </p:grpSpPr>
        <p:sp>
          <p:nvSpPr>
            <p:cNvPr id="9" name="Rectangle 8"/>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1" name="Freeform 30"/>
          <p:cNvSpPr/>
          <p:nvPr/>
        </p:nvSpPr>
        <p:spPr>
          <a:xfrm rot="10800000">
            <a:off x="632177" y="6058038"/>
            <a:ext cx="772160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rot="21540000">
            <a:off x="749204" y="576868"/>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rot="21540000">
            <a:off x="745058" y="575769"/>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p:cNvSpPr/>
          <p:nvPr/>
        </p:nvSpPr>
        <p:spPr>
          <a:xfrm rot="60000">
            <a:off x="4468872" y="605163"/>
            <a:ext cx="3788941" cy="5722296"/>
          </a:xfrm>
          <a:prstGeom prst="rect">
            <a:avLst/>
          </a:prstGeom>
          <a:solidFill>
            <a:schemeClr val="bg1"/>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p:cNvSpPr/>
          <p:nvPr/>
        </p:nvSpPr>
        <p:spPr>
          <a:xfrm rot="60000">
            <a:off x="4464768" y="603920"/>
            <a:ext cx="3788941" cy="5722296"/>
          </a:xfrm>
          <a:prstGeom prst="rect">
            <a:avLst/>
          </a:prstGeom>
          <a:blipFill dpi="0" rotWithShape="1">
            <a:blip r:embed="rId2"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4" name="Picture 2" descr="C:\Users\Administrator\Desktop\Pushpin Dev\Assets\pushpinLeft.png"/>
          <p:cNvPicPr>
            <a:picLocks noChangeAspect="1" noChangeArrowheads="1"/>
          </p:cNvPicPr>
          <p:nvPr/>
        </p:nvPicPr>
        <p:blipFill>
          <a:blip r:embed="rId3" cstate="print"/>
          <a:srcRect/>
          <a:stretch>
            <a:fillRect/>
          </a:stretch>
        </p:blipFill>
        <p:spPr bwMode="auto">
          <a:xfrm rot="1435684">
            <a:off x="2371106" y="293953"/>
            <a:ext cx="567831" cy="567830"/>
          </a:xfrm>
          <a:prstGeom prst="rect">
            <a:avLst/>
          </a:prstGeom>
          <a:noFill/>
        </p:spPr>
      </p:pic>
      <p:pic>
        <p:nvPicPr>
          <p:cNvPr id="15" name="Picture 2" descr="C:\Users\Administrator\Desktop\Pushpin Dev\Assets\pushpinLeft.png"/>
          <p:cNvPicPr>
            <a:picLocks noChangeAspect="1" noChangeArrowheads="1"/>
          </p:cNvPicPr>
          <p:nvPr/>
        </p:nvPicPr>
        <p:blipFill>
          <a:blip r:embed="rId3" cstate="print"/>
          <a:srcRect/>
          <a:stretch>
            <a:fillRect/>
          </a:stretch>
        </p:blipFill>
        <p:spPr bwMode="auto">
          <a:xfrm rot="4096196">
            <a:off x="6279647" y="333163"/>
            <a:ext cx="566928" cy="566928"/>
          </a:xfrm>
          <a:prstGeom prst="rect">
            <a:avLst/>
          </a:prstGeom>
          <a:noFill/>
        </p:spPr>
      </p:pic>
      <p:sp>
        <p:nvSpPr>
          <p:cNvPr id="2" name="Title 1"/>
          <p:cNvSpPr>
            <a:spLocks noGrp="1"/>
          </p:cNvSpPr>
          <p:nvPr>
            <p:ph type="title"/>
          </p:nvPr>
        </p:nvSpPr>
        <p:spPr>
          <a:xfrm rot="-60000">
            <a:off x="1106424" y="2020824"/>
            <a:ext cx="3063240" cy="1499616"/>
          </a:xfrm>
        </p:spPr>
        <p:txBody>
          <a:bodyPr anchor="b">
            <a:normAutofit/>
          </a:bodyPr>
          <a:lstStyle>
            <a:lvl1pPr algn="ctr">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rot="60000">
            <a:off x="4898615" y="1207272"/>
            <a:ext cx="2913863" cy="4539412"/>
          </a:xfrm>
          <a:ln w="101600" cap="rnd">
            <a:solidFill>
              <a:srgbClr val="FFFFFF"/>
            </a:solidFill>
          </a:ln>
          <a:effectLst>
            <a:outerShdw blurRad="88900" dir="2700000" algn="tl" rotWithShape="0">
              <a:prstClr val="black">
                <a:alpha val="40000"/>
              </a:prstClr>
            </a:outerShdw>
          </a:effectLst>
        </p:spPr>
        <p:txBody>
          <a:bodyPr>
            <a:normAutofit/>
          </a:bodyPr>
          <a:lstStyle>
            <a:lvl1pPr marL="0" indent="0">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rot="-60000">
            <a:off x="1152144" y="3621024"/>
            <a:ext cx="3044952" cy="210312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rot="60000">
            <a:off x="6345936" y="5888737"/>
            <a:ext cx="1213821" cy="365125"/>
          </a:xfrm>
        </p:spPr>
        <p:txBody>
          <a:bodyPr/>
          <a:lstStyle/>
          <a:p>
            <a:fld id="{07E7F050-B395-452E-BAA6-78DE8D276FC6}" type="datetimeFigureOut">
              <a:rPr lang="en-US" smtClean="0"/>
              <a:t>8/20/2013</a:t>
            </a:fld>
            <a:endParaRPr lang="en-US"/>
          </a:p>
        </p:txBody>
      </p:sp>
      <p:sp>
        <p:nvSpPr>
          <p:cNvPr id="6" name="Footer Placeholder 5"/>
          <p:cNvSpPr>
            <a:spLocks noGrp="1"/>
          </p:cNvSpPr>
          <p:nvPr>
            <p:ph type="ftr" sz="quarter" idx="11"/>
          </p:nvPr>
        </p:nvSpPr>
        <p:spPr>
          <a:xfrm rot="-60000">
            <a:off x="914569" y="5831037"/>
            <a:ext cx="3319043" cy="365125"/>
          </a:xfrm>
        </p:spPr>
        <p:txBody>
          <a:bodyPr/>
          <a:lstStyle/>
          <a:p>
            <a:endParaRPr lang="en-US"/>
          </a:p>
        </p:txBody>
      </p:sp>
      <p:sp>
        <p:nvSpPr>
          <p:cNvPr id="7" name="Slide Number Placeholder 6"/>
          <p:cNvSpPr>
            <a:spLocks noGrp="1"/>
          </p:cNvSpPr>
          <p:nvPr>
            <p:ph type="sldNum" sz="quarter" idx="12"/>
          </p:nvPr>
        </p:nvSpPr>
        <p:spPr>
          <a:xfrm rot="60000">
            <a:off x="7562089" y="5900026"/>
            <a:ext cx="554023" cy="365125"/>
          </a:xfrm>
        </p:spPr>
        <p:txBody>
          <a:bodyPr/>
          <a:lstStyle/>
          <a:p>
            <a:fld id="{A9F9DA11-95E7-4F81-BB7A-9B06E18D1BAA}"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nchor="ct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E7F050-B395-452E-BAA6-78DE8D276FC6}"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9DA11-95E7-4F81-BB7A-9B06E18D1BAA}"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925690"/>
            <a:ext cx="1430867" cy="4763911"/>
          </a:xfrm>
        </p:spPr>
        <p:txBody>
          <a:bodyPr vert="eaVert"/>
          <a:lstStyle>
            <a:lvl1pPr algn="l">
              <a:defRPr/>
            </a:lvl1pP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1298221" y="1106312"/>
            <a:ext cx="5178779" cy="440266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7E7F050-B395-452E-BAA6-78DE8D276FC6}" type="datetimeFigureOut">
              <a:rPr lang="en-US" smtClean="0"/>
              <a:t>8/20/2013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9F9DA11-95E7-4F81-BB7A-9B06E18D1BAA}" type="slidenum">
              <a:rPr lang="en-US" smtClean="0"/>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66800" y="762000"/>
            <a:ext cx="7543800" cy="1143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1066800" y="2057400"/>
            <a:ext cx="36957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914900" y="2057400"/>
            <a:ext cx="3695700" cy="4191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Footer Placeholder 4"/>
          <p:cNvSpPr>
            <a:spLocks noGrp="1"/>
          </p:cNvSpPr>
          <p:nvPr>
            <p:ph type="ftr" sz="quarter" idx="10"/>
          </p:nvPr>
        </p:nvSpPr>
        <p:spPr>
          <a:xfrm>
            <a:off x="1905000" y="6629400"/>
            <a:ext cx="2590800" cy="228600"/>
          </a:xfrm>
        </p:spPr>
        <p:txBody>
          <a:bodyPr/>
          <a:lstStyle>
            <a:lvl1pPr>
              <a:defRPr/>
            </a:lvl1pPr>
          </a:lstStyle>
          <a:p>
            <a:endParaRPr lang="en-US"/>
          </a:p>
        </p:txBody>
      </p:sp>
    </p:spTree>
    <p:extLst>
      <p:ext uri="{BB962C8B-B14F-4D97-AF65-F5344CB8AC3E}">
        <p14:creationId xmlns:p14="http://schemas.microsoft.com/office/powerpoint/2010/main" val="16266386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4.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15"/>
          <p:cNvGrpSpPr/>
          <p:nvPr/>
        </p:nvGrpSpPr>
        <p:grpSpPr>
          <a:xfrm>
            <a:off x="0" y="0"/>
            <a:ext cx="9144000" cy="6858000"/>
            <a:chOff x="0" y="0"/>
            <a:chExt cx="9144000" cy="6858000"/>
          </a:xfrm>
        </p:grpSpPr>
        <p:sp>
          <p:nvSpPr>
            <p:cNvPr id="8" name="Rectangle 7"/>
            <p:cNvSpPr/>
            <p:nvPr/>
          </p:nvSpPr>
          <p:spPr>
            <a:xfrm>
              <a:off x="0" y="0"/>
              <a:ext cx="7162800" cy="6858000"/>
            </a:xfrm>
            <a:prstGeom prst="rect">
              <a:avLst/>
            </a:prstGeom>
            <a:gradFill flip="none" rotWithShape="1">
              <a:gsLst>
                <a:gs pos="0">
                  <a:srgbClr val="010101">
                    <a:alpha val="51765"/>
                  </a:srgbClr>
                </a:gs>
                <a:gs pos="60000">
                  <a:srgbClr val="FEFEFE">
                    <a:alpha val="0"/>
                  </a:srgbClr>
                </a:gs>
              </a:gsLst>
              <a:path path="circle">
                <a:fillToRect t="100000" r="100000"/>
              </a:path>
              <a:tileRect l="-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1143000" y="0"/>
              <a:ext cx="8001000" cy="6858000"/>
            </a:xfrm>
            <a:prstGeom prst="rect">
              <a:avLst/>
            </a:prstGeom>
            <a:gradFill flip="none" rotWithShape="1">
              <a:gsLst>
                <a:gs pos="0">
                  <a:srgbClr val="010101">
                    <a:alpha val="56000"/>
                  </a:srgbClr>
                </a:gs>
                <a:gs pos="61000">
                  <a:srgbClr val="FEFEFE">
                    <a:alpha val="0"/>
                  </a:srgb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 name="Freeform 9"/>
          <p:cNvSpPr/>
          <p:nvPr/>
        </p:nvSpPr>
        <p:spPr>
          <a:xfrm rot="10800000">
            <a:off x="628650" y="6069330"/>
            <a:ext cx="7920991" cy="537210"/>
          </a:xfrm>
          <a:custGeom>
            <a:avLst/>
            <a:gdLst>
              <a:gd name="connsiteX0" fmla="*/ 0 w 7955280"/>
              <a:gd name="connsiteY0" fmla="*/ 495300 h 495300"/>
              <a:gd name="connsiteX1" fmla="*/ 169546 w 7955280"/>
              <a:gd name="connsiteY1" fmla="*/ 0 h 495300"/>
              <a:gd name="connsiteX2" fmla="*/ 7785734 w 7955280"/>
              <a:gd name="connsiteY2" fmla="*/ 0 h 495300"/>
              <a:gd name="connsiteX3" fmla="*/ 7955280 w 7955280"/>
              <a:gd name="connsiteY3" fmla="*/ 495300 h 495300"/>
              <a:gd name="connsiteX4" fmla="*/ 0 w 7955280"/>
              <a:gd name="connsiteY4" fmla="*/ 495300 h 495300"/>
              <a:gd name="connsiteX0" fmla="*/ 0 w 7955280"/>
              <a:gd name="connsiteY0" fmla="*/ 495300 h 495300"/>
              <a:gd name="connsiteX1" fmla="*/ 169546 w 7955280"/>
              <a:gd name="connsiteY1" fmla="*/ 0 h 495300"/>
              <a:gd name="connsiteX2" fmla="*/ 3966210 w 7955280"/>
              <a:gd name="connsiteY2" fmla="*/ 95250 h 495300"/>
              <a:gd name="connsiteX3" fmla="*/ 7785734 w 7955280"/>
              <a:gd name="connsiteY3" fmla="*/ 0 h 495300"/>
              <a:gd name="connsiteX4" fmla="*/ 7955280 w 7955280"/>
              <a:gd name="connsiteY4" fmla="*/ 495300 h 495300"/>
              <a:gd name="connsiteX5" fmla="*/ 0 w 7955280"/>
              <a:gd name="connsiteY5" fmla="*/ 495300 h 495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955280" h="495300">
                <a:moveTo>
                  <a:pt x="0" y="495300"/>
                </a:moveTo>
                <a:lnTo>
                  <a:pt x="169546" y="0"/>
                </a:lnTo>
                <a:lnTo>
                  <a:pt x="3966210" y="95250"/>
                </a:lnTo>
                <a:lnTo>
                  <a:pt x="7785734" y="0"/>
                </a:lnTo>
                <a:lnTo>
                  <a:pt x="7955280" y="495300"/>
                </a:lnTo>
                <a:lnTo>
                  <a:pt x="0" y="495300"/>
                </a:lnTo>
                <a:close/>
              </a:path>
            </a:pathLst>
          </a:custGeom>
          <a:gradFill flip="none" rotWithShape="1">
            <a:gsLst>
              <a:gs pos="30000">
                <a:srgbClr val="010101">
                  <a:alpha val="34000"/>
                </a:srgbClr>
              </a:gs>
              <a:gs pos="100000">
                <a:srgbClr val="010101">
                  <a:alpha val="26000"/>
                </a:srgbClr>
              </a:gs>
            </a:gsLst>
            <a:path path="circle">
              <a:fillToRect l="50000" t="50000" r="50000" b="50000"/>
            </a:path>
            <a:tileRect/>
          </a:gradFill>
          <a:ln>
            <a:noFill/>
          </a:ln>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p:cNvSpPr/>
          <p:nvPr/>
        </p:nvSpPr>
        <p:spPr>
          <a:xfrm>
            <a:off x="731520" y="575310"/>
            <a:ext cx="7696200" cy="5715000"/>
          </a:xfrm>
          <a:prstGeom prst="rect">
            <a:avLst/>
          </a:prstGeom>
          <a:solidFill>
            <a:schemeClr val="bg1">
              <a:lumMod val="75000"/>
              <a:lumOff val="25000"/>
            </a:schemeClr>
          </a:solid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731520" y="576072"/>
            <a:ext cx="7696200" cy="5715000"/>
          </a:xfrm>
          <a:prstGeom prst="rect">
            <a:avLst/>
          </a:prstGeom>
          <a:blipFill dpi="0" rotWithShape="1">
            <a:blip r:embed="rId14" cstate="print">
              <a:alphaModFix amt="20000"/>
              <a:grayscl/>
              <a:lum contrast="12000"/>
            </a:blip>
            <a:srcRect/>
            <a:tile tx="0" ty="0" sx="100000" sy="100000" flip="none" algn="tl"/>
          </a:blipFill>
          <a:ln w="6350">
            <a:noFill/>
          </a:ln>
          <a:effectLst>
            <a:outerShdw blurRad="101600" dist="50800" dir="5400000" algn="t" rotWithShape="0">
              <a:prstClr val="black">
                <a:alpha val="2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C:\Users\Administrator\Desktop\Pushpin Dev\Assets\pushpinLeft.png"/>
          <p:cNvPicPr>
            <a:picLocks noChangeAspect="1" noChangeArrowheads="1"/>
          </p:cNvPicPr>
          <p:nvPr/>
        </p:nvPicPr>
        <p:blipFill>
          <a:blip r:embed="rId15" cstate="print"/>
          <a:srcRect/>
          <a:stretch>
            <a:fillRect/>
          </a:stretch>
        </p:blipFill>
        <p:spPr bwMode="auto">
          <a:xfrm rot="1435684">
            <a:off x="543741" y="273091"/>
            <a:ext cx="567831" cy="567830"/>
          </a:xfrm>
          <a:prstGeom prst="rect">
            <a:avLst/>
          </a:prstGeom>
          <a:noFill/>
        </p:spPr>
      </p:pic>
      <p:pic>
        <p:nvPicPr>
          <p:cNvPr id="14" name="Picture 2" descr="C:\Users\Administrator\Desktop\Pushpin Dev\Assets\pushpinLeft.png"/>
          <p:cNvPicPr>
            <a:picLocks noChangeAspect="1" noChangeArrowheads="1"/>
          </p:cNvPicPr>
          <p:nvPr/>
        </p:nvPicPr>
        <p:blipFill>
          <a:blip r:embed="rId15" cstate="print"/>
          <a:srcRect/>
          <a:stretch>
            <a:fillRect/>
          </a:stretch>
        </p:blipFill>
        <p:spPr bwMode="auto">
          <a:xfrm rot="4096196">
            <a:off x="8115079" y="298163"/>
            <a:ext cx="566928" cy="566928"/>
          </a:xfrm>
          <a:prstGeom prst="rect">
            <a:avLst/>
          </a:prstGeom>
          <a:noFill/>
        </p:spPr>
      </p:pic>
      <p:sp>
        <p:nvSpPr>
          <p:cNvPr id="2" name="Title Placeholder 1"/>
          <p:cNvSpPr>
            <a:spLocks noGrp="1"/>
          </p:cNvSpPr>
          <p:nvPr>
            <p:ph type="title"/>
          </p:nvPr>
        </p:nvSpPr>
        <p:spPr>
          <a:xfrm>
            <a:off x="1095023" y="817582"/>
            <a:ext cx="6965245" cy="1202485"/>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463040" y="2119257"/>
            <a:ext cx="6196405" cy="3603812"/>
          </a:xfrm>
          <a:prstGeom prst="rect">
            <a:avLst/>
          </a:prstGeom>
        </p:spPr>
        <p:txBody>
          <a:bodyPr vert="horz" lIns="91440" tIns="45720" rIns="91440" bIns="45720" rtlCol="0"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454588" y="5809152"/>
            <a:ext cx="1213821" cy="365125"/>
          </a:xfrm>
          <a:prstGeom prst="rect">
            <a:avLst/>
          </a:prstGeom>
        </p:spPr>
        <p:txBody>
          <a:bodyPr vert="horz" lIns="91440" tIns="45720" rIns="91440" bIns="45720" rtlCol="0" anchor="ctr"/>
          <a:lstStyle>
            <a:lvl1pPr algn="r">
              <a:defRPr sz="1200">
                <a:solidFill>
                  <a:schemeClr val="tx2"/>
                </a:solidFill>
                <a:latin typeface="Rage Italic" pitchFamily="66" charset="0"/>
              </a:defRPr>
            </a:lvl1pPr>
          </a:lstStyle>
          <a:p>
            <a:fld id="{07E7F050-B395-452E-BAA6-78DE8D276FC6}" type="datetimeFigureOut">
              <a:rPr lang="en-US" smtClean="0"/>
              <a:t>8/20/2013</a:t>
            </a:fld>
            <a:endParaRPr lang="en-US"/>
          </a:p>
        </p:txBody>
      </p:sp>
      <p:sp>
        <p:nvSpPr>
          <p:cNvPr id="5" name="Footer Placeholder 4"/>
          <p:cNvSpPr>
            <a:spLocks noGrp="1"/>
          </p:cNvSpPr>
          <p:nvPr>
            <p:ph type="ftr" sz="quarter" idx="3"/>
          </p:nvPr>
        </p:nvSpPr>
        <p:spPr>
          <a:xfrm>
            <a:off x="914401" y="5809152"/>
            <a:ext cx="5540188" cy="365125"/>
          </a:xfrm>
          <a:prstGeom prst="rect">
            <a:avLst/>
          </a:prstGeom>
        </p:spPr>
        <p:txBody>
          <a:bodyPr vert="horz" lIns="91440" tIns="45720" rIns="91440" bIns="45720" rtlCol="0" anchor="ctr"/>
          <a:lstStyle>
            <a:lvl1pPr algn="l">
              <a:defRPr sz="1400">
                <a:solidFill>
                  <a:schemeClr val="tx2"/>
                </a:solidFill>
                <a:latin typeface="Rage Italic" pitchFamily="66" charset="0"/>
              </a:defRPr>
            </a:lvl1pPr>
          </a:lstStyle>
          <a:p>
            <a:endParaRPr lang="en-US"/>
          </a:p>
        </p:txBody>
      </p:sp>
      <p:sp>
        <p:nvSpPr>
          <p:cNvPr id="6" name="Slide Number Placeholder 5"/>
          <p:cNvSpPr>
            <a:spLocks noGrp="1"/>
          </p:cNvSpPr>
          <p:nvPr>
            <p:ph type="sldNum" sz="quarter" idx="4"/>
          </p:nvPr>
        </p:nvSpPr>
        <p:spPr>
          <a:xfrm>
            <a:off x="7670202" y="5809152"/>
            <a:ext cx="554023" cy="365125"/>
          </a:xfrm>
          <a:prstGeom prst="rect">
            <a:avLst/>
          </a:prstGeom>
        </p:spPr>
        <p:txBody>
          <a:bodyPr vert="horz" lIns="91440" tIns="45720" rIns="91440" bIns="45720" rtlCol="0" anchor="ctr"/>
          <a:lstStyle>
            <a:lvl1pPr algn="r">
              <a:defRPr sz="1400">
                <a:solidFill>
                  <a:schemeClr val="tx2"/>
                </a:solidFill>
                <a:latin typeface="Rage Italic" pitchFamily="66" charset="0"/>
              </a:defRPr>
            </a:lvl1pPr>
          </a:lstStyle>
          <a:p>
            <a:fld id="{A9F9DA11-95E7-4F81-BB7A-9B06E18D1BAA}"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 id="2147483708"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74320" indent="-274320" algn="l" defTabSz="914400" rtl="0" eaLnBrk="1" latinLnBrk="0" hangingPunct="1">
        <a:spcBef>
          <a:spcPct val="20000"/>
        </a:spcBef>
        <a:buClr>
          <a:schemeClr val="accent2"/>
        </a:buClr>
        <a:buSzPct val="85000"/>
        <a:buFont typeface="Brush Script MT" pitchFamily="66" charset="0"/>
        <a:buChar char="O"/>
        <a:defRPr sz="2400" kern="1200">
          <a:solidFill>
            <a:schemeClr val="tx1"/>
          </a:solidFill>
          <a:latin typeface="+mn-lt"/>
          <a:ea typeface="+mn-ea"/>
          <a:cs typeface="+mn-cs"/>
        </a:defRPr>
      </a:lvl1pPr>
      <a:lvl2pPr marL="640080" indent="-274320" algn="l" defTabSz="914400" rtl="0" eaLnBrk="1" latinLnBrk="0" hangingPunct="1">
        <a:spcBef>
          <a:spcPct val="20000"/>
        </a:spcBef>
        <a:buClr>
          <a:schemeClr val="accent2"/>
        </a:buClr>
        <a:buSzPct val="85000"/>
        <a:buFont typeface="Brush Script MT" pitchFamily="66" charset="0"/>
        <a:buChar char="O"/>
        <a:defRPr sz="2200" kern="1200">
          <a:solidFill>
            <a:schemeClr val="tx1"/>
          </a:solidFill>
          <a:latin typeface="+mn-lt"/>
          <a:ea typeface="+mn-ea"/>
          <a:cs typeface="+mn-cs"/>
        </a:defRPr>
      </a:lvl2pPr>
      <a:lvl3pPr marL="914400" indent="-228600" algn="l" defTabSz="914400" rtl="0" eaLnBrk="1" latinLnBrk="0" hangingPunct="1">
        <a:spcBef>
          <a:spcPct val="20000"/>
        </a:spcBef>
        <a:buClr>
          <a:schemeClr val="accent2"/>
        </a:buClr>
        <a:buSzPct val="85000"/>
        <a:buFont typeface="Brush Script MT" pitchFamily="66" charset="0"/>
        <a:buChar char="O"/>
        <a:defRPr sz="2000" kern="1200">
          <a:solidFill>
            <a:schemeClr val="tx1"/>
          </a:solidFill>
          <a:latin typeface="+mn-lt"/>
          <a:ea typeface="+mn-ea"/>
          <a:cs typeface="+mn-cs"/>
        </a:defRPr>
      </a:lvl3pPr>
      <a:lvl4pPr marL="1280160" indent="-228600" algn="l" defTabSz="914400" rtl="0" eaLnBrk="1" latinLnBrk="0" hangingPunct="1">
        <a:spcBef>
          <a:spcPct val="20000"/>
        </a:spcBef>
        <a:buClr>
          <a:schemeClr val="accent2"/>
        </a:buClr>
        <a:buSzPct val="85000"/>
        <a:buFont typeface="Brush Script MT" pitchFamily="66" charset="0"/>
        <a:buChar char="O"/>
        <a:defRPr sz="1800" kern="1200">
          <a:solidFill>
            <a:schemeClr val="tx1"/>
          </a:solidFill>
          <a:latin typeface="+mn-lt"/>
          <a:ea typeface="+mn-ea"/>
          <a:cs typeface="+mn-cs"/>
        </a:defRPr>
      </a:lvl4pPr>
      <a:lvl5pPr marL="164592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5pPr>
      <a:lvl6pPr marL="201168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6pPr>
      <a:lvl7pPr marL="237744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7pPr>
      <a:lvl8pPr marL="274320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8pPr>
      <a:lvl9pPr marL="3108960" indent="-228600" algn="l" defTabSz="914400" rtl="0" eaLnBrk="1" latinLnBrk="0" hangingPunct="1">
        <a:spcBef>
          <a:spcPct val="20000"/>
        </a:spcBef>
        <a:buClr>
          <a:schemeClr val="accent2"/>
        </a:buClr>
        <a:buSzPct val="85000"/>
        <a:buFont typeface="Brush Script MT" pitchFamily="66" charset="0"/>
        <a:buChar char="O"/>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4.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5.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3.xml"/><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381000"/>
            <a:ext cx="7175351" cy="3249057"/>
          </a:xfrm>
        </p:spPr>
        <p:txBody>
          <a:bodyPr/>
          <a:lstStyle/>
          <a:p>
            <a:r>
              <a:rPr lang="en-US" dirty="0" smtClean="0"/>
              <a:t>County Safety Committee Meeting</a:t>
            </a:r>
            <a:br>
              <a:rPr lang="en-US" dirty="0" smtClean="0"/>
            </a:br>
            <a:r>
              <a:rPr lang="en-US" dirty="0" smtClean="0"/>
              <a:t>3</a:t>
            </a:r>
            <a:r>
              <a:rPr lang="en-US" baseline="30000" dirty="0" smtClean="0"/>
              <a:t>rd</a:t>
            </a:r>
            <a:r>
              <a:rPr lang="en-US" dirty="0" smtClean="0"/>
              <a:t> Quarter - 2013</a:t>
            </a:r>
            <a:endParaRPr lang="en-US" dirty="0"/>
          </a:p>
        </p:txBody>
      </p:sp>
      <p:sp>
        <p:nvSpPr>
          <p:cNvPr id="3" name="Subtitle 2"/>
          <p:cNvSpPr>
            <a:spLocks noGrp="1"/>
          </p:cNvSpPr>
          <p:nvPr>
            <p:ph type="subTitle" idx="1"/>
          </p:nvPr>
        </p:nvSpPr>
        <p:spPr/>
        <p:txBody>
          <a:bodyPr/>
          <a:lstStyle/>
          <a:p>
            <a:r>
              <a:rPr lang="en-US" dirty="0" smtClean="0"/>
              <a:t>Brad Aragon, </a:t>
            </a:r>
            <a:r>
              <a:rPr lang="en-US" dirty="0"/>
              <a:t>C</a:t>
            </a:r>
            <a:r>
              <a:rPr lang="en-US" dirty="0" smtClean="0"/>
              <a:t>SP</a:t>
            </a:r>
          </a:p>
          <a:p>
            <a:r>
              <a:rPr lang="en-US" dirty="0" smtClean="0"/>
              <a:t>Loss Prevention Specialist</a:t>
            </a:r>
          </a:p>
          <a:p>
            <a:r>
              <a:rPr lang="en-US" dirty="0" smtClean="0"/>
              <a:t>Risk Management</a:t>
            </a:r>
            <a:endParaRPr lang="en-US" dirty="0"/>
          </a:p>
        </p:txBody>
      </p:sp>
    </p:spTree>
    <p:extLst>
      <p:ext uri="{BB962C8B-B14F-4D97-AF65-F5344CB8AC3E}">
        <p14:creationId xmlns:p14="http://schemas.microsoft.com/office/powerpoint/2010/main" val="25842526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a:t>
            </a:r>
            <a:endParaRPr lang="en-US" dirty="0"/>
          </a:p>
        </p:txBody>
      </p:sp>
      <p:sp>
        <p:nvSpPr>
          <p:cNvPr id="3" name="Content Placeholder 2"/>
          <p:cNvSpPr>
            <a:spLocks noGrp="1"/>
          </p:cNvSpPr>
          <p:nvPr>
            <p:ph idx="1"/>
          </p:nvPr>
        </p:nvSpPr>
        <p:spPr/>
        <p:txBody>
          <a:bodyPr/>
          <a:lstStyle/>
          <a:p>
            <a:r>
              <a:rPr lang="en-US" dirty="0" smtClean="0"/>
              <a:t>Introductions</a:t>
            </a:r>
          </a:p>
          <a:p>
            <a:r>
              <a:rPr lang="en-US" dirty="0" smtClean="0"/>
              <a:t>Workers’ Comp Fraud Posters</a:t>
            </a:r>
          </a:p>
          <a:p>
            <a:r>
              <a:rPr lang="en-US" dirty="0" smtClean="0"/>
              <a:t>Workers’ Comp Claims Updates</a:t>
            </a:r>
          </a:p>
          <a:p>
            <a:r>
              <a:rPr lang="en-US" dirty="0" smtClean="0"/>
              <a:t>Cal-OSHA Activity</a:t>
            </a:r>
          </a:p>
          <a:p>
            <a:r>
              <a:rPr lang="en-US" dirty="0" smtClean="0"/>
              <a:t>Slips Trips &amp; Falls Presentation</a:t>
            </a:r>
          </a:p>
          <a:p>
            <a:r>
              <a:rPr lang="en-US" dirty="0" smtClean="0"/>
              <a:t>Video</a:t>
            </a:r>
          </a:p>
          <a:p>
            <a:r>
              <a:rPr lang="en-US" dirty="0" smtClean="0"/>
              <a:t>Supervisor Safety Training Course</a:t>
            </a:r>
          </a:p>
          <a:p>
            <a:r>
              <a:rPr lang="en-US" dirty="0" smtClean="0"/>
              <a:t>Open forum</a:t>
            </a:r>
            <a:endParaRPr lang="en-US" dirty="0"/>
          </a:p>
        </p:txBody>
      </p:sp>
    </p:spTree>
    <p:extLst>
      <p:ext uri="{BB962C8B-B14F-4D97-AF65-F5344CB8AC3E}">
        <p14:creationId xmlns:p14="http://schemas.microsoft.com/office/powerpoint/2010/main" val="465691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Workers Comp Claims</a:t>
            </a:r>
            <a:br>
              <a:rPr lang="en-US" dirty="0" smtClean="0"/>
            </a:br>
            <a:r>
              <a:rPr lang="en-US" dirty="0" smtClean="0"/>
              <a:t>1/1 thru 8/1</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53332134"/>
              </p:ext>
            </p:extLst>
          </p:nvPr>
        </p:nvGraphicFramePr>
        <p:xfrm>
          <a:off x="914400" y="1981200"/>
          <a:ext cx="7467600" cy="43433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2756997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Claims Trends</a:t>
            </a:r>
            <a:br>
              <a:rPr lang="en-US" dirty="0" smtClean="0"/>
            </a:br>
            <a:r>
              <a:rPr lang="en-US" dirty="0" smtClean="0"/>
              <a:t>2010 thru 2013</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729447881"/>
              </p:ext>
            </p:extLst>
          </p:nvPr>
        </p:nvGraphicFramePr>
        <p:xfrm>
          <a:off x="762001" y="1905000"/>
          <a:ext cx="7619999" cy="441959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24533868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Cal-OAHA Update</a:t>
            </a:r>
            <a:endParaRPr lang="en-US" dirty="0"/>
          </a:p>
        </p:txBody>
      </p:sp>
      <p:sp>
        <p:nvSpPr>
          <p:cNvPr id="3" name="Content Placeholder 2"/>
          <p:cNvSpPr>
            <a:spLocks noGrp="1"/>
          </p:cNvSpPr>
          <p:nvPr>
            <p:ph idx="1"/>
          </p:nvPr>
        </p:nvSpPr>
        <p:spPr>
          <a:xfrm>
            <a:off x="1295400" y="2119256"/>
            <a:ext cx="6553200" cy="4052944"/>
          </a:xfrm>
        </p:spPr>
        <p:txBody>
          <a:bodyPr>
            <a:normAutofit/>
          </a:bodyPr>
          <a:lstStyle/>
          <a:p>
            <a:r>
              <a:rPr lang="en-US" dirty="0" smtClean="0"/>
              <a:t>KMC mold complaint</a:t>
            </a:r>
          </a:p>
          <a:p>
            <a:pPr lvl="1"/>
            <a:r>
              <a:rPr lang="en-US" dirty="0" smtClean="0"/>
              <a:t>Resolved with only $400 in fines</a:t>
            </a:r>
          </a:p>
          <a:p>
            <a:pPr lvl="1"/>
            <a:r>
              <a:rPr lang="en-US" dirty="0" smtClean="0"/>
              <a:t>General violations that were already addressed or abated</a:t>
            </a:r>
          </a:p>
          <a:p>
            <a:r>
              <a:rPr lang="en-US" dirty="0" smtClean="0"/>
              <a:t>Animal Control</a:t>
            </a:r>
          </a:p>
          <a:p>
            <a:pPr lvl="1"/>
            <a:r>
              <a:rPr lang="en-US" dirty="0" smtClean="0"/>
              <a:t>Initiated by a complaint, not an injury or accident</a:t>
            </a:r>
          </a:p>
          <a:p>
            <a:pPr lvl="1"/>
            <a:r>
              <a:rPr lang="en-US" dirty="0" smtClean="0"/>
              <a:t>Initial and follow up meetings</a:t>
            </a:r>
          </a:p>
          <a:p>
            <a:pPr lvl="1"/>
            <a:r>
              <a:rPr lang="en-US" dirty="0" smtClean="0"/>
              <a:t>Abatement projects</a:t>
            </a:r>
          </a:p>
          <a:p>
            <a:pPr lvl="1"/>
            <a:r>
              <a:rPr lang="en-US" dirty="0" smtClean="0"/>
              <a:t>Currently awaiting results</a:t>
            </a:r>
            <a:endParaRPr lang="en-US" dirty="0"/>
          </a:p>
        </p:txBody>
      </p:sp>
    </p:spTree>
    <p:extLst>
      <p:ext uri="{BB962C8B-B14F-4D97-AF65-F5344CB8AC3E}">
        <p14:creationId xmlns:p14="http://schemas.microsoft.com/office/powerpoint/2010/main" val="22513240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8449" name="Picture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2600" y="2209798"/>
            <a:ext cx="5603551" cy="361405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88456" name="Rectangle 40"/>
          <p:cNvSpPr>
            <a:spLocks noGrp="1" noChangeArrowheads="1"/>
          </p:cNvSpPr>
          <p:nvPr>
            <p:ph type="ctrTitle"/>
          </p:nvPr>
        </p:nvSpPr>
        <p:spPr>
          <a:xfrm>
            <a:off x="1630097" y="1066800"/>
            <a:ext cx="5723468" cy="1219200"/>
          </a:xfrm>
        </p:spPr>
        <p:txBody>
          <a:bodyPr/>
          <a:lstStyle/>
          <a:p>
            <a:r>
              <a:rPr lang="en-US" dirty="0"/>
              <a:t>Slips, Trips, and Falls</a:t>
            </a:r>
          </a:p>
        </p:txBody>
      </p:sp>
    </p:spTree>
    <p:extLst>
      <p:ext uri="{BB962C8B-B14F-4D97-AF65-F5344CB8AC3E}">
        <p14:creationId xmlns:p14="http://schemas.microsoft.com/office/powerpoint/2010/main" val="1493018411"/>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4344" name="Rectangle 8"/>
          <p:cNvSpPr>
            <a:spLocks noGrp="1" noChangeArrowheads="1"/>
          </p:cNvSpPr>
          <p:nvPr>
            <p:ph type="title"/>
          </p:nvPr>
        </p:nvSpPr>
        <p:spPr/>
        <p:txBody>
          <a:bodyPr/>
          <a:lstStyle/>
          <a:p>
            <a:r>
              <a:rPr lang="en-US"/>
              <a:t>Session Objectives</a:t>
            </a:r>
          </a:p>
        </p:txBody>
      </p:sp>
      <p:sp>
        <p:nvSpPr>
          <p:cNvPr id="654345" name="Rectangle 9"/>
          <p:cNvSpPr>
            <a:spLocks noGrp="1" noChangeArrowheads="1"/>
          </p:cNvSpPr>
          <p:nvPr>
            <p:ph type="body" idx="1"/>
          </p:nvPr>
        </p:nvSpPr>
        <p:spPr/>
        <p:txBody>
          <a:bodyPr/>
          <a:lstStyle/>
          <a:p>
            <a:r>
              <a:rPr lang="en-US"/>
              <a:t>You will be able to:</a:t>
            </a:r>
          </a:p>
          <a:p>
            <a:pPr lvl="1"/>
            <a:r>
              <a:rPr lang="en-US"/>
              <a:t>Identify slip, trip, and fall hazards at work</a:t>
            </a:r>
          </a:p>
          <a:p>
            <a:pPr lvl="1"/>
            <a:r>
              <a:rPr lang="en-US"/>
              <a:t>Understand safety specifications and features of walking surfaces and openings</a:t>
            </a:r>
          </a:p>
          <a:p>
            <a:pPr lvl="1"/>
            <a:r>
              <a:rPr lang="en-US"/>
              <a:t>Use stairs and ladders safely to avoid falls</a:t>
            </a:r>
          </a:p>
          <a:p>
            <a:pPr lvl="1"/>
            <a:r>
              <a:rPr lang="en-US"/>
              <a:t>Avoid and eliminate slip and trip hazards</a:t>
            </a:r>
          </a:p>
          <a:p>
            <a:pPr lvl="1"/>
            <a:endParaRPr lang="en-US"/>
          </a:p>
          <a:p>
            <a:pPr lvl="1"/>
            <a:endParaRPr lang="en-US"/>
          </a:p>
        </p:txBody>
      </p:sp>
    </p:spTree>
    <p:extLst>
      <p:ext uri="{BB962C8B-B14F-4D97-AF65-F5344CB8AC3E}">
        <p14:creationId xmlns:p14="http://schemas.microsoft.com/office/powerpoint/2010/main" val="537146551"/>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5300" name="Rectangle 4"/>
          <p:cNvSpPr>
            <a:spLocks noGrp="1" noChangeArrowheads="1"/>
          </p:cNvSpPr>
          <p:nvPr>
            <p:ph type="title"/>
          </p:nvPr>
        </p:nvSpPr>
        <p:spPr/>
        <p:txBody>
          <a:bodyPr/>
          <a:lstStyle/>
          <a:p>
            <a:r>
              <a:rPr lang="en-US"/>
              <a:t>Injury Statistics </a:t>
            </a:r>
          </a:p>
        </p:txBody>
      </p:sp>
      <p:sp>
        <p:nvSpPr>
          <p:cNvPr id="695301" name="Rectangle 5"/>
          <p:cNvSpPr>
            <a:spLocks noGrp="1" noChangeArrowheads="1"/>
          </p:cNvSpPr>
          <p:nvPr>
            <p:ph type="body" idx="1"/>
          </p:nvPr>
        </p:nvSpPr>
        <p:spPr/>
        <p:txBody>
          <a:bodyPr/>
          <a:lstStyle/>
          <a:p>
            <a:pPr lvl="1"/>
            <a:r>
              <a:rPr lang="en-US"/>
              <a:t>265,000 nonfatal injuries from slips, trips, and falls annually result in one or more days away from work per incident</a:t>
            </a:r>
          </a:p>
          <a:p>
            <a:pPr lvl="1"/>
            <a:r>
              <a:rPr lang="en-US"/>
              <a:t>Slips, trips, and falls result in 17% of all nonfatal workplace injuries per year, the highest injury rate of any regulated activity</a:t>
            </a:r>
          </a:p>
        </p:txBody>
      </p:sp>
    </p:spTree>
    <p:extLst>
      <p:ext uri="{BB962C8B-B14F-4D97-AF65-F5344CB8AC3E}">
        <p14:creationId xmlns:p14="http://schemas.microsoft.com/office/powerpoint/2010/main" val="342714008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0737" name="Rectangle 17"/>
          <p:cNvSpPr>
            <a:spLocks noGrp="1" noChangeArrowheads="1"/>
          </p:cNvSpPr>
          <p:nvPr>
            <p:ph type="title"/>
          </p:nvPr>
        </p:nvSpPr>
        <p:spPr/>
        <p:txBody>
          <a:bodyPr/>
          <a:lstStyle/>
          <a:p>
            <a:r>
              <a:rPr lang="en-US"/>
              <a:t>Slip, Trip, and Fall Hazards</a:t>
            </a:r>
          </a:p>
        </p:txBody>
      </p:sp>
      <p:sp>
        <p:nvSpPr>
          <p:cNvPr id="670738" name="Rectangle 18"/>
          <p:cNvSpPr>
            <a:spLocks noGrp="1" noChangeArrowheads="1"/>
          </p:cNvSpPr>
          <p:nvPr>
            <p:ph type="body" idx="1"/>
          </p:nvPr>
        </p:nvSpPr>
        <p:spPr/>
        <p:txBody>
          <a:bodyPr/>
          <a:lstStyle/>
          <a:p>
            <a:pPr lvl="1"/>
            <a:r>
              <a:rPr lang="en-US" dirty="0"/>
              <a:t>Power cords, ropes, hoses across floors and walkways</a:t>
            </a:r>
          </a:p>
          <a:p>
            <a:pPr lvl="1"/>
            <a:r>
              <a:rPr lang="en-US" dirty="0" smtClean="0"/>
              <a:t>Clutter </a:t>
            </a:r>
            <a:r>
              <a:rPr lang="en-US" dirty="0"/>
              <a:t>in walkways</a:t>
            </a:r>
          </a:p>
          <a:p>
            <a:pPr lvl="1"/>
            <a:r>
              <a:rPr lang="en-US" dirty="0"/>
              <a:t>Floor and wall holes and openings</a:t>
            </a:r>
          </a:p>
          <a:p>
            <a:pPr lvl="1"/>
            <a:r>
              <a:rPr lang="en-US" dirty="0" smtClean="0"/>
              <a:t>Wet </a:t>
            </a:r>
            <a:r>
              <a:rPr lang="en-US" dirty="0"/>
              <a:t>floors</a:t>
            </a:r>
          </a:p>
        </p:txBody>
      </p:sp>
    </p:spTree>
    <p:extLst>
      <p:ext uri="{BB962C8B-B14F-4D97-AF65-F5344CB8AC3E}">
        <p14:creationId xmlns:p14="http://schemas.microsoft.com/office/powerpoint/2010/main" val="283417948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4959" name="Rectangle 15"/>
          <p:cNvSpPr>
            <a:spLocks noGrp="1" noChangeArrowheads="1"/>
          </p:cNvSpPr>
          <p:nvPr>
            <p:ph type="title"/>
          </p:nvPr>
        </p:nvSpPr>
        <p:spPr/>
        <p:txBody>
          <a:bodyPr>
            <a:normAutofit fontScale="90000"/>
          </a:bodyPr>
          <a:lstStyle/>
          <a:p>
            <a:r>
              <a:rPr lang="en-US"/>
              <a:t>Open-Sided Floors </a:t>
            </a:r>
            <a:br>
              <a:rPr lang="en-US"/>
            </a:br>
            <a:r>
              <a:rPr lang="en-US"/>
              <a:t>and Platforms</a:t>
            </a:r>
          </a:p>
        </p:txBody>
      </p:sp>
      <p:sp>
        <p:nvSpPr>
          <p:cNvPr id="594960" name="Rectangle 16"/>
          <p:cNvSpPr>
            <a:spLocks noGrp="1" noChangeArrowheads="1"/>
          </p:cNvSpPr>
          <p:nvPr>
            <p:ph type="body" sz="half" idx="1"/>
          </p:nvPr>
        </p:nvSpPr>
        <p:spPr/>
        <p:txBody>
          <a:bodyPr/>
          <a:lstStyle/>
          <a:p>
            <a:pPr lvl="1"/>
            <a:r>
              <a:rPr lang="en-US" sz="2400"/>
              <a:t>All floors and platforms 4 feet above ground </a:t>
            </a:r>
            <a:br>
              <a:rPr lang="en-US" sz="2400"/>
            </a:br>
            <a:r>
              <a:rPr lang="en-US" sz="2400"/>
              <a:t>must be guarded</a:t>
            </a:r>
          </a:p>
          <a:p>
            <a:pPr lvl="1"/>
            <a:r>
              <a:rPr lang="en-US" sz="2400"/>
              <a:t>Standard guard rails are required</a:t>
            </a:r>
          </a:p>
          <a:p>
            <a:pPr lvl="1"/>
            <a:r>
              <a:rPr lang="en-US" sz="2400"/>
              <a:t>Toeboards protect workers below</a:t>
            </a:r>
          </a:p>
          <a:p>
            <a:pPr lvl="1"/>
            <a:r>
              <a:rPr lang="en-US" sz="2400"/>
              <a:t>Toeboards protect machinery below</a:t>
            </a:r>
          </a:p>
        </p:txBody>
      </p:sp>
      <p:pic>
        <p:nvPicPr>
          <p:cNvPr id="594962" name="Picture 18" descr="OSHAscaffold platform"/>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6488" y="2055813"/>
            <a:ext cx="3692525" cy="3522662"/>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4963" name="Text Box 19"/>
          <p:cNvSpPr txBox="1">
            <a:spLocks noChangeArrowheads="1"/>
          </p:cNvSpPr>
          <p:nvPr/>
        </p:nvSpPr>
        <p:spPr bwMode="auto">
          <a:xfrm>
            <a:off x="7512050" y="5951538"/>
            <a:ext cx="12382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a:t>Image credit: OSHA</a:t>
            </a:r>
          </a:p>
        </p:txBody>
      </p:sp>
    </p:spTree>
    <p:extLst>
      <p:ext uri="{BB962C8B-B14F-4D97-AF65-F5344CB8AC3E}">
        <p14:creationId xmlns:p14="http://schemas.microsoft.com/office/powerpoint/2010/main" val="35082081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599062" name="Rectangle 22"/>
          <p:cNvSpPr>
            <a:spLocks noGrp="1" noChangeArrowheads="1"/>
          </p:cNvSpPr>
          <p:nvPr>
            <p:ph type="title"/>
          </p:nvPr>
        </p:nvSpPr>
        <p:spPr/>
        <p:txBody>
          <a:bodyPr>
            <a:normAutofit fontScale="90000"/>
          </a:bodyPr>
          <a:lstStyle/>
          <a:p>
            <a:r>
              <a:rPr lang="en-US"/>
              <a:t>Guarding Holes </a:t>
            </a:r>
            <a:br>
              <a:rPr lang="en-US"/>
            </a:br>
            <a:r>
              <a:rPr lang="en-US"/>
              <a:t>and Openings</a:t>
            </a:r>
          </a:p>
        </p:txBody>
      </p:sp>
      <p:sp>
        <p:nvSpPr>
          <p:cNvPr id="599063" name="Rectangle 23"/>
          <p:cNvSpPr>
            <a:spLocks noGrp="1" noChangeArrowheads="1"/>
          </p:cNvSpPr>
          <p:nvPr>
            <p:ph type="body" sz="half" idx="1"/>
          </p:nvPr>
        </p:nvSpPr>
        <p:spPr/>
        <p:txBody>
          <a:bodyPr/>
          <a:lstStyle/>
          <a:p>
            <a:pPr lvl="1"/>
            <a:r>
              <a:rPr lang="en-US" sz="2400"/>
              <a:t>Hole—measures 1 to 12 inches wide</a:t>
            </a:r>
          </a:p>
          <a:p>
            <a:pPr lvl="1"/>
            <a:r>
              <a:rPr lang="en-US" sz="2400"/>
              <a:t>Opening—greater than 12 inches wide</a:t>
            </a:r>
          </a:p>
          <a:p>
            <a:pPr lvl="1"/>
            <a:r>
              <a:rPr lang="en-US" sz="2400"/>
              <a:t>Guard with standard railing</a:t>
            </a:r>
          </a:p>
          <a:p>
            <a:pPr lvl="1"/>
            <a:r>
              <a:rPr lang="en-US" sz="2400"/>
              <a:t>Cover the hole or opening</a:t>
            </a:r>
          </a:p>
          <a:p>
            <a:pPr lvl="1"/>
            <a:r>
              <a:rPr lang="en-US" sz="2400"/>
              <a:t>Attend the hole or protect with toeboard</a:t>
            </a:r>
          </a:p>
        </p:txBody>
      </p:sp>
      <p:pic>
        <p:nvPicPr>
          <p:cNvPr id="599065" name="Picture 25" descr="MSHA floor hol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6488" y="2055813"/>
            <a:ext cx="3692525" cy="276066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599066" name="Text Box 26"/>
          <p:cNvSpPr txBox="1">
            <a:spLocks noChangeArrowheads="1"/>
          </p:cNvSpPr>
          <p:nvPr/>
        </p:nvSpPr>
        <p:spPr bwMode="auto">
          <a:xfrm>
            <a:off x="7424738" y="4921250"/>
            <a:ext cx="184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1000"/>
          </a:p>
        </p:txBody>
      </p:sp>
      <p:sp>
        <p:nvSpPr>
          <p:cNvPr id="599067" name="Text Box 27"/>
          <p:cNvSpPr txBox="1">
            <a:spLocks noChangeArrowheads="1"/>
          </p:cNvSpPr>
          <p:nvPr/>
        </p:nvSpPr>
        <p:spPr bwMode="auto">
          <a:xfrm>
            <a:off x="7272338" y="4870450"/>
            <a:ext cx="148113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000"/>
              <a:t>Image credit: MSHA.gov</a:t>
            </a:r>
          </a:p>
        </p:txBody>
      </p:sp>
    </p:spTree>
    <p:extLst>
      <p:ext uri="{BB962C8B-B14F-4D97-AF65-F5344CB8AC3E}">
        <p14:creationId xmlns:p14="http://schemas.microsoft.com/office/powerpoint/2010/main" val="322959630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1097" name="Rectangle 9"/>
          <p:cNvSpPr>
            <a:spLocks noGrp="1" noChangeArrowheads="1"/>
          </p:cNvSpPr>
          <p:nvPr>
            <p:ph type="title"/>
          </p:nvPr>
        </p:nvSpPr>
        <p:spPr/>
        <p:txBody>
          <a:bodyPr>
            <a:normAutofit fontScale="90000"/>
          </a:bodyPr>
          <a:lstStyle/>
          <a:p>
            <a:r>
              <a:rPr lang="en-US"/>
              <a:t>Guarding Stairway and Ladder Floor Openings</a:t>
            </a:r>
          </a:p>
        </p:txBody>
      </p:sp>
      <p:sp>
        <p:nvSpPr>
          <p:cNvPr id="601098" name="Rectangle 10"/>
          <p:cNvSpPr>
            <a:spLocks noGrp="1" noChangeArrowheads="1"/>
          </p:cNvSpPr>
          <p:nvPr>
            <p:ph type="body" sz="half" idx="1"/>
          </p:nvPr>
        </p:nvSpPr>
        <p:spPr/>
        <p:txBody>
          <a:bodyPr/>
          <a:lstStyle/>
          <a:p>
            <a:pPr lvl="1"/>
            <a:r>
              <a:rPr lang="en-US" sz="2400"/>
              <a:t>Guard by railing on </a:t>
            </a:r>
            <a:br>
              <a:rPr lang="en-US" sz="2400"/>
            </a:br>
            <a:r>
              <a:rPr lang="en-US" sz="2400"/>
              <a:t>exposed sides</a:t>
            </a:r>
          </a:p>
          <a:p>
            <a:pPr lvl="1"/>
            <a:r>
              <a:rPr lang="en-US" sz="2400"/>
              <a:t>Entrance may be open</a:t>
            </a:r>
          </a:p>
          <a:p>
            <a:pPr lvl="1"/>
            <a:r>
              <a:rPr lang="en-US" sz="2400"/>
              <a:t>Recommend a swing gate</a:t>
            </a:r>
          </a:p>
          <a:p>
            <a:pPr lvl="1"/>
            <a:r>
              <a:rPr lang="en-US" sz="2400"/>
              <a:t>Cover the opening</a:t>
            </a:r>
          </a:p>
        </p:txBody>
      </p:sp>
      <p:pic>
        <p:nvPicPr>
          <p:cNvPr id="601100" name="Picture 1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6488" y="2055813"/>
            <a:ext cx="3692525" cy="3079750"/>
          </a:xfrm>
          <a:noFill/>
          <a:ln>
            <a:solidFill>
              <a:schemeClr val="tx1"/>
            </a:solidFill>
            <a:miter lim="800000"/>
            <a:headEnd/>
            <a:tailEnd/>
          </a:ln>
        </p:spPr>
      </p:pic>
    </p:spTree>
    <p:extLst>
      <p:ext uri="{BB962C8B-B14F-4D97-AF65-F5344CB8AC3E}">
        <p14:creationId xmlns:p14="http://schemas.microsoft.com/office/powerpoint/2010/main" val="350807681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3147" name="Text Box 11"/>
          <p:cNvSpPr txBox="1">
            <a:spLocks noChangeArrowheads="1"/>
          </p:cNvSpPr>
          <p:nvPr/>
        </p:nvSpPr>
        <p:spPr bwMode="auto">
          <a:xfrm>
            <a:off x="6948488" y="4840288"/>
            <a:ext cx="17653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sz="1000"/>
              <a:t>Image credit:Ini.wa.gov/Safety</a:t>
            </a:r>
          </a:p>
        </p:txBody>
      </p:sp>
      <p:sp>
        <p:nvSpPr>
          <p:cNvPr id="603149" name="Rectangle 13"/>
          <p:cNvSpPr>
            <a:spLocks noGrp="1" noChangeArrowheads="1"/>
          </p:cNvSpPr>
          <p:nvPr>
            <p:ph type="title"/>
          </p:nvPr>
        </p:nvSpPr>
        <p:spPr/>
        <p:txBody>
          <a:bodyPr>
            <a:normAutofit fontScale="90000"/>
          </a:bodyPr>
          <a:lstStyle/>
          <a:p>
            <a:r>
              <a:rPr lang="en-US"/>
              <a:t>Guarding Hatchway and Chute Floor Openings</a:t>
            </a:r>
          </a:p>
        </p:txBody>
      </p:sp>
      <p:sp>
        <p:nvSpPr>
          <p:cNvPr id="603150" name="Rectangle 14"/>
          <p:cNvSpPr>
            <a:spLocks noGrp="1" noChangeArrowheads="1"/>
          </p:cNvSpPr>
          <p:nvPr>
            <p:ph type="body" sz="half" idx="1"/>
          </p:nvPr>
        </p:nvSpPr>
        <p:spPr/>
        <p:txBody>
          <a:bodyPr>
            <a:normAutofit lnSpcReduction="10000"/>
          </a:bodyPr>
          <a:lstStyle/>
          <a:p>
            <a:pPr lvl="1"/>
            <a:r>
              <a:rPr lang="en-US" sz="2400"/>
              <a:t>Maintain a sturdy hinged cover</a:t>
            </a:r>
          </a:p>
          <a:p>
            <a:pPr lvl="1"/>
            <a:r>
              <a:rPr lang="en-US" sz="2400"/>
              <a:t>Removable railing</a:t>
            </a:r>
          </a:p>
          <a:p>
            <a:pPr lvl="1"/>
            <a:r>
              <a:rPr lang="en-US" sz="2400"/>
              <a:t>Fence off the area under the opening</a:t>
            </a:r>
          </a:p>
          <a:p>
            <a:pPr lvl="1"/>
            <a:r>
              <a:rPr lang="en-US" sz="2400"/>
              <a:t>Use audible alarm when dropping materials through openings</a:t>
            </a:r>
          </a:p>
          <a:p>
            <a:pPr lvl="1"/>
            <a:r>
              <a:rPr lang="en-US" sz="2400"/>
              <a:t>Guard skylights with screen or railing</a:t>
            </a:r>
          </a:p>
        </p:txBody>
      </p:sp>
      <p:pic>
        <p:nvPicPr>
          <p:cNvPr id="603152" name="Picture 16" descr="WISHAfallprot screened skylight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3521075"/>
            <a:ext cx="3695700" cy="12636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Tree>
    <p:extLst>
      <p:ext uri="{BB962C8B-B14F-4D97-AF65-F5344CB8AC3E}">
        <p14:creationId xmlns:p14="http://schemas.microsoft.com/office/powerpoint/2010/main" val="180800706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5194" name="Text Box 10"/>
          <p:cNvSpPr txBox="1">
            <a:spLocks noChangeArrowheads="1"/>
          </p:cNvSpPr>
          <p:nvPr/>
        </p:nvSpPr>
        <p:spPr bwMode="auto">
          <a:xfrm>
            <a:off x="6538913" y="6238875"/>
            <a:ext cx="184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endParaRPr lang="en-US" sz="1000"/>
          </a:p>
        </p:txBody>
      </p:sp>
      <p:sp>
        <p:nvSpPr>
          <p:cNvPr id="605201" name="Rectangle 17"/>
          <p:cNvSpPr>
            <a:spLocks noGrp="1" noChangeArrowheads="1"/>
          </p:cNvSpPr>
          <p:nvPr>
            <p:ph type="title"/>
          </p:nvPr>
        </p:nvSpPr>
        <p:spPr/>
        <p:txBody>
          <a:bodyPr/>
          <a:lstStyle/>
          <a:p>
            <a:r>
              <a:rPr lang="en-US"/>
              <a:t>Wall Openings</a:t>
            </a:r>
          </a:p>
        </p:txBody>
      </p:sp>
      <p:sp>
        <p:nvSpPr>
          <p:cNvPr id="605202" name="Rectangle 18"/>
          <p:cNvSpPr>
            <a:spLocks noGrp="1" noChangeArrowheads="1"/>
          </p:cNvSpPr>
          <p:nvPr>
            <p:ph type="body" sz="half" idx="1"/>
          </p:nvPr>
        </p:nvSpPr>
        <p:spPr/>
        <p:txBody>
          <a:bodyPr/>
          <a:lstStyle/>
          <a:p>
            <a:pPr lvl="1"/>
            <a:r>
              <a:rPr lang="en-US" sz="2400"/>
              <a:t>30 inches high and 18 inches wide</a:t>
            </a:r>
          </a:p>
          <a:p>
            <a:pPr lvl="1"/>
            <a:r>
              <a:rPr lang="en-US" sz="2400"/>
              <a:t>A person could fall through</a:t>
            </a:r>
          </a:p>
          <a:p>
            <a:pPr lvl="1"/>
            <a:r>
              <a:rPr lang="en-US" sz="2400"/>
              <a:t>If drop of more than 4 feet, guard with rail, roller, fence, door</a:t>
            </a:r>
          </a:p>
          <a:p>
            <a:pPr lvl="1"/>
            <a:r>
              <a:rPr lang="en-US" sz="2400"/>
              <a:t>Install toeboard to protect against falling hazards</a:t>
            </a:r>
          </a:p>
        </p:txBody>
      </p:sp>
      <p:pic>
        <p:nvPicPr>
          <p:cNvPr id="605204" name="Picture 20" descr="OSHAjobsite wall openi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310188" y="2057400"/>
            <a:ext cx="2903537" cy="41910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05205" name="Text Box 21"/>
          <p:cNvSpPr txBox="1">
            <a:spLocks noChangeArrowheads="1"/>
          </p:cNvSpPr>
          <p:nvPr/>
        </p:nvSpPr>
        <p:spPr bwMode="auto">
          <a:xfrm>
            <a:off x="6864350" y="6297613"/>
            <a:ext cx="14605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a:t>Image credit: OSHA.gov</a:t>
            </a:r>
          </a:p>
        </p:txBody>
      </p:sp>
    </p:spTree>
    <p:extLst>
      <p:ext uri="{BB962C8B-B14F-4D97-AF65-F5344CB8AC3E}">
        <p14:creationId xmlns:p14="http://schemas.microsoft.com/office/powerpoint/2010/main" val="191628469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7239" name="Rectangle 7"/>
          <p:cNvSpPr>
            <a:spLocks noGrp="1" noChangeArrowheads="1"/>
          </p:cNvSpPr>
          <p:nvPr>
            <p:ph type="title"/>
          </p:nvPr>
        </p:nvSpPr>
        <p:spPr/>
        <p:txBody>
          <a:bodyPr/>
          <a:lstStyle/>
          <a:p>
            <a:r>
              <a:rPr lang="en-US"/>
              <a:t>Guardrails</a:t>
            </a:r>
          </a:p>
        </p:txBody>
      </p:sp>
      <p:sp>
        <p:nvSpPr>
          <p:cNvPr id="607240" name="Rectangle 8"/>
          <p:cNvSpPr>
            <a:spLocks noGrp="1" noChangeArrowheads="1"/>
          </p:cNvSpPr>
          <p:nvPr>
            <p:ph type="body" sz="half" idx="1"/>
          </p:nvPr>
        </p:nvSpPr>
        <p:spPr/>
        <p:txBody>
          <a:bodyPr/>
          <a:lstStyle/>
          <a:p>
            <a:pPr lvl="1"/>
            <a:r>
              <a:rPr lang="en-US" sz="2400"/>
              <a:t>Top rail—42 inches</a:t>
            </a:r>
          </a:p>
          <a:p>
            <a:pPr lvl="1"/>
            <a:r>
              <a:rPr lang="en-US" sz="2400"/>
              <a:t>Midrail—21 inches</a:t>
            </a:r>
          </a:p>
          <a:p>
            <a:pPr lvl="1"/>
            <a:r>
              <a:rPr lang="en-US" sz="2400"/>
              <a:t>Toeboard—4 inches high</a:t>
            </a:r>
          </a:p>
          <a:p>
            <a:pPr lvl="1"/>
            <a:r>
              <a:rPr lang="en-US" sz="2400"/>
              <a:t>Must withstand reasonable force to prevent worker from falling</a:t>
            </a:r>
          </a:p>
        </p:txBody>
      </p:sp>
      <p:pic>
        <p:nvPicPr>
          <p:cNvPr id="607242" name="Picture 10"/>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2122488"/>
            <a:ext cx="3695700" cy="4060825"/>
          </a:xfrm>
          <a:ln>
            <a:solidFill>
              <a:schemeClr val="tx1"/>
            </a:solidFill>
            <a:miter lim="800000"/>
            <a:headEnd/>
            <a:tailEnd/>
          </a:ln>
        </p:spPr>
      </p:pic>
    </p:spTree>
    <p:extLst>
      <p:ext uri="{BB962C8B-B14F-4D97-AF65-F5344CB8AC3E}">
        <p14:creationId xmlns:p14="http://schemas.microsoft.com/office/powerpoint/2010/main" val="360972919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9290" name="Rectangle 10"/>
          <p:cNvSpPr>
            <a:spLocks noGrp="1" noChangeArrowheads="1"/>
          </p:cNvSpPr>
          <p:nvPr>
            <p:ph type="title"/>
          </p:nvPr>
        </p:nvSpPr>
        <p:spPr/>
        <p:txBody>
          <a:bodyPr/>
          <a:lstStyle/>
          <a:p>
            <a:r>
              <a:rPr lang="en-US"/>
              <a:t>Aisles and Passageways</a:t>
            </a:r>
          </a:p>
        </p:txBody>
      </p:sp>
      <p:sp>
        <p:nvSpPr>
          <p:cNvPr id="609291" name="Rectangle 11"/>
          <p:cNvSpPr>
            <a:spLocks noGrp="1" noChangeArrowheads="1"/>
          </p:cNvSpPr>
          <p:nvPr>
            <p:ph type="body" sz="half" idx="1"/>
          </p:nvPr>
        </p:nvSpPr>
        <p:spPr/>
        <p:txBody>
          <a:bodyPr/>
          <a:lstStyle/>
          <a:p>
            <a:pPr lvl="1"/>
            <a:r>
              <a:rPr lang="en-US" sz="2400"/>
              <a:t>Keep clear for material </a:t>
            </a:r>
            <a:br>
              <a:rPr lang="en-US" sz="2400"/>
            </a:br>
            <a:r>
              <a:rPr lang="en-US" sz="2400"/>
              <a:t>handling equipment</a:t>
            </a:r>
          </a:p>
          <a:p>
            <a:pPr lvl="1"/>
            <a:r>
              <a:rPr lang="en-US" sz="2400"/>
              <a:t>Mark permanent aisles</a:t>
            </a:r>
          </a:p>
          <a:p>
            <a:pPr lvl="1"/>
            <a:r>
              <a:rPr lang="en-US" sz="2400"/>
              <a:t>Heavy-traffic passage-</a:t>
            </a:r>
            <a:br>
              <a:rPr lang="en-US" sz="2400"/>
            </a:br>
            <a:r>
              <a:rPr lang="en-US" sz="2400"/>
              <a:t>ways must be equipped with pedestrian walkways</a:t>
            </a:r>
          </a:p>
        </p:txBody>
      </p:sp>
      <p:pic>
        <p:nvPicPr>
          <p:cNvPr id="609293" name="Picture 13"/>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2057400"/>
            <a:ext cx="3695700" cy="4189413"/>
          </a:xfrm>
          <a:ln>
            <a:solidFill>
              <a:schemeClr val="tx1"/>
            </a:solidFill>
            <a:miter lim="800000"/>
            <a:headEnd/>
            <a:tailEnd/>
          </a:ln>
        </p:spPr>
      </p:pic>
    </p:spTree>
    <p:extLst>
      <p:ext uri="{BB962C8B-B14F-4D97-AF65-F5344CB8AC3E}">
        <p14:creationId xmlns:p14="http://schemas.microsoft.com/office/powerpoint/2010/main" val="110688038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00072" name="Rectangle 8"/>
          <p:cNvSpPr>
            <a:spLocks noGrp="1" noChangeArrowheads="1"/>
          </p:cNvSpPr>
          <p:nvPr>
            <p:ph type="title"/>
          </p:nvPr>
        </p:nvSpPr>
        <p:spPr/>
        <p:txBody>
          <a:bodyPr/>
          <a:lstStyle/>
          <a:p>
            <a:r>
              <a:rPr lang="en-US"/>
              <a:t>Floor Load Rating</a:t>
            </a:r>
          </a:p>
        </p:txBody>
      </p:sp>
      <p:sp>
        <p:nvSpPr>
          <p:cNvPr id="600073" name="Rectangle 9"/>
          <p:cNvSpPr>
            <a:spLocks noGrp="1" noChangeArrowheads="1"/>
          </p:cNvSpPr>
          <p:nvPr>
            <p:ph type="body" idx="1"/>
          </p:nvPr>
        </p:nvSpPr>
        <p:spPr/>
        <p:txBody>
          <a:bodyPr/>
          <a:lstStyle/>
          <a:p>
            <a:pPr lvl="1"/>
            <a:r>
              <a:rPr lang="en-US"/>
              <a:t>Post load ratings</a:t>
            </a:r>
          </a:p>
          <a:p>
            <a:pPr lvl="1"/>
            <a:r>
              <a:rPr lang="en-US"/>
              <a:t>Mark plates covering floor openings</a:t>
            </a:r>
          </a:p>
          <a:p>
            <a:pPr lvl="1"/>
            <a:r>
              <a:rPr lang="en-US"/>
              <a:t>Mark aboveground walkways</a:t>
            </a:r>
          </a:p>
          <a:p>
            <a:pPr lvl="1"/>
            <a:r>
              <a:rPr lang="en-US"/>
              <a:t>Never exceed load rating limit</a:t>
            </a:r>
          </a:p>
        </p:txBody>
      </p:sp>
    </p:spTree>
    <p:extLst>
      <p:ext uri="{BB962C8B-B14F-4D97-AF65-F5344CB8AC3E}">
        <p14:creationId xmlns:p14="http://schemas.microsoft.com/office/powerpoint/2010/main" val="97467301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4414" name="Rectangle 14"/>
          <p:cNvSpPr>
            <a:spLocks noGrp="1" noChangeArrowheads="1"/>
          </p:cNvSpPr>
          <p:nvPr>
            <p:ph type="title"/>
          </p:nvPr>
        </p:nvSpPr>
        <p:spPr/>
        <p:txBody>
          <a:bodyPr>
            <a:normAutofit fontScale="90000"/>
          </a:bodyPr>
          <a:lstStyle/>
          <a:p>
            <a:r>
              <a:rPr lang="en-US"/>
              <a:t>Walking Surfaces and Openings—Questions?</a:t>
            </a:r>
          </a:p>
        </p:txBody>
      </p:sp>
      <p:sp>
        <p:nvSpPr>
          <p:cNvPr id="614415" name="Rectangle 15"/>
          <p:cNvSpPr>
            <a:spLocks noGrp="1" noChangeArrowheads="1"/>
          </p:cNvSpPr>
          <p:nvPr>
            <p:ph type="body" idx="1"/>
          </p:nvPr>
        </p:nvSpPr>
        <p:spPr/>
        <p:txBody>
          <a:bodyPr/>
          <a:lstStyle/>
          <a:p>
            <a:pPr lvl="1"/>
            <a:r>
              <a:rPr lang="en-US"/>
              <a:t>Do you have any questions about open-sided floors, floor holes and openings, aisles, or floor load ratings?</a:t>
            </a:r>
          </a:p>
          <a:p>
            <a:endParaRPr lang="en-US"/>
          </a:p>
        </p:txBody>
      </p:sp>
    </p:spTree>
    <p:extLst>
      <p:ext uri="{BB962C8B-B14F-4D97-AF65-F5344CB8AC3E}">
        <p14:creationId xmlns:p14="http://schemas.microsoft.com/office/powerpoint/2010/main" val="37955373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3860" name="Rectangle 4"/>
          <p:cNvSpPr>
            <a:spLocks noGrp="1" noChangeArrowheads="1"/>
          </p:cNvSpPr>
          <p:nvPr>
            <p:ph type="title"/>
          </p:nvPr>
        </p:nvSpPr>
        <p:spPr/>
        <p:txBody>
          <a:bodyPr/>
          <a:lstStyle/>
          <a:p>
            <a:r>
              <a:rPr lang="en-US"/>
              <a:t>Use Stairs Safety</a:t>
            </a:r>
          </a:p>
        </p:txBody>
      </p:sp>
      <p:sp>
        <p:nvSpPr>
          <p:cNvPr id="633861" name="Rectangle 5"/>
          <p:cNvSpPr>
            <a:spLocks noGrp="1" noChangeArrowheads="1"/>
          </p:cNvSpPr>
          <p:nvPr>
            <p:ph type="body" sz="half" idx="1"/>
          </p:nvPr>
        </p:nvSpPr>
        <p:spPr/>
        <p:txBody>
          <a:bodyPr/>
          <a:lstStyle/>
          <a:p>
            <a:pPr lvl="1"/>
            <a:r>
              <a:rPr lang="en-US" sz="2400"/>
              <a:t>Use handrails</a:t>
            </a:r>
          </a:p>
          <a:p>
            <a:pPr lvl="1"/>
            <a:r>
              <a:rPr lang="en-US" sz="2400"/>
              <a:t>Walk—don’t run</a:t>
            </a:r>
          </a:p>
          <a:p>
            <a:pPr lvl="1"/>
            <a:r>
              <a:rPr lang="en-US" sz="2400"/>
              <a:t>Inspect for slippery </a:t>
            </a:r>
            <a:br>
              <a:rPr lang="en-US" sz="2400"/>
            </a:br>
            <a:r>
              <a:rPr lang="en-US" sz="2400"/>
              <a:t>surfaces or damaged steps</a:t>
            </a:r>
          </a:p>
          <a:p>
            <a:pPr lvl="1"/>
            <a:r>
              <a:rPr lang="en-US" sz="2400"/>
              <a:t>Do not put objects </a:t>
            </a:r>
            <a:br>
              <a:rPr lang="en-US" sz="2400"/>
            </a:br>
            <a:r>
              <a:rPr lang="en-US" sz="2400"/>
              <a:t>on steps</a:t>
            </a:r>
          </a:p>
        </p:txBody>
      </p:sp>
      <p:pic>
        <p:nvPicPr>
          <p:cNvPr id="633863" name="Picture 7"/>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045075" y="2057400"/>
            <a:ext cx="3433763" cy="4191000"/>
          </a:xfrm>
          <a:ln>
            <a:solidFill>
              <a:schemeClr val="tx1"/>
            </a:solidFill>
            <a:miter lim="800000"/>
            <a:headEnd/>
            <a:tailEnd/>
          </a:ln>
        </p:spPr>
      </p:pic>
    </p:spTree>
    <p:extLst>
      <p:ext uri="{BB962C8B-B14F-4D97-AF65-F5344CB8AC3E}">
        <p14:creationId xmlns:p14="http://schemas.microsoft.com/office/powerpoint/2010/main" val="99745632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9526" name="Rectangle 6"/>
          <p:cNvSpPr>
            <a:spLocks noGrp="1" noChangeArrowheads="1"/>
          </p:cNvSpPr>
          <p:nvPr>
            <p:ph type="title"/>
          </p:nvPr>
        </p:nvSpPr>
        <p:spPr/>
        <p:txBody>
          <a:bodyPr/>
          <a:lstStyle/>
          <a:p>
            <a:r>
              <a:rPr lang="en-US"/>
              <a:t>Use Fixed Ladders Safely</a:t>
            </a:r>
          </a:p>
        </p:txBody>
      </p:sp>
      <p:sp>
        <p:nvSpPr>
          <p:cNvPr id="619527" name="Rectangle 7"/>
          <p:cNvSpPr>
            <a:spLocks noGrp="1" noChangeArrowheads="1"/>
          </p:cNvSpPr>
          <p:nvPr>
            <p:ph type="body" sz="half" idx="1"/>
          </p:nvPr>
        </p:nvSpPr>
        <p:spPr/>
        <p:txBody>
          <a:bodyPr/>
          <a:lstStyle/>
          <a:p>
            <a:pPr lvl="1"/>
            <a:r>
              <a:rPr lang="en-US" sz="2400"/>
              <a:t>Permanently attached</a:t>
            </a:r>
          </a:p>
          <a:p>
            <a:pPr lvl="1"/>
            <a:r>
              <a:rPr lang="en-US" sz="2400"/>
              <a:t>Cages needed if climbing height greater  than 20 feet</a:t>
            </a:r>
          </a:p>
          <a:p>
            <a:pPr lvl="1"/>
            <a:r>
              <a:rPr lang="en-US" sz="2400"/>
              <a:t>Maximum unbroken </a:t>
            </a:r>
            <a:br>
              <a:rPr lang="en-US" sz="2400"/>
            </a:br>
            <a:r>
              <a:rPr lang="en-US" sz="2400"/>
              <a:t>length or height of 30 feet</a:t>
            </a:r>
          </a:p>
          <a:p>
            <a:pPr lvl="1"/>
            <a:r>
              <a:rPr lang="en-US" sz="2400"/>
              <a:t>Use ladder safety devices</a:t>
            </a:r>
          </a:p>
        </p:txBody>
      </p:sp>
      <p:pic>
        <p:nvPicPr>
          <p:cNvPr id="619532" name="Picture 12"/>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72075" y="2057400"/>
            <a:ext cx="3179763" cy="4191000"/>
          </a:xfrm>
          <a:noFill/>
          <a:ln>
            <a:solidFill>
              <a:schemeClr val="tx1"/>
            </a:solidFill>
            <a:miter lim="800000"/>
            <a:headEnd/>
            <a:tailEnd/>
          </a:ln>
        </p:spPr>
      </p:pic>
    </p:spTree>
    <p:extLst>
      <p:ext uri="{BB962C8B-B14F-4D97-AF65-F5344CB8AC3E}">
        <p14:creationId xmlns:p14="http://schemas.microsoft.com/office/powerpoint/2010/main" val="1067904256"/>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2598" name="Rectangle 6"/>
          <p:cNvSpPr>
            <a:spLocks noGrp="1" noChangeArrowheads="1"/>
          </p:cNvSpPr>
          <p:nvPr>
            <p:ph type="title"/>
          </p:nvPr>
        </p:nvSpPr>
        <p:spPr/>
        <p:txBody>
          <a:bodyPr>
            <a:normAutofit fontScale="90000"/>
          </a:bodyPr>
          <a:lstStyle/>
          <a:p>
            <a:r>
              <a:rPr lang="en-US"/>
              <a:t>Set Up a Ladder </a:t>
            </a:r>
            <a:br>
              <a:rPr lang="en-US"/>
            </a:br>
            <a:r>
              <a:rPr lang="en-US"/>
              <a:t>With Safety in Mind</a:t>
            </a:r>
          </a:p>
        </p:txBody>
      </p:sp>
      <p:sp>
        <p:nvSpPr>
          <p:cNvPr id="622599" name="Rectangle 7"/>
          <p:cNvSpPr>
            <a:spLocks noGrp="1" noChangeArrowheads="1"/>
          </p:cNvSpPr>
          <p:nvPr>
            <p:ph type="body" sz="half" idx="1"/>
          </p:nvPr>
        </p:nvSpPr>
        <p:spPr/>
        <p:txBody>
          <a:bodyPr/>
          <a:lstStyle/>
          <a:p>
            <a:pPr lvl="1"/>
            <a:r>
              <a:rPr lang="en-US" sz="2400" dirty="0"/>
              <a:t>Put it on a level surface</a:t>
            </a:r>
          </a:p>
          <a:p>
            <a:pPr lvl="1"/>
            <a:r>
              <a:rPr lang="en-US" sz="2400" dirty="0"/>
              <a:t>Angle the ladder properly—use the 4 to 1 rule</a:t>
            </a:r>
          </a:p>
          <a:p>
            <a:pPr lvl="1"/>
            <a:r>
              <a:rPr lang="en-US" sz="2400" dirty="0"/>
              <a:t>Secure the bottom</a:t>
            </a:r>
          </a:p>
          <a:p>
            <a:pPr lvl="1"/>
            <a:r>
              <a:rPr lang="en-US" sz="2400" dirty="0"/>
              <a:t>Extend 3 feet above </a:t>
            </a:r>
            <a:br>
              <a:rPr lang="en-US" sz="2400" dirty="0"/>
            </a:br>
            <a:r>
              <a:rPr lang="en-US" sz="2400" dirty="0"/>
              <a:t>the upper </a:t>
            </a:r>
            <a:r>
              <a:rPr lang="en-US" sz="2400" dirty="0" smtClean="0"/>
              <a:t>landing</a:t>
            </a:r>
            <a:endParaRPr lang="en-US" sz="2400" dirty="0"/>
          </a:p>
        </p:txBody>
      </p:sp>
      <p:pic>
        <p:nvPicPr>
          <p:cNvPr id="622603" name="Picture 11" descr="WISHAladderrule ladder angle sketch"/>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2055813"/>
            <a:ext cx="3692525" cy="3790950"/>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622604" name="Text Box 12"/>
          <p:cNvSpPr txBox="1">
            <a:spLocks noChangeArrowheads="1"/>
          </p:cNvSpPr>
          <p:nvPr/>
        </p:nvSpPr>
        <p:spPr bwMode="auto">
          <a:xfrm>
            <a:off x="6288088" y="5916613"/>
            <a:ext cx="2452687"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sz="1000"/>
              <a:t>Image credit: State of WA-WISHA Services</a:t>
            </a:r>
          </a:p>
        </p:txBody>
      </p:sp>
    </p:spTree>
    <p:extLst>
      <p:ext uri="{BB962C8B-B14F-4D97-AF65-F5344CB8AC3E}">
        <p14:creationId xmlns:p14="http://schemas.microsoft.com/office/powerpoint/2010/main" val="193842099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6214" name="Rectangle 6"/>
          <p:cNvSpPr>
            <a:spLocks noGrp="1" noChangeArrowheads="1"/>
          </p:cNvSpPr>
          <p:nvPr>
            <p:ph type="title"/>
          </p:nvPr>
        </p:nvSpPr>
        <p:spPr/>
        <p:txBody>
          <a:bodyPr/>
          <a:lstStyle/>
          <a:p>
            <a:r>
              <a:rPr lang="en-US"/>
              <a:t>Climb Ladders Safely</a:t>
            </a:r>
          </a:p>
        </p:txBody>
      </p:sp>
      <p:sp>
        <p:nvSpPr>
          <p:cNvPr id="606215" name="Rectangle 7"/>
          <p:cNvSpPr>
            <a:spLocks noGrp="1" noChangeArrowheads="1"/>
          </p:cNvSpPr>
          <p:nvPr>
            <p:ph type="body" sz="half" idx="1"/>
          </p:nvPr>
        </p:nvSpPr>
        <p:spPr/>
        <p:txBody>
          <a:bodyPr/>
          <a:lstStyle/>
          <a:p>
            <a:pPr lvl="1"/>
            <a:r>
              <a:rPr lang="en-US" sz="2400"/>
              <a:t>Face the ladder</a:t>
            </a:r>
          </a:p>
          <a:p>
            <a:pPr lvl="1"/>
            <a:r>
              <a:rPr lang="en-US" sz="2400"/>
              <a:t>Climb with both hands</a:t>
            </a:r>
          </a:p>
          <a:p>
            <a:pPr lvl="1"/>
            <a:r>
              <a:rPr lang="en-US" sz="2400"/>
              <a:t>Use a tool belt </a:t>
            </a:r>
            <a:br>
              <a:rPr lang="en-US" sz="2400"/>
            </a:br>
            <a:r>
              <a:rPr lang="en-US" sz="2400"/>
              <a:t>or bucket hanger</a:t>
            </a:r>
          </a:p>
          <a:p>
            <a:pPr lvl="1"/>
            <a:r>
              <a:rPr lang="en-US" sz="2400"/>
              <a:t>Keep your weight </a:t>
            </a:r>
            <a:br>
              <a:rPr lang="en-US" sz="2400"/>
            </a:br>
            <a:r>
              <a:rPr lang="en-US" sz="2400"/>
              <a:t>centered</a:t>
            </a:r>
          </a:p>
          <a:p>
            <a:pPr lvl="1"/>
            <a:r>
              <a:rPr lang="en-US" sz="2400"/>
              <a:t>Don’t stand on the </a:t>
            </a:r>
            <a:br>
              <a:rPr lang="en-US" sz="2400"/>
            </a:br>
            <a:r>
              <a:rPr lang="en-US" sz="2400"/>
              <a:t>top two rungs or steps </a:t>
            </a:r>
            <a:br>
              <a:rPr lang="en-US" sz="2400"/>
            </a:br>
            <a:r>
              <a:rPr lang="en-US" sz="2400"/>
              <a:t>of a stepladder</a:t>
            </a:r>
          </a:p>
        </p:txBody>
      </p:sp>
      <p:pic>
        <p:nvPicPr>
          <p:cNvPr id="606217" name="Picture 9"/>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5176838" y="2057400"/>
            <a:ext cx="3171825" cy="4191000"/>
          </a:xfrm>
          <a:ln>
            <a:solidFill>
              <a:schemeClr val="tx1"/>
            </a:solidFill>
            <a:miter lim="800000"/>
            <a:headEnd/>
            <a:tailEnd/>
          </a:ln>
        </p:spPr>
      </p:pic>
    </p:spTree>
    <p:extLst>
      <p:ext uri="{BB962C8B-B14F-4D97-AF65-F5344CB8AC3E}">
        <p14:creationId xmlns:p14="http://schemas.microsoft.com/office/powerpoint/2010/main" val="388911794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6696" name="Rectangle 8"/>
          <p:cNvSpPr>
            <a:spLocks noGrp="1" noChangeArrowheads="1"/>
          </p:cNvSpPr>
          <p:nvPr>
            <p:ph type="title"/>
          </p:nvPr>
        </p:nvSpPr>
        <p:spPr/>
        <p:txBody>
          <a:bodyPr/>
          <a:lstStyle/>
          <a:p>
            <a:r>
              <a:rPr lang="en-US"/>
              <a:t>Inspect Ladders</a:t>
            </a:r>
          </a:p>
        </p:txBody>
      </p:sp>
      <p:sp>
        <p:nvSpPr>
          <p:cNvPr id="626697" name="Rectangle 9"/>
          <p:cNvSpPr>
            <a:spLocks noGrp="1" noChangeArrowheads="1"/>
          </p:cNvSpPr>
          <p:nvPr>
            <p:ph type="body" idx="1"/>
          </p:nvPr>
        </p:nvSpPr>
        <p:spPr/>
        <p:txBody>
          <a:bodyPr/>
          <a:lstStyle/>
          <a:p>
            <a:pPr lvl="1"/>
            <a:r>
              <a:rPr lang="en-US"/>
              <a:t>Make sure rungs are in good condition and clean</a:t>
            </a:r>
          </a:p>
          <a:p>
            <a:pPr lvl="1"/>
            <a:r>
              <a:rPr lang="en-US"/>
              <a:t>Make sure ladder locks function correctly</a:t>
            </a:r>
          </a:p>
          <a:p>
            <a:pPr lvl="1"/>
            <a:r>
              <a:rPr lang="en-US"/>
              <a:t>Use a nonconductive ladder around electrical equipment</a:t>
            </a:r>
          </a:p>
          <a:p>
            <a:pPr lvl="1"/>
            <a:r>
              <a:rPr lang="en-US"/>
              <a:t>Ladder feet should be antislip material</a:t>
            </a:r>
          </a:p>
        </p:txBody>
      </p:sp>
    </p:spTree>
    <p:extLst>
      <p:ext uri="{BB962C8B-B14F-4D97-AF65-F5344CB8AC3E}">
        <p14:creationId xmlns:p14="http://schemas.microsoft.com/office/powerpoint/2010/main" val="355358014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90184" name="Rectangle 8"/>
          <p:cNvSpPr>
            <a:spLocks noGrp="1" noChangeArrowheads="1"/>
          </p:cNvSpPr>
          <p:nvPr>
            <p:ph type="title"/>
          </p:nvPr>
        </p:nvSpPr>
        <p:spPr/>
        <p:txBody>
          <a:bodyPr>
            <a:normAutofit fontScale="90000"/>
          </a:bodyPr>
          <a:lstStyle/>
          <a:p>
            <a:r>
              <a:rPr lang="en-US"/>
              <a:t>Stairs and Ladders—</a:t>
            </a:r>
            <a:br>
              <a:rPr lang="en-US"/>
            </a:br>
            <a:r>
              <a:rPr lang="en-US"/>
              <a:t>Any Questions?</a:t>
            </a:r>
          </a:p>
        </p:txBody>
      </p:sp>
      <p:sp>
        <p:nvSpPr>
          <p:cNvPr id="690185" name="Rectangle 9"/>
          <p:cNvSpPr>
            <a:spLocks noGrp="1" noChangeArrowheads="1"/>
          </p:cNvSpPr>
          <p:nvPr>
            <p:ph type="body" idx="1"/>
          </p:nvPr>
        </p:nvSpPr>
        <p:spPr/>
        <p:txBody>
          <a:bodyPr/>
          <a:lstStyle/>
          <a:p>
            <a:pPr lvl="1"/>
            <a:r>
              <a:rPr lang="en-US"/>
              <a:t>Any questions about safety procedures for stairs and ladders?</a:t>
            </a:r>
          </a:p>
          <a:p>
            <a:endParaRPr lang="en-US"/>
          </a:p>
        </p:txBody>
      </p:sp>
    </p:spTree>
    <p:extLst>
      <p:ext uri="{BB962C8B-B14F-4D97-AF65-F5344CB8AC3E}">
        <p14:creationId xmlns:p14="http://schemas.microsoft.com/office/powerpoint/2010/main" val="781788058"/>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0550" name="Rectangle 6"/>
          <p:cNvSpPr>
            <a:spLocks noGrp="1" noChangeArrowheads="1"/>
          </p:cNvSpPr>
          <p:nvPr>
            <p:ph type="title"/>
          </p:nvPr>
        </p:nvSpPr>
        <p:spPr/>
        <p:txBody>
          <a:bodyPr>
            <a:normAutofit fontScale="90000"/>
          </a:bodyPr>
          <a:lstStyle/>
          <a:p>
            <a:r>
              <a:rPr lang="en-US"/>
              <a:t>Keep Walking and Working Surfaces Clear and Clean</a:t>
            </a:r>
          </a:p>
        </p:txBody>
      </p:sp>
      <p:sp>
        <p:nvSpPr>
          <p:cNvPr id="620551" name="Rectangle 7"/>
          <p:cNvSpPr>
            <a:spLocks noGrp="1" noChangeArrowheads="1"/>
          </p:cNvSpPr>
          <p:nvPr>
            <p:ph type="body" sz="half" idx="1"/>
          </p:nvPr>
        </p:nvSpPr>
        <p:spPr/>
        <p:txBody>
          <a:bodyPr/>
          <a:lstStyle/>
          <a:p>
            <a:pPr lvl="1"/>
            <a:r>
              <a:rPr lang="en-US" sz="2400"/>
              <a:t>Keep workroom floors </a:t>
            </a:r>
            <a:br>
              <a:rPr lang="en-US" sz="2400"/>
            </a:br>
            <a:r>
              <a:rPr lang="en-US" sz="2400"/>
              <a:t>clean and dry</a:t>
            </a:r>
          </a:p>
          <a:p>
            <a:pPr lvl="1"/>
            <a:r>
              <a:rPr lang="en-US" sz="2400"/>
              <a:t>Maintain a clean and orderly work area</a:t>
            </a:r>
          </a:p>
        </p:txBody>
      </p:sp>
      <p:pic>
        <p:nvPicPr>
          <p:cNvPr id="620553" name="Picture 9"/>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2055813"/>
            <a:ext cx="3695700" cy="3797300"/>
          </a:xfrm>
          <a:noFill/>
          <a:ln>
            <a:solidFill>
              <a:schemeClr val="tx1"/>
            </a:solidFill>
            <a:miter lim="800000"/>
            <a:headEnd/>
            <a:tailEnd/>
          </a:ln>
        </p:spPr>
      </p:pic>
    </p:spTree>
    <p:extLst>
      <p:ext uri="{BB962C8B-B14F-4D97-AF65-F5344CB8AC3E}">
        <p14:creationId xmlns:p14="http://schemas.microsoft.com/office/powerpoint/2010/main" val="182136387"/>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9771" name="Rectangle 11"/>
          <p:cNvSpPr>
            <a:spLocks noGrp="1" noChangeArrowheads="1"/>
          </p:cNvSpPr>
          <p:nvPr>
            <p:ph type="title"/>
          </p:nvPr>
        </p:nvSpPr>
        <p:spPr/>
        <p:txBody>
          <a:bodyPr/>
          <a:lstStyle/>
          <a:p>
            <a:r>
              <a:rPr lang="en-US"/>
              <a:t>Eliminate Trip Hazards</a:t>
            </a:r>
          </a:p>
        </p:txBody>
      </p:sp>
      <p:sp>
        <p:nvSpPr>
          <p:cNvPr id="629772" name="Rectangle 12"/>
          <p:cNvSpPr>
            <a:spLocks noGrp="1" noChangeArrowheads="1"/>
          </p:cNvSpPr>
          <p:nvPr>
            <p:ph type="body" sz="half" idx="1"/>
          </p:nvPr>
        </p:nvSpPr>
        <p:spPr/>
        <p:txBody>
          <a:bodyPr>
            <a:normAutofit fontScale="92500"/>
          </a:bodyPr>
          <a:lstStyle/>
          <a:p>
            <a:pPr lvl="1"/>
            <a:r>
              <a:rPr lang="en-US" sz="2400"/>
              <a:t>Pick up tools, materials, </a:t>
            </a:r>
            <a:br>
              <a:rPr lang="en-US" sz="2400"/>
            </a:br>
            <a:r>
              <a:rPr lang="en-US" sz="2400"/>
              <a:t>and trash</a:t>
            </a:r>
          </a:p>
          <a:p>
            <a:pPr lvl="1"/>
            <a:r>
              <a:rPr lang="en-US" sz="2400"/>
              <a:t>Pick up or walk around obstructions</a:t>
            </a:r>
          </a:p>
          <a:p>
            <a:pPr lvl="1"/>
            <a:r>
              <a:rPr lang="en-US" sz="2400"/>
              <a:t>Report dangerous walking and working surfaces</a:t>
            </a:r>
          </a:p>
          <a:p>
            <a:pPr lvl="1"/>
            <a:r>
              <a:rPr lang="en-US" sz="2400"/>
              <a:t>Keep file drawers closed </a:t>
            </a:r>
          </a:p>
          <a:p>
            <a:pPr lvl="1"/>
            <a:r>
              <a:rPr lang="en-US" sz="2400"/>
              <a:t>Keep power cords out of walkways</a:t>
            </a:r>
          </a:p>
        </p:txBody>
      </p:sp>
      <p:pic>
        <p:nvPicPr>
          <p:cNvPr id="629784" name="Picture 24" descr="housekeeping3wrong"/>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2435225"/>
            <a:ext cx="3695700" cy="3435350"/>
          </a:xfrm>
          <a:ln>
            <a:solidFill>
              <a:schemeClr val="tx1"/>
            </a:solidFill>
            <a:miter lim="800000"/>
            <a:headEnd/>
            <a:tailEnd/>
          </a:ln>
        </p:spPr>
      </p:pic>
      <p:grpSp>
        <p:nvGrpSpPr>
          <p:cNvPr id="629781" name="Group 21"/>
          <p:cNvGrpSpPr>
            <a:grpSpLocks/>
          </p:cNvGrpSpPr>
          <p:nvPr/>
        </p:nvGrpSpPr>
        <p:grpSpPr bwMode="auto">
          <a:xfrm>
            <a:off x="4905375" y="2357438"/>
            <a:ext cx="3702050" cy="3584575"/>
            <a:chOff x="3320" y="1552"/>
            <a:chExt cx="1920" cy="1880"/>
          </a:xfrm>
        </p:grpSpPr>
        <p:sp>
          <p:nvSpPr>
            <p:cNvPr id="629782" name="Oval 22"/>
            <p:cNvSpPr>
              <a:spLocks noChangeArrowheads="1"/>
            </p:cNvSpPr>
            <p:nvPr/>
          </p:nvSpPr>
          <p:spPr bwMode="auto">
            <a:xfrm>
              <a:off x="3320" y="1552"/>
              <a:ext cx="1920" cy="1880"/>
            </a:xfrm>
            <a:prstGeom prst="ellipse">
              <a:avLst/>
            </a:prstGeom>
            <a:noFill/>
            <a:ln w="127000">
              <a:solidFill>
                <a:srgbClr val="FF0000">
                  <a:alpha val="50000"/>
                </a:srgbClr>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sp>
          <p:nvSpPr>
            <p:cNvPr id="629783" name="Line 23"/>
            <p:cNvSpPr>
              <a:spLocks noChangeShapeType="1"/>
            </p:cNvSpPr>
            <p:nvPr/>
          </p:nvSpPr>
          <p:spPr bwMode="auto">
            <a:xfrm>
              <a:off x="3661" y="1833"/>
              <a:ext cx="1303" cy="1303"/>
            </a:xfrm>
            <a:prstGeom prst="line">
              <a:avLst/>
            </a:prstGeom>
            <a:noFill/>
            <a:ln w="127000">
              <a:solidFill>
                <a:srgbClr val="FF0000">
                  <a:alpha val="50000"/>
                </a:srgb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609402758"/>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0312" name="Rectangle 8"/>
          <p:cNvSpPr>
            <a:spLocks noGrp="1" noChangeArrowheads="1"/>
          </p:cNvSpPr>
          <p:nvPr>
            <p:ph type="title"/>
          </p:nvPr>
        </p:nvSpPr>
        <p:spPr/>
        <p:txBody>
          <a:bodyPr/>
          <a:lstStyle/>
          <a:p>
            <a:r>
              <a:rPr lang="en-US"/>
              <a:t>Eliminate Slip Hazards</a:t>
            </a:r>
          </a:p>
        </p:txBody>
      </p:sp>
      <p:sp>
        <p:nvSpPr>
          <p:cNvPr id="610313" name="Rectangle 9"/>
          <p:cNvSpPr>
            <a:spLocks noGrp="1" noChangeArrowheads="1"/>
          </p:cNvSpPr>
          <p:nvPr>
            <p:ph type="body" idx="1"/>
          </p:nvPr>
        </p:nvSpPr>
        <p:spPr/>
        <p:txBody>
          <a:bodyPr/>
          <a:lstStyle/>
          <a:p>
            <a:pPr lvl="1"/>
            <a:r>
              <a:rPr lang="en-US"/>
              <a:t>Clean up liquids</a:t>
            </a:r>
          </a:p>
          <a:p>
            <a:pPr lvl="1"/>
            <a:r>
              <a:rPr lang="en-US"/>
              <a:t>Sweep up debris and dust</a:t>
            </a:r>
          </a:p>
          <a:p>
            <a:pPr lvl="1"/>
            <a:r>
              <a:rPr lang="en-US"/>
              <a:t>Stop and repair leaks </a:t>
            </a:r>
          </a:p>
          <a:p>
            <a:pPr lvl="1"/>
            <a:r>
              <a:rPr lang="en-US"/>
              <a:t>Install absorbent around wet processes</a:t>
            </a:r>
          </a:p>
          <a:p>
            <a:pPr lvl="1"/>
            <a:r>
              <a:rPr lang="en-US"/>
              <a:t>Use warning signs or cones</a:t>
            </a:r>
          </a:p>
        </p:txBody>
      </p:sp>
    </p:spTree>
    <p:extLst>
      <p:ext uri="{BB962C8B-B14F-4D97-AF65-F5344CB8AC3E}">
        <p14:creationId xmlns:p14="http://schemas.microsoft.com/office/powerpoint/2010/main" val="8669820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11334" name="Rectangle 6"/>
          <p:cNvSpPr>
            <a:spLocks noGrp="1" noChangeArrowheads="1"/>
          </p:cNvSpPr>
          <p:nvPr>
            <p:ph type="title"/>
          </p:nvPr>
        </p:nvSpPr>
        <p:spPr/>
        <p:txBody>
          <a:bodyPr/>
          <a:lstStyle/>
          <a:p>
            <a:r>
              <a:rPr lang="en-US"/>
              <a:t>Wear Slip-Resistant Shoes</a:t>
            </a:r>
          </a:p>
        </p:txBody>
      </p:sp>
      <p:sp>
        <p:nvSpPr>
          <p:cNvPr id="611335" name="Rectangle 7"/>
          <p:cNvSpPr>
            <a:spLocks noGrp="1" noChangeArrowheads="1"/>
          </p:cNvSpPr>
          <p:nvPr>
            <p:ph type="body" sz="half" idx="1"/>
          </p:nvPr>
        </p:nvSpPr>
        <p:spPr/>
        <p:txBody>
          <a:bodyPr/>
          <a:lstStyle/>
          <a:p>
            <a:pPr lvl="1"/>
            <a:r>
              <a:rPr lang="en-US" sz="2400"/>
              <a:t>Street shoes not intended for slip resistance</a:t>
            </a:r>
          </a:p>
          <a:p>
            <a:pPr lvl="1"/>
            <a:r>
              <a:rPr lang="en-US" sz="2400"/>
              <a:t>Soft rubber sole </a:t>
            </a:r>
            <a:br>
              <a:rPr lang="en-US" sz="2400"/>
            </a:br>
            <a:r>
              <a:rPr lang="en-US" sz="2400"/>
              <a:t>for slip resistance</a:t>
            </a:r>
          </a:p>
          <a:p>
            <a:pPr lvl="1"/>
            <a:r>
              <a:rPr lang="en-US" sz="2400"/>
              <a:t>Sole tread with channels</a:t>
            </a:r>
          </a:p>
          <a:p>
            <a:pPr lvl="1"/>
            <a:r>
              <a:rPr lang="en-US" sz="2400"/>
              <a:t>Still need to walk carefully</a:t>
            </a:r>
          </a:p>
        </p:txBody>
      </p:sp>
      <p:pic>
        <p:nvPicPr>
          <p:cNvPr id="611337" name="Picture 9"/>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a:xfrm>
            <a:off x="4914900" y="2074863"/>
            <a:ext cx="3695700" cy="4156075"/>
          </a:xfrm>
          <a:noFill/>
          <a:ln>
            <a:solidFill>
              <a:schemeClr val="tx1"/>
            </a:solidFill>
            <a:miter lim="800000"/>
            <a:headEnd/>
            <a:tailEnd/>
          </a:ln>
        </p:spPr>
      </p:pic>
    </p:spTree>
    <p:extLst>
      <p:ext uri="{BB962C8B-B14F-4D97-AF65-F5344CB8AC3E}">
        <p14:creationId xmlns:p14="http://schemas.microsoft.com/office/powerpoint/2010/main" val="276556008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5914" name="Rectangle 10"/>
          <p:cNvSpPr>
            <a:spLocks noGrp="1" noChangeArrowheads="1"/>
          </p:cNvSpPr>
          <p:nvPr>
            <p:ph type="title"/>
          </p:nvPr>
        </p:nvSpPr>
        <p:spPr/>
        <p:txBody>
          <a:bodyPr>
            <a:normAutofit fontScale="90000"/>
          </a:bodyPr>
          <a:lstStyle/>
          <a:p>
            <a:r>
              <a:rPr lang="en-US"/>
              <a:t>Be Alert, Use </a:t>
            </a:r>
            <a:br>
              <a:rPr lang="en-US"/>
            </a:br>
            <a:r>
              <a:rPr lang="en-US"/>
              <a:t>Common Sense</a:t>
            </a:r>
          </a:p>
        </p:txBody>
      </p:sp>
      <p:sp>
        <p:nvSpPr>
          <p:cNvPr id="635915" name="Rectangle 11"/>
          <p:cNvSpPr>
            <a:spLocks noGrp="1" noChangeArrowheads="1"/>
          </p:cNvSpPr>
          <p:nvPr>
            <p:ph type="body" idx="1"/>
          </p:nvPr>
        </p:nvSpPr>
        <p:spPr/>
        <p:txBody>
          <a:bodyPr/>
          <a:lstStyle/>
          <a:p>
            <a:pPr lvl="1"/>
            <a:r>
              <a:rPr lang="en-US"/>
              <a:t>Be aware of the hazards</a:t>
            </a:r>
          </a:p>
          <a:p>
            <a:pPr lvl="1"/>
            <a:r>
              <a:rPr lang="en-US"/>
              <a:t>Pay attention to where you are going</a:t>
            </a:r>
          </a:p>
          <a:p>
            <a:pPr lvl="1"/>
            <a:r>
              <a:rPr lang="en-US"/>
              <a:t>Adjust your stride according to the </a:t>
            </a:r>
            <a:br>
              <a:rPr lang="en-US"/>
            </a:br>
            <a:r>
              <a:rPr lang="en-US"/>
              <a:t>walking surface</a:t>
            </a:r>
          </a:p>
          <a:p>
            <a:pPr lvl="1"/>
            <a:r>
              <a:rPr lang="en-US"/>
              <a:t>Make wide turns at corners</a:t>
            </a:r>
          </a:p>
          <a:p>
            <a:pPr lvl="1"/>
            <a:r>
              <a:rPr lang="en-US"/>
              <a:t>Don’t block your vision when carrying items</a:t>
            </a:r>
          </a:p>
        </p:txBody>
      </p:sp>
    </p:spTree>
    <p:extLst>
      <p:ext uri="{BB962C8B-B14F-4D97-AF65-F5344CB8AC3E}">
        <p14:creationId xmlns:p14="http://schemas.microsoft.com/office/powerpoint/2010/main" val="282676011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637960" name="Rectangle 8"/>
          <p:cNvSpPr>
            <a:spLocks noGrp="1" noChangeArrowheads="1"/>
          </p:cNvSpPr>
          <p:nvPr>
            <p:ph type="title"/>
          </p:nvPr>
        </p:nvSpPr>
        <p:spPr/>
        <p:txBody>
          <a:bodyPr>
            <a:normAutofit fontScale="90000"/>
          </a:bodyPr>
          <a:lstStyle/>
          <a:p>
            <a:r>
              <a:rPr lang="en-US"/>
              <a:t>Slip and Trip Safety—</a:t>
            </a:r>
            <a:br>
              <a:rPr lang="en-US"/>
            </a:br>
            <a:r>
              <a:rPr lang="en-US"/>
              <a:t>Any Questions?</a:t>
            </a:r>
          </a:p>
        </p:txBody>
      </p:sp>
      <p:sp>
        <p:nvSpPr>
          <p:cNvPr id="637961" name="Rectangle 9"/>
          <p:cNvSpPr>
            <a:spLocks noGrp="1" noChangeArrowheads="1"/>
          </p:cNvSpPr>
          <p:nvPr>
            <p:ph type="body" idx="1"/>
          </p:nvPr>
        </p:nvSpPr>
        <p:spPr/>
        <p:txBody>
          <a:bodyPr/>
          <a:lstStyle/>
          <a:p>
            <a:pPr lvl="1"/>
            <a:r>
              <a:rPr lang="en-US"/>
              <a:t>Any questions about slip and trip hazards of  walking and working surfaces?</a:t>
            </a:r>
          </a:p>
          <a:p>
            <a:endParaRPr lang="en-US"/>
          </a:p>
        </p:txBody>
      </p:sp>
    </p:spTree>
    <p:extLst>
      <p:ext uri="{BB962C8B-B14F-4D97-AF65-F5344CB8AC3E}">
        <p14:creationId xmlns:p14="http://schemas.microsoft.com/office/powerpoint/2010/main" val="2716085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2" name="Rectangle 12"/>
          <p:cNvSpPr>
            <a:spLocks noGrp="1" noChangeArrowheads="1"/>
          </p:cNvSpPr>
          <p:nvPr>
            <p:ph type="title"/>
          </p:nvPr>
        </p:nvSpPr>
        <p:spPr/>
        <p:txBody>
          <a:bodyPr/>
          <a:lstStyle/>
          <a:p>
            <a:r>
              <a:rPr lang="en-US"/>
              <a:t>Key Things to Remember</a:t>
            </a:r>
          </a:p>
        </p:txBody>
      </p:sp>
      <p:sp>
        <p:nvSpPr>
          <p:cNvPr id="614413" name="Rectangle 13"/>
          <p:cNvSpPr>
            <a:spLocks noGrp="1" noChangeArrowheads="1"/>
          </p:cNvSpPr>
          <p:nvPr>
            <p:ph type="body" idx="1"/>
          </p:nvPr>
        </p:nvSpPr>
        <p:spPr/>
        <p:txBody>
          <a:bodyPr/>
          <a:lstStyle/>
          <a:p>
            <a:pPr lvl="1"/>
            <a:r>
              <a:rPr lang="en-US"/>
              <a:t>Check for unguarded openings</a:t>
            </a:r>
          </a:p>
          <a:p>
            <a:pPr lvl="1"/>
            <a:r>
              <a:rPr lang="en-US"/>
              <a:t>Keep walkways free of hazards</a:t>
            </a:r>
          </a:p>
          <a:p>
            <a:pPr lvl="1"/>
            <a:r>
              <a:rPr lang="en-US"/>
              <a:t>Use stairs and ladders safely</a:t>
            </a:r>
          </a:p>
          <a:p>
            <a:pPr lvl="1"/>
            <a:r>
              <a:rPr lang="en-US"/>
              <a:t>Prevent slip and trip hazards</a:t>
            </a:r>
          </a:p>
        </p:txBody>
      </p:sp>
    </p:spTree>
    <p:extLst>
      <p:ext uri="{BB962C8B-B14F-4D97-AF65-F5344CB8AC3E}">
        <p14:creationId xmlns:p14="http://schemas.microsoft.com/office/powerpoint/2010/main" val="1286009311"/>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Video</a:t>
            </a:r>
            <a:endParaRPr lang="en-US" dirty="0"/>
          </a:p>
        </p:txBody>
      </p:sp>
      <p:sp>
        <p:nvSpPr>
          <p:cNvPr id="3" name="Content Placeholder 2"/>
          <p:cNvSpPr>
            <a:spLocks noGrp="1"/>
          </p:cNvSpPr>
          <p:nvPr>
            <p:ph idx="1"/>
          </p:nvPr>
        </p:nvSpPr>
        <p:spPr/>
        <p:txBody>
          <a:bodyPr/>
          <a:lstStyle/>
          <a:p>
            <a:endParaRPr lang="en-US" dirty="0"/>
          </a:p>
          <a:p>
            <a:endParaRPr lang="en-US" dirty="0" smtClean="0"/>
          </a:p>
          <a:p>
            <a:endParaRPr lang="en-US" dirty="0"/>
          </a:p>
          <a:p>
            <a:r>
              <a:rPr lang="en-US" sz="3600" dirty="0" smtClean="0"/>
              <a:t>            Slips Trips &amp; Falls</a:t>
            </a:r>
          </a:p>
        </p:txBody>
      </p:sp>
    </p:spTree>
    <p:extLst>
      <p:ext uri="{BB962C8B-B14F-4D97-AF65-F5344CB8AC3E}">
        <p14:creationId xmlns:p14="http://schemas.microsoft.com/office/powerpoint/2010/main" val="419230261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Supervisor’s Training Course</a:t>
            </a:r>
            <a:endParaRPr lang="en-US" dirty="0"/>
          </a:p>
        </p:txBody>
      </p:sp>
      <p:sp>
        <p:nvSpPr>
          <p:cNvPr id="3" name="Content Placeholder 2"/>
          <p:cNvSpPr>
            <a:spLocks noGrp="1"/>
          </p:cNvSpPr>
          <p:nvPr>
            <p:ph idx="1"/>
          </p:nvPr>
        </p:nvSpPr>
        <p:spPr/>
        <p:txBody>
          <a:bodyPr>
            <a:normAutofit/>
          </a:bodyPr>
          <a:lstStyle/>
          <a:p>
            <a:r>
              <a:rPr lang="en-US" dirty="0" smtClean="0"/>
              <a:t>Class will run approximately 2 hours</a:t>
            </a:r>
          </a:p>
          <a:p>
            <a:pPr lvl="1"/>
            <a:r>
              <a:rPr lang="en-US" dirty="0" smtClean="0"/>
              <a:t>Presentation, Team Exercises, Homework</a:t>
            </a:r>
          </a:p>
          <a:p>
            <a:pPr lvl="1"/>
            <a:r>
              <a:rPr lang="en-US" dirty="0" smtClean="0"/>
              <a:t>Several topics will be covered at different classes</a:t>
            </a:r>
          </a:p>
          <a:p>
            <a:pPr lvl="1"/>
            <a:r>
              <a:rPr lang="en-US" dirty="0" smtClean="0"/>
              <a:t>6 people </a:t>
            </a:r>
            <a:r>
              <a:rPr lang="en-US" smtClean="0"/>
              <a:t>per class</a:t>
            </a:r>
            <a:endParaRPr lang="en-US" dirty="0" smtClean="0"/>
          </a:p>
          <a:p>
            <a:pPr lvl="1"/>
            <a:r>
              <a:rPr lang="en-US" dirty="0" smtClean="0"/>
              <a:t>First course will be Incident Investigation</a:t>
            </a:r>
          </a:p>
          <a:p>
            <a:pPr lvl="1"/>
            <a:r>
              <a:rPr lang="en-US" dirty="0" smtClean="0"/>
              <a:t>Contact me if you are interested</a:t>
            </a:r>
          </a:p>
        </p:txBody>
      </p:sp>
    </p:spTree>
    <p:extLst>
      <p:ext uri="{BB962C8B-B14F-4D97-AF65-F5344CB8AC3E}">
        <p14:creationId xmlns:p14="http://schemas.microsoft.com/office/powerpoint/2010/main" val="3240824956"/>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Questions &amp; Comments</a:t>
            </a:r>
            <a:endParaRPr lang="en-US" dirty="0"/>
          </a:p>
        </p:txBody>
      </p:sp>
      <p:sp>
        <p:nvSpPr>
          <p:cNvPr id="3" name="Content Placeholder 2"/>
          <p:cNvSpPr>
            <a:spLocks noGrp="1"/>
          </p:cNvSpPr>
          <p:nvPr>
            <p:ph idx="1"/>
          </p:nvPr>
        </p:nvSpPr>
        <p:spPr/>
        <p:txBody>
          <a:bodyPr>
            <a:normAutofit/>
          </a:bodyPr>
          <a:lstStyle/>
          <a:p>
            <a:r>
              <a:rPr lang="en-US" sz="3200" dirty="0" smtClean="0"/>
              <a:t>Next meeting will be:</a:t>
            </a:r>
          </a:p>
          <a:p>
            <a:pPr marL="0" indent="0">
              <a:buNone/>
            </a:pPr>
            <a:r>
              <a:rPr lang="en-US" sz="3200" dirty="0" smtClean="0"/>
              <a:t> </a:t>
            </a:r>
          </a:p>
          <a:p>
            <a:pPr marL="0" indent="0">
              <a:buNone/>
            </a:pPr>
            <a:r>
              <a:rPr lang="en-US" sz="3200" b="1" dirty="0" smtClean="0"/>
              <a:t>Wednesday, November 13,2013</a:t>
            </a:r>
            <a:endParaRPr lang="en-US" sz="3200" b="1" dirty="0"/>
          </a:p>
        </p:txBody>
      </p:sp>
    </p:spTree>
    <p:extLst>
      <p:ext uri="{BB962C8B-B14F-4D97-AF65-F5344CB8AC3E}">
        <p14:creationId xmlns:p14="http://schemas.microsoft.com/office/powerpoint/2010/main" val="1681396005"/>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ushpin">
  <a:themeElements>
    <a:clrScheme name="Pushpin">
      <a:dk1>
        <a:sysClr val="windowText" lastClr="000000"/>
      </a:dk1>
      <a:lt1>
        <a:sysClr val="window" lastClr="FFFFFF"/>
      </a:lt1>
      <a:dk2>
        <a:srgbClr val="465E9C"/>
      </a:dk2>
      <a:lt2>
        <a:srgbClr val="CCDDEA"/>
      </a:lt2>
      <a:accent1>
        <a:srgbClr val="FDA023"/>
      </a:accent1>
      <a:accent2>
        <a:srgbClr val="AA2B1E"/>
      </a:accent2>
      <a:accent3>
        <a:srgbClr val="71685C"/>
      </a:accent3>
      <a:accent4>
        <a:srgbClr val="64A73B"/>
      </a:accent4>
      <a:accent5>
        <a:srgbClr val="EB5605"/>
      </a:accent5>
      <a:accent6>
        <a:srgbClr val="B9CA1A"/>
      </a:accent6>
      <a:hlink>
        <a:srgbClr val="D83E2C"/>
      </a:hlink>
      <a:folHlink>
        <a:srgbClr val="ED7D27"/>
      </a:folHlink>
    </a:clrScheme>
    <a:fontScheme name="Pushpin">
      <a:majorFont>
        <a:latin typeface="Constantia"/>
        <a:ea typeface=""/>
        <a:cs typeface=""/>
        <a:font script="Jpan" typeface="HGS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Franklin Gothic Book"/>
        <a:ea typeface=""/>
        <a:cs typeface=""/>
        <a:font script="Grek" typeface="Arial"/>
        <a:font script="Cyrl" typeface="Arial"/>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ushpin">
      <a:fillStyleLst>
        <a:solidFill>
          <a:schemeClr val="phClr"/>
        </a:solidFill>
        <a:gradFill rotWithShape="1">
          <a:gsLst>
            <a:gs pos="0">
              <a:schemeClr val="phClr">
                <a:tint val="50000"/>
                <a:satMod val="180000"/>
                <a:lumMod val="100000"/>
              </a:schemeClr>
            </a:gs>
            <a:gs pos="40000">
              <a:schemeClr val="phClr">
                <a:tint val="60000"/>
                <a:satMod val="130000"/>
                <a:lumMod val="100000"/>
              </a:schemeClr>
            </a:gs>
            <a:gs pos="100000">
              <a:schemeClr val="phClr">
                <a:tint val="96000"/>
                <a:lumMod val="108000"/>
              </a:schemeClr>
            </a:gs>
          </a:gsLst>
          <a:lin ang="5400000" scaled="0"/>
        </a:gradFill>
        <a:gradFill rotWithShape="1">
          <a:gsLst>
            <a:gs pos="0">
              <a:schemeClr val="phClr"/>
            </a:gs>
            <a:gs pos="100000">
              <a:schemeClr val="phClr">
                <a:shade val="76000"/>
                <a:lumMod val="90000"/>
              </a:schemeClr>
            </a:gs>
          </a:gsLst>
          <a:lin ang="5400000" scaled="0"/>
        </a:gradFill>
      </a:fillStyleLst>
      <a:lnStyleLst>
        <a:ln w="9525" cap="flat" cmpd="sng" algn="ctr">
          <a:solidFill>
            <a:schemeClr val="phClr"/>
          </a:solidFill>
          <a:prstDash val="solid"/>
        </a:ln>
        <a:ln w="15875" cap="flat" cmpd="sng" algn="ctr">
          <a:solidFill>
            <a:schemeClr val="phClr">
              <a:shade val="80000"/>
              <a:lumMod val="90000"/>
            </a:schemeClr>
          </a:solidFill>
          <a:prstDash val="solid"/>
        </a:ln>
        <a:ln w="25400" cap="flat" cmpd="sng" algn="ctr">
          <a:solidFill>
            <a:schemeClr val="phClr"/>
          </a:solidFill>
          <a:prstDash val="solid"/>
        </a:ln>
      </a:lnStyleLst>
      <a:effectStyleLst>
        <a:effectStyle>
          <a:effectLst/>
        </a:effectStyle>
        <a:effectStyle>
          <a:effectLst>
            <a:outerShdw blurRad="38100" dist="38100" dir="4800000" sx="98000" sy="98000" rotWithShape="0">
              <a:srgbClr val="000000">
                <a:alpha val="32000"/>
              </a:srgbClr>
            </a:outerShdw>
          </a:effectLst>
        </a:effectStyle>
        <a:effectStyle>
          <a:effectLst>
            <a:outerShdw blurRad="38100" dist="38100" dir="4800000" sx="96000" sy="96000" rotWithShape="0">
              <a:srgbClr val="000000">
                <a:alpha val="40000"/>
              </a:srgbClr>
            </a:outerShdw>
          </a:effectLst>
          <a:scene3d>
            <a:camera prst="orthographicFront">
              <a:rot lat="0" lon="0" rev="0"/>
            </a:camera>
            <a:lightRig rig="threePt" dir="t">
              <a:rot lat="0" lon="0" rev="3240000"/>
            </a:lightRig>
          </a:scene3d>
          <a:sp3d>
            <a:bevelT w="28575" h="28575"/>
          </a:sp3d>
        </a:effectStyle>
      </a:effectStyleLst>
      <a:bgFillStyleLst>
        <a:solidFill>
          <a:schemeClr val="phClr">
            <a:tint val="93000"/>
          </a:schemeClr>
        </a:solidFill>
        <a:blipFill rotWithShape="1">
          <a:blip xmlns:r="http://schemas.openxmlformats.org/officeDocument/2006/relationships" r:embed="rId1">
            <a:duotone>
              <a:schemeClr val="phClr">
                <a:shade val="80000"/>
                <a:satMod val="140000"/>
                <a:lumMod val="50000"/>
              </a:schemeClr>
              <a:schemeClr val="phClr">
                <a:tint val="95000"/>
                <a:satMod val="180000"/>
                <a:lumMod val="160000"/>
              </a:schemeClr>
            </a:duotone>
          </a:blip>
          <a:stretch/>
        </a:blipFill>
        <a:blipFill rotWithShape="1">
          <a:blip xmlns:r="http://schemas.openxmlformats.org/officeDocument/2006/relationships" r:embed="rId2">
            <a:duotone>
              <a:schemeClr val="phClr">
                <a:tint val="98000"/>
                <a:shade val="90000"/>
                <a:satMod val="120000"/>
                <a:lumMod val="54000"/>
              </a:schemeClr>
              <a:schemeClr val="phClr">
                <a:tint val="80000"/>
                <a:satMod val="160000"/>
                <a:lumMod val="140000"/>
              </a:schemeClr>
            </a:duotone>
          </a:blip>
          <a:stretch/>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Pushpin</Template>
  <TotalTime>125</TotalTime>
  <Words>4291</Words>
  <Application>Microsoft Office PowerPoint</Application>
  <PresentationFormat>On-screen Show (4:3)</PresentationFormat>
  <Paragraphs>346</Paragraphs>
  <Slides>34</Slides>
  <Notes>26</Notes>
  <HiddenSlides>12</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Pushpin</vt:lpstr>
      <vt:lpstr>County Safety Committee Meeting 3rd Quarter - 2013</vt:lpstr>
      <vt:lpstr>Agenda </vt:lpstr>
      <vt:lpstr>Workers Comp Claims 1/1 thru 8/1</vt:lpstr>
      <vt:lpstr>Claims Trends 2010 thru 2013</vt:lpstr>
      <vt:lpstr>Cal-OAHA Update</vt:lpstr>
      <vt:lpstr>Slips, Trips, and Falls</vt:lpstr>
      <vt:lpstr>Session Objectives</vt:lpstr>
      <vt:lpstr>Injury Statistics </vt:lpstr>
      <vt:lpstr>Slip, Trip, and Fall Hazards</vt:lpstr>
      <vt:lpstr>Open-Sided Floors  and Platforms</vt:lpstr>
      <vt:lpstr>Guarding Holes  and Openings</vt:lpstr>
      <vt:lpstr>Guarding Stairway and Ladder Floor Openings</vt:lpstr>
      <vt:lpstr>Guarding Hatchway and Chute Floor Openings</vt:lpstr>
      <vt:lpstr>Wall Openings</vt:lpstr>
      <vt:lpstr>Guardrails</vt:lpstr>
      <vt:lpstr>Aisles and Passageways</vt:lpstr>
      <vt:lpstr>Floor Load Rating</vt:lpstr>
      <vt:lpstr>Walking Surfaces and Openings—Questions?</vt:lpstr>
      <vt:lpstr>Use Stairs Safety</vt:lpstr>
      <vt:lpstr>Use Fixed Ladders Safely</vt:lpstr>
      <vt:lpstr>Set Up a Ladder  With Safety in Mind</vt:lpstr>
      <vt:lpstr>Climb Ladders Safely</vt:lpstr>
      <vt:lpstr>Inspect Ladders</vt:lpstr>
      <vt:lpstr>Stairs and Ladders— Any Questions?</vt:lpstr>
      <vt:lpstr>Keep Walking and Working Surfaces Clear and Clean</vt:lpstr>
      <vt:lpstr>Eliminate Trip Hazards</vt:lpstr>
      <vt:lpstr>Eliminate Slip Hazards</vt:lpstr>
      <vt:lpstr>Wear Slip-Resistant Shoes</vt:lpstr>
      <vt:lpstr>Be Alert, Use  Common Sense</vt:lpstr>
      <vt:lpstr>Slip and Trip Safety— Any Questions?</vt:lpstr>
      <vt:lpstr>Key Things to Remember</vt:lpstr>
      <vt:lpstr>Video</vt:lpstr>
      <vt:lpstr>Supervisor’s Training Course</vt:lpstr>
      <vt:lpstr>Questions &amp; Comments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County Safety Committee Meeting 3rd Quarter - 2013</dc:title>
  <dc:creator>baragon</dc:creator>
  <cp:lastModifiedBy>baragon</cp:lastModifiedBy>
  <cp:revision>13</cp:revision>
  <dcterms:created xsi:type="dcterms:W3CDTF">2013-08-15T16:42:01Z</dcterms:created>
  <dcterms:modified xsi:type="dcterms:W3CDTF">2013-08-20T22:30:38Z</dcterms:modified>
</cp:coreProperties>
</file>