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3" r:id="rId4"/>
    <p:sldId id="267" r:id="rId5"/>
    <p:sldId id="268" r:id="rId6"/>
    <p:sldId id="262" r:id="rId7"/>
    <p:sldId id="264" r:id="rId8"/>
    <p:sldId id="258" r:id="rId9"/>
    <p:sldId id="259" r:id="rId10"/>
    <p:sldId id="260" r:id="rId11"/>
    <p:sldId id="270" r:id="rId12"/>
    <p:sldId id="272" r:id="rId13"/>
    <p:sldId id="261" r:id="rId14"/>
    <p:sldId id="271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9"/>
    </mc:Choice>
    <mc:Fallback>
      <c:style val="19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439753854297625E-2"/>
          <c:y val="9.1044733538742442E-2"/>
          <c:w val="0.92875912569752306"/>
          <c:h val="0.81740518848187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Claims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:ln>
              <a:effectLst/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564</c:v>
                </c:pt>
                <c:pt idx="1">
                  <c:v>506</c:v>
                </c:pt>
                <c:pt idx="2">
                  <c:v>504</c:v>
                </c:pt>
                <c:pt idx="3">
                  <c:v>439</c:v>
                </c:pt>
                <c:pt idx="4">
                  <c:v>344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015360"/>
        <c:axId val="20025344"/>
      </c:barChart>
      <c:catAx>
        <c:axId val="2001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0025344"/>
        <c:crosses val="autoZero"/>
        <c:auto val="1"/>
        <c:lblAlgn val="ctr"/>
        <c:lblOffset val="100"/>
        <c:noMultiLvlLbl val="0"/>
      </c:catAx>
      <c:valAx>
        <c:axId val="2002534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200153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9"/>
    </mc:Choice>
    <mc:Fallback>
      <c:style val="19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Claims</c:v>
                </c:pt>
              </c:strCache>
            </c:strRef>
          </c:tx>
          <c:dPt>
            <c:idx val="0"/>
            <c:bubble3D val="0"/>
            <c:spPr>
              <a:effectLst/>
            </c:spPr>
          </c:dPt>
          <c:dLbls>
            <c:dLbl>
              <c:idx val="0"/>
              <c:layout>
                <c:manualLayout>
                  <c:x val="4.2016806722689074E-3"/>
                  <c:y val="-2.8985507246376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3.3816425120772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005602240896359E-3"/>
                  <c:y val="-2.17391304347825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564</c:v>
                </c:pt>
                <c:pt idx="1">
                  <c:v>506</c:v>
                </c:pt>
                <c:pt idx="2">
                  <c:v>504</c:v>
                </c:pt>
                <c:pt idx="3">
                  <c:v>439</c:v>
                </c:pt>
                <c:pt idx="4">
                  <c:v>344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cat>
            <c:numRef>
              <c:f>Sheet1!$A$2:$A$6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cat>
            <c:numRef>
              <c:f>Sheet1!$A$2:$A$6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239872"/>
        <c:axId val="22249856"/>
      </c:lineChart>
      <c:catAx>
        <c:axId val="22239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2249856"/>
        <c:crosses val="autoZero"/>
        <c:auto val="1"/>
        <c:lblAlgn val="ctr"/>
        <c:lblOffset val="100"/>
        <c:noMultiLvlLbl val="0"/>
      </c:catAx>
      <c:valAx>
        <c:axId val="2224985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222398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9F0A74C-C846-4D23-88FD-B40E6C64FA08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A49DED-7D97-4A00-867F-C3AC20B640E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0A74C-C846-4D23-88FD-B40E6C64FA08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9DED-7D97-4A00-867F-C3AC20B640E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F0A74C-C846-4D23-88FD-B40E6C64FA08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6A49DED-7D97-4A00-867F-C3AC20B640E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0A74C-C846-4D23-88FD-B40E6C64FA08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9DED-7D97-4A00-867F-C3AC20B640E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0A74C-C846-4D23-88FD-B40E6C64FA08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9DED-7D97-4A00-867F-C3AC20B640E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0A74C-C846-4D23-88FD-B40E6C64FA08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9DED-7D97-4A00-867F-C3AC20B640E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0A74C-C846-4D23-88FD-B40E6C64FA08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9DED-7D97-4A00-867F-C3AC20B640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0A74C-C846-4D23-88FD-B40E6C64FA08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A49DED-7D97-4A00-867F-C3AC20B640E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0A74C-C846-4D23-88FD-B40E6C64FA08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9DED-7D97-4A00-867F-C3AC20B640E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0A74C-C846-4D23-88FD-B40E6C64FA08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9DED-7D97-4A00-867F-C3AC20B640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0A74C-C846-4D23-88FD-B40E6C64FA08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6A49DED-7D97-4A00-867F-C3AC20B640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69F0A74C-C846-4D23-88FD-B40E6C64FA08}" type="datetimeFigureOut">
              <a:rPr lang="en-US" smtClean="0"/>
              <a:t>8/21/2012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A6A49DED-7D97-4A00-867F-C3AC20B640E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505200"/>
            <a:ext cx="4191000" cy="3048000"/>
          </a:xfrm>
        </p:spPr>
        <p:txBody>
          <a:bodyPr>
            <a:normAutofit/>
          </a:bodyPr>
          <a:lstStyle/>
          <a:p>
            <a:r>
              <a:rPr lang="en-US" dirty="0" smtClean="0"/>
              <a:t>Brad Aragon, CSP</a:t>
            </a:r>
          </a:p>
          <a:p>
            <a:r>
              <a:rPr lang="en-US" dirty="0" smtClean="0"/>
              <a:t>Loss Prevention Specialist</a:t>
            </a:r>
          </a:p>
          <a:p>
            <a:r>
              <a:rPr lang="en-US" dirty="0" smtClean="0"/>
              <a:t>Risk Management</a:t>
            </a:r>
          </a:p>
          <a:p>
            <a:r>
              <a:rPr lang="en-US" dirty="0" smtClean="0"/>
              <a:t>Office of County Counsel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6705600" cy="1600200"/>
          </a:xfrm>
        </p:spPr>
        <p:txBody>
          <a:bodyPr/>
          <a:lstStyle/>
          <a:p>
            <a:r>
              <a:rPr lang="en-US" dirty="0" smtClean="0"/>
              <a:t>County Safety Committee</a:t>
            </a:r>
            <a:br>
              <a:rPr lang="en-US" dirty="0" smtClean="0"/>
            </a:br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Quarter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17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2037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TARGET SOLUTIONS</a:t>
            </a:r>
          </a:p>
          <a:p>
            <a:r>
              <a:rPr lang="en-US" sz="2400" dirty="0" smtClean="0"/>
              <a:t>WORKERS COMP UPDATE</a:t>
            </a:r>
          </a:p>
          <a:p>
            <a:r>
              <a:rPr lang="en-US" sz="2400" dirty="0" smtClean="0"/>
              <a:t>VEHICLE ACCIDENTS UPDATE</a:t>
            </a:r>
          </a:p>
          <a:p>
            <a:r>
              <a:rPr lang="en-US" sz="2400" dirty="0" smtClean="0"/>
              <a:t>CAL-OSHA ACTIVITY</a:t>
            </a:r>
          </a:p>
          <a:p>
            <a:r>
              <a:rPr lang="en-US" sz="2400" dirty="0" smtClean="0"/>
              <a:t>VIDEO</a:t>
            </a:r>
          </a:p>
          <a:p>
            <a:r>
              <a:rPr lang="en-US" sz="2400" dirty="0" smtClean="0"/>
              <a:t>OPEN FORUM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Agenda</a:t>
            </a:r>
            <a:endParaRPr lang="en-US" sz="4000" dirty="0"/>
          </a:p>
        </p:txBody>
      </p:sp>
      <p:pic>
        <p:nvPicPr>
          <p:cNvPr id="1026" name="Picture 2" descr="C:\Program Files\Microsoft Office\MEDIA\CAGCAT10\j0278882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958358"/>
            <a:ext cx="1667256" cy="1665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63286"/>
            <a:ext cx="1545031" cy="2424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881502"/>
            <a:ext cx="2209800" cy="2209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414897"/>
            <a:ext cx="3657600" cy="67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1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Plan to delete overdue assignments</a:t>
            </a:r>
          </a:p>
          <a:p>
            <a:endParaRPr lang="en-US" sz="2400" dirty="0" smtClean="0"/>
          </a:p>
          <a:p>
            <a:r>
              <a:rPr lang="en-US" sz="2400" dirty="0" smtClean="0"/>
              <a:t>Changing a user’s email</a:t>
            </a:r>
          </a:p>
          <a:p>
            <a:endParaRPr lang="en-US" sz="2400" dirty="0" smtClean="0"/>
          </a:p>
          <a:p>
            <a:r>
              <a:rPr lang="en-US" sz="2400" dirty="0" smtClean="0"/>
              <a:t>No more monthly overdue assignment e-mails from TARGET SOLUTIONS</a:t>
            </a:r>
          </a:p>
          <a:p>
            <a:endParaRPr lang="en-US" sz="2400" dirty="0" smtClean="0"/>
          </a:p>
          <a:p>
            <a:r>
              <a:rPr lang="en-US" sz="2400" dirty="0" smtClean="0"/>
              <a:t>Notification options for Assigned Courses</a:t>
            </a:r>
          </a:p>
          <a:p>
            <a:endParaRPr lang="en-US" sz="2400" dirty="0"/>
          </a:p>
          <a:p>
            <a:r>
              <a:rPr lang="en-US" sz="2400" dirty="0" smtClean="0"/>
              <a:t>User updates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TARGET SOLUTIONS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9731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5105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Total  registered users in the system – 6,044</a:t>
            </a:r>
          </a:p>
          <a:p>
            <a:endParaRPr lang="en-US" sz="2400" dirty="0"/>
          </a:p>
          <a:p>
            <a:r>
              <a:rPr lang="en-US" sz="2400" dirty="0" smtClean="0"/>
              <a:t>Active Users – 4,225</a:t>
            </a:r>
          </a:p>
          <a:p>
            <a:endParaRPr lang="en-US" sz="2400" dirty="0"/>
          </a:p>
          <a:p>
            <a:r>
              <a:rPr lang="en-US" sz="2400" dirty="0" smtClean="0"/>
              <a:t>Inactive Users – 1369</a:t>
            </a:r>
          </a:p>
          <a:p>
            <a:endParaRPr lang="en-US" sz="2400" dirty="0"/>
          </a:p>
          <a:p>
            <a:r>
              <a:rPr lang="en-US" sz="2400" dirty="0" smtClean="0"/>
              <a:t>Offline Users – 450</a:t>
            </a:r>
          </a:p>
          <a:p>
            <a:endParaRPr lang="en-US" sz="2400" dirty="0"/>
          </a:p>
          <a:p>
            <a:r>
              <a:rPr lang="en-US" sz="2400" dirty="0" smtClean="0"/>
              <a:t>**Offline users are people who established an account but never logged in to use the program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Target Solutions User Update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7942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Overall the County is continuing to decrease the number of reported injuries.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Workers’ Comp Injury update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72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5643929"/>
              </p:ext>
            </p:extLst>
          </p:nvPr>
        </p:nvGraphicFramePr>
        <p:xfrm>
          <a:off x="152399" y="1600199"/>
          <a:ext cx="8839201" cy="52360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Workers’ comp Injury Comparison</a:t>
            </a:r>
            <a:br>
              <a:rPr lang="en-US" dirty="0" smtClean="0"/>
            </a:br>
            <a:r>
              <a:rPr lang="en-US" dirty="0" smtClean="0"/>
              <a:t>01-01 thru 08-01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1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9437224"/>
              </p:ext>
            </p:extLst>
          </p:nvPr>
        </p:nvGraphicFramePr>
        <p:xfrm>
          <a:off x="32657" y="1578429"/>
          <a:ext cx="90678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Workers’ comp Injury Comparison</a:t>
            </a:r>
            <a:br>
              <a:rPr lang="en-US" dirty="0" smtClean="0"/>
            </a:br>
            <a:r>
              <a:rPr lang="en-US" dirty="0" smtClean="0"/>
              <a:t>01-01 thru 08-01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105400" y="4038600"/>
            <a:ext cx="32766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This represents a: </a:t>
            </a:r>
          </a:p>
          <a:p>
            <a:r>
              <a:rPr lang="en-US" dirty="0" smtClean="0"/>
              <a:t>39% decrease from 2008</a:t>
            </a:r>
          </a:p>
          <a:p>
            <a:r>
              <a:rPr lang="en-US" dirty="0" smtClean="0"/>
              <a:t>32% decrease from 2009</a:t>
            </a:r>
          </a:p>
          <a:p>
            <a:r>
              <a:rPr lang="en-US" dirty="0" smtClean="0"/>
              <a:t>32% decrease from 2010</a:t>
            </a:r>
          </a:p>
          <a:p>
            <a:r>
              <a:rPr lang="en-US" dirty="0" smtClean="0"/>
              <a:t>22% decrease from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25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74" y="2514600"/>
            <a:ext cx="8759234" cy="41148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US" sz="3600" dirty="0" smtClean="0"/>
              <a:t>Vehicle Accidents – Day of Week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6305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0"/>
            <a:ext cx="9144000" cy="4572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/>
          <a:lstStyle/>
          <a:p>
            <a:r>
              <a:rPr lang="en-US" sz="4000" dirty="0" smtClean="0"/>
              <a:t>At Fault Vehicle Accidents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360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9800"/>
            <a:ext cx="9109224" cy="449579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r>
              <a:rPr lang="en-US" sz="4000" dirty="0" smtClean="0"/>
              <a:t>Vehicle Accident by TYPE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42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Updated DMV Data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85924"/>
            <a:ext cx="8839200" cy="4972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809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 2012 there have been 2 active inspection/investigations by Cal-OSHA</a:t>
            </a:r>
          </a:p>
          <a:p>
            <a:endParaRPr lang="en-US" sz="2800" dirty="0" smtClean="0"/>
          </a:p>
          <a:p>
            <a:r>
              <a:rPr lang="en-US" sz="2800" dirty="0" smtClean="0"/>
              <a:t>Both have been complaint generated</a:t>
            </a:r>
          </a:p>
          <a:p>
            <a:endParaRPr lang="en-US" sz="2800" dirty="0"/>
          </a:p>
          <a:p>
            <a:r>
              <a:rPr lang="en-US" sz="2800" dirty="0" smtClean="0"/>
              <a:t>No final violations have been issued at this time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Cal-</a:t>
            </a:r>
            <a:r>
              <a:rPr lang="en-US" sz="4000" dirty="0" err="1" smtClean="0"/>
              <a:t>osha</a:t>
            </a:r>
            <a:r>
              <a:rPr lang="en-US" sz="4000" dirty="0" smtClean="0"/>
              <a:t> activity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42431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76400"/>
            <a:ext cx="8000999" cy="506150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 the BLACK Dots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16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45720" indent="0">
              <a:buNone/>
            </a:pPr>
            <a:r>
              <a:rPr lang="en-US" sz="4000" dirty="0" smtClean="0"/>
              <a:t>    Understanding Office Safety</a:t>
            </a:r>
            <a:endParaRPr lang="en-US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03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600200"/>
            <a:ext cx="5715000" cy="2057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4800" y="4267200"/>
            <a:ext cx="6858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update newsletter will go out shortly after the meeting to provide members who could not attend a recap of the items covered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9373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Personal Protective Equipment</a:t>
            </a:r>
          </a:p>
          <a:p>
            <a:endParaRPr lang="en-US" sz="3200" dirty="0"/>
          </a:p>
          <a:p>
            <a:r>
              <a:rPr lang="en-US" sz="3200" dirty="0" smtClean="0"/>
              <a:t>Ergonomics</a:t>
            </a:r>
          </a:p>
          <a:p>
            <a:endParaRPr lang="en-US" sz="3200" dirty="0"/>
          </a:p>
          <a:p>
            <a:r>
              <a:rPr lang="en-US" sz="3200" dirty="0" smtClean="0"/>
              <a:t>Heat Related Illness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Open forum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2115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183</TotalTime>
  <Words>238</Words>
  <Application>Microsoft Office PowerPoint</Application>
  <PresentationFormat>On-screen Show (4:3)</PresentationFormat>
  <Paragraphs>68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Grid</vt:lpstr>
      <vt:lpstr>County Safety Committee 3rd Quarter Meeting</vt:lpstr>
      <vt:lpstr>Agenda</vt:lpstr>
      <vt:lpstr>TARGET SOLUTIONS</vt:lpstr>
      <vt:lpstr>Target Solutions User Update</vt:lpstr>
      <vt:lpstr>Workers’ Comp Injury update</vt:lpstr>
      <vt:lpstr>Workers’ comp Injury Comparison 01-01 thru 08-01</vt:lpstr>
      <vt:lpstr>Workers’ comp Injury Comparison 01-01 thru 08-01</vt:lpstr>
      <vt:lpstr>Vehicle Accidents – Day of Week</vt:lpstr>
      <vt:lpstr>At Fault Vehicle Accidents</vt:lpstr>
      <vt:lpstr>Vehicle Accident by TYPE</vt:lpstr>
      <vt:lpstr>Updated DMV Data</vt:lpstr>
      <vt:lpstr>Cal-osha activity</vt:lpstr>
      <vt:lpstr>Count the BLACK Dots</vt:lpstr>
      <vt:lpstr>Safety Video</vt:lpstr>
      <vt:lpstr>PowerPoint Presentation</vt:lpstr>
      <vt:lpstr>Open forum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County Safety Committee 3rd Quarter Meeting</dc:title>
  <dc:creator>baragon</dc:creator>
  <cp:lastModifiedBy>baragon</cp:lastModifiedBy>
  <cp:revision>18</cp:revision>
  <dcterms:created xsi:type="dcterms:W3CDTF">2012-08-07T18:17:54Z</dcterms:created>
  <dcterms:modified xsi:type="dcterms:W3CDTF">2012-08-21T19:12:39Z</dcterms:modified>
</cp:coreProperties>
</file>