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4" r:id="rId2"/>
  </p:sldMasterIdLst>
  <p:notesMasterIdLst>
    <p:notesMasterId r:id="rId19"/>
  </p:notesMasterIdLst>
  <p:handoutMasterIdLst>
    <p:handoutMasterId r:id="rId20"/>
  </p:handoutMasterIdLst>
  <p:sldIdLst>
    <p:sldId id="268" r:id="rId3"/>
    <p:sldId id="269" r:id="rId4"/>
    <p:sldId id="270" r:id="rId5"/>
    <p:sldId id="271" r:id="rId6"/>
    <p:sldId id="283" r:id="rId7"/>
    <p:sldId id="284" r:id="rId8"/>
    <p:sldId id="272" r:id="rId9"/>
    <p:sldId id="279" r:id="rId10"/>
    <p:sldId id="273" r:id="rId11"/>
    <p:sldId id="274" r:id="rId12"/>
    <p:sldId id="280" r:id="rId13"/>
    <p:sldId id="275" r:id="rId14"/>
    <p:sldId id="285" r:id="rId15"/>
    <p:sldId id="276" r:id="rId16"/>
    <p:sldId id="281" r:id="rId17"/>
    <p:sldId id="282" r:id="rId1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03" d="100"/>
          <a:sy n="103" d="100"/>
        </p:scale>
        <p:origin x="150" y="432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252252252252273E-3"/>
                  <c:y val="-3.1914884705733872E-2"/>
                </c:manualLayout>
              </c:layout>
              <c:tx>
                <c:rich>
                  <a:bodyPr/>
                  <a:lstStyle/>
                  <a:p>
                    <a:fld id="{7B81F8A0-D7A2-42C5-9693-D401382AB9A1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2522522522522522E-3"/>
                  <c:y val="-2.1276589803822583E-2"/>
                </c:manualLayout>
              </c:layout>
              <c:tx>
                <c:rich>
                  <a:bodyPr/>
                  <a:lstStyle/>
                  <a:p>
                    <a:fld id="{6B52C99C-33E6-489A-AFD2-7B5C5C4522D5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"/>
                  <c:y val="-2.4822688104459679E-2"/>
                </c:manualLayout>
              </c:layout>
              <c:tx>
                <c:rich>
                  <a:bodyPr/>
                  <a:lstStyle/>
                  <a:p>
                    <a:fld id="{16A8EE42-3F76-4D18-BC56-974F99A12569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1261261261261344E-2"/>
                  <c:y val="-2.836878640509681E-2"/>
                </c:manualLayout>
              </c:layout>
              <c:tx>
                <c:rich>
                  <a:bodyPr/>
                  <a:lstStyle/>
                  <a:p>
                    <a:fld id="{859B9271-95B7-4F91-9C38-8A75E6A6D8EB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9.0090090090090089E-3"/>
                  <c:y val="-4.2553179607645195E-2"/>
                </c:manualLayout>
              </c:layout>
              <c:tx>
                <c:rich>
                  <a:bodyPr/>
                  <a:lstStyle/>
                  <a:p>
                    <a:fld id="{B8BD2FA0-B965-48E3-8CC1-9AB14C624CEE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4D9F146C-B609-4CA8-89B8-4F66A71AD715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849</c:v>
                </c:pt>
                <c:pt idx="1">
                  <c:v>888</c:v>
                </c:pt>
                <c:pt idx="2">
                  <c:v>800</c:v>
                </c:pt>
                <c:pt idx="3">
                  <c:v>717</c:v>
                </c:pt>
                <c:pt idx="4">
                  <c:v>708</c:v>
                </c:pt>
                <c:pt idx="5">
                  <c:v>683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182056"/>
        <c:axId val="211181664"/>
      </c:lineChart>
      <c:catAx>
        <c:axId val="21118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81664"/>
        <c:crosses val="autoZero"/>
        <c:auto val="1"/>
        <c:lblAlgn val="ctr"/>
        <c:lblOffset val="100"/>
        <c:noMultiLvlLbl val="0"/>
      </c:catAx>
      <c:valAx>
        <c:axId val="21118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82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smtClean="0"/>
              <a:t>January</a:t>
            </a:r>
            <a:r>
              <a:rPr lang="en-US" sz="2000" baseline="0" dirty="0" smtClean="0"/>
              <a:t> thru May</a:t>
            </a:r>
            <a:endParaRPr lang="en-US" sz="2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277777777777777E-2"/>
                  <c:y val="-1.3739800632247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820511526295982E-2"/>
                  <c:y val="-4.8039029843491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0512813394627222E-3"/>
                  <c:y val="-4.2214688441722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111111111111112E-2"/>
                  <c:y val="-6.8699003161236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499999999999898E-2"/>
                  <c:y val="-1.3739800632247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276</c:v>
                </c:pt>
                <c:pt idx="1">
                  <c:v>241</c:v>
                </c:pt>
                <c:pt idx="2">
                  <c:v>208</c:v>
                </c:pt>
                <c:pt idx="3">
                  <c:v>205</c:v>
                </c:pt>
                <c:pt idx="4">
                  <c:v>180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1187152"/>
        <c:axId val="157378528"/>
        <c:axId val="0"/>
      </c:bar3DChart>
      <c:catAx>
        <c:axId val="21118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78528"/>
        <c:crosses val="autoZero"/>
        <c:auto val="1"/>
        <c:lblAlgn val="ctr"/>
        <c:lblOffset val="100"/>
        <c:noMultiLvlLbl val="0"/>
      </c:catAx>
      <c:valAx>
        <c:axId val="15737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18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Cause of Claim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8594616462415882E-2"/>
          <c:y val="0.11121925731505784"/>
          <c:w val="0.94887405521678214"/>
          <c:h val="0.80017959560610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7"/>
                <c:pt idx="0">
                  <c:v>Assaults</c:v>
                </c:pt>
                <c:pt idx="1">
                  <c:v>Bites</c:v>
                </c:pt>
                <c:pt idx="2">
                  <c:v>Exposures</c:v>
                </c:pt>
                <c:pt idx="3">
                  <c:v>Lifting</c:v>
                </c:pt>
                <c:pt idx="4">
                  <c:v>Rep Motion</c:v>
                </c:pt>
                <c:pt idx="5">
                  <c:v>Slips</c:v>
                </c:pt>
                <c:pt idx="6">
                  <c:v>Train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</c:v>
                </c:pt>
                <c:pt idx="1">
                  <c:v>42</c:v>
                </c:pt>
                <c:pt idx="2">
                  <c:v>73</c:v>
                </c:pt>
                <c:pt idx="3">
                  <c:v>48</c:v>
                </c:pt>
                <c:pt idx="4">
                  <c:v>126</c:v>
                </c:pt>
                <c:pt idx="5">
                  <c:v>101</c:v>
                </c:pt>
                <c:pt idx="6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7"/>
                <c:pt idx="0">
                  <c:v>Assaults</c:v>
                </c:pt>
                <c:pt idx="1">
                  <c:v>Bites</c:v>
                </c:pt>
                <c:pt idx="2">
                  <c:v>Exposures</c:v>
                </c:pt>
                <c:pt idx="3">
                  <c:v>Lifting</c:v>
                </c:pt>
                <c:pt idx="4">
                  <c:v>Rep Motion</c:v>
                </c:pt>
                <c:pt idx="5">
                  <c:v>Slips</c:v>
                </c:pt>
                <c:pt idx="6">
                  <c:v>Train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7"/>
                <c:pt idx="0">
                  <c:v>Assaults</c:v>
                </c:pt>
                <c:pt idx="1">
                  <c:v>Bites</c:v>
                </c:pt>
                <c:pt idx="2">
                  <c:v>Exposures</c:v>
                </c:pt>
                <c:pt idx="3">
                  <c:v>Lifting</c:v>
                </c:pt>
                <c:pt idx="4">
                  <c:v>Rep Motion</c:v>
                </c:pt>
                <c:pt idx="5">
                  <c:v>Slips</c:v>
                </c:pt>
                <c:pt idx="6">
                  <c:v>Train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378136"/>
        <c:axId val="157377352"/>
      </c:barChart>
      <c:catAx>
        <c:axId val="15737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77352"/>
        <c:crosses val="autoZero"/>
        <c:auto val="1"/>
        <c:lblAlgn val="ctr"/>
        <c:lblOffset val="100"/>
        <c:noMultiLvlLbl val="0"/>
      </c:catAx>
      <c:valAx>
        <c:axId val="15737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378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0.6483</cdr:x>
      <cdr:y>0.48711</cdr:y>
    </cdr:from>
    <cdr:to>
      <cdr:x>1</cdr:x>
      <cdr:y>0.6332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46070" y="1744534"/>
          <a:ext cx="2411930" cy="5232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accent1">
              <a:lumMod val="20000"/>
              <a:lumOff val="80000"/>
            </a:schemeClr>
          </a:solidFill>
        </a:ln>
      </cdr:spPr>
      <cdr:txBody>
        <a:bodyPr xmlns:a="http://schemas.openxmlformats.org/drawingml/2006/main" vertOverflow="clip" wrap="square" rtlCol="0" anchor="ctr" anchorCtr="1">
          <a:spAutoFit/>
        </a:bodyPr>
        <a:lstStyle xmlns:a="http://schemas.openxmlformats.org/drawingml/2006/main"/>
        <a:p xmlns:a="http://schemas.openxmlformats.org/drawingml/2006/main">
          <a:r>
            <a:rPr lang="en-US" sz="1400" dirty="0" smtClean="0"/>
            <a:t>683 represents a 23% decrease from the 2012 year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0.82308</cdr:x>
      <cdr:y>0.10309</cdr:y>
    </cdr:from>
    <cdr:to>
      <cdr:x>0.97692</cdr:x>
      <cdr:y>0.23024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53400" y="424190"/>
          <a:ext cx="1524000" cy="5232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chemeClr val="accent1">
              <a:lumMod val="20000"/>
              <a:lumOff val="80000"/>
            </a:schemeClr>
          </a:solidFill>
        </a:ln>
      </cdr:spPr>
      <cdr:txBody>
        <a:bodyPr xmlns:a="http://schemas.openxmlformats.org/drawingml/2006/main" vertOverflow="clip" wrap="square" rtlCol="0" anchor="ctr" anchorCtr="1">
          <a:spAutoFit/>
        </a:bodyPr>
        <a:lstStyle xmlns:a="http://schemas.openxmlformats.org/drawingml/2006/main"/>
        <a:p xmlns:a="http://schemas.openxmlformats.org/drawingml/2006/main">
          <a:r>
            <a:rPr lang="en-US" sz="1400" dirty="0" smtClean="0"/>
            <a:t>This represents a 35% decrease</a:t>
          </a:r>
        </a:p>
      </cdr:txBody>
    </cdr:sp>
  </cdr:relSizeAnchor>
  <cdr:relSizeAnchor xmlns:cdr="http://schemas.openxmlformats.org/drawingml/2006/chartDrawing">
    <cdr:from>
      <cdr:x>0.83077</cdr:x>
      <cdr:y>0.22222</cdr:y>
    </cdr:from>
    <cdr:to>
      <cdr:x>0.84615</cdr:x>
      <cdr:y>0.38889</cdr:y>
    </cdr:to>
    <cdr:sp macro="" textlink="">
      <cdr:nvSpPr>
        <cdr:cNvPr id="3" name="Down Arrow 2"/>
        <cdr:cNvSpPr/>
      </cdr:nvSpPr>
      <cdr:spPr>
        <a:xfrm xmlns:a="http://schemas.openxmlformats.org/drawingml/2006/main">
          <a:off x="8229600" y="914400"/>
          <a:ext cx="152400" cy="68580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en-US"/>
              <a:t>5/16/2017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en-US"/>
              <a:t>5/16/2017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76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0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>
          <a:xfrm>
            <a:off x="1141413" y="1600200"/>
            <a:ext cx="11047412" cy="3276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7" name="top graphic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grpSp>
        <p:nvGrpSpPr>
          <p:cNvPr id="23" name="bottom graphic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B76B7-5811-4114-8A95-998148FFD529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816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80A9-7A83-412D-A8AC-5AF60A8AA507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9459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563DF0-FDDF-4143-9D8C-6AF41892E174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8410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B83F9-4677-4C31-8407-7919061A580B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1225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939A6-3450-434F-A872-BEE63F7EB093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770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ABB1C-FA00-4171-BA31-4C5E719472F3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8131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C8610-5B57-4C6B-BF9F-F5397A1F60B8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3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F3DD-8B6D-46AA-BCA9-242D4EF63DDF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161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1AE9-3D4A-4A08-B03D-DC6D2ADF5464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3186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C077A-EF7A-41AA-8976-110EB7416C60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237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912B-6681-4BDF-AE10-F59636249FF3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34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C8E22-D0BA-4CB4-9C32-B27533199514}" type="datetime1">
              <a:rPr lang="en-US" smtClean="0"/>
              <a:t>5/16/2017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grpSp>
        <p:nvGrpSpPr>
          <p:cNvPr id="10" name="top graphic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3697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5C6E67D0-0200-42BE-A0B2-78C70FBBB312}" type="datetime1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2876" y="5638800"/>
            <a:ext cx="914353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6" name="TextBox 15"/>
          <p:cNvSpPr txBox="1"/>
          <p:nvPr userDrawn="1"/>
        </p:nvSpPr>
        <p:spPr>
          <a:xfrm>
            <a:off x="1522876" y="5638800"/>
            <a:ext cx="914353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068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1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untynet.co.kern.ca.us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99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County Safety Officer</a:t>
            </a:r>
          </a:p>
          <a:p>
            <a:r>
              <a:rPr lang="en-US" dirty="0" smtClean="0"/>
              <a:t>Risk Management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905000"/>
            <a:ext cx="9143998" cy="2362200"/>
          </a:xfrm>
        </p:spPr>
        <p:txBody>
          <a:bodyPr/>
          <a:lstStyle/>
          <a:p>
            <a:r>
              <a:rPr lang="en-US" dirty="0" smtClean="0"/>
              <a:t>County Safety Committee</a:t>
            </a:r>
            <a:br>
              <a:rPr lang="en-US" dirty="0" smtClean="0"/>
            </a:b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Quarter - 2017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18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2" y="1752600"/>
            <a:ext cx="9753602" cy="4419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Cal-OSHA complaints/citations.</a:t>
            </a:r>
          </a:p>
          <a:p>
            <a:r>
              <a:rPr lang="en-US" sz="3200" dirty="0" smtClean="0"/>
              <a:t>Claims History.</a:t>
            </a:r>
          </a:p>
          <a:p>
            <a:r>
              <a:rPr lang="en-US" sz="3200" dirty="0" smtClean="0"/>
              <a:t>Heat Illness Prevention.</a:t>
            </a:r>
          </a:p>
          <a:p>
            <a:r>
              <a:rPr lang="en-US" sz="3200" dirty="0" smtClean="0"/>
              <a:t>Workplace Fatigue</a:t>
            </a:r>
          </a:p>
          <a:p>
            <a:r>
              <a:rPr lang="en-US" sz="3200" dirty="0" smtClean="0"/>
              <a:t>Vehicle Accident Reporting</a:t>
            </a:r>
          </a:p>
          <a:p>
            <a:r>
              <a:rPr lang="en-US" sz="3200" dirty="0" smtClean="0"/>
              <a:t>Importance of Documentation</a:t>
            </a:r>
          </a:p>
          <a:p>
            <a:r>
              <a:rPr lang="en-US" sz="3200" dirty="0" smtClean="0"/>
              <a:t>Target Solutions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481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1539575" y="5715000"/>
            <a:ext cx="9126838" cy="5334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43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One complaint of irritant smoke.</a:t>
            </a:r>
          </a:p>
          <a:p>
            <a:pPr lvl="1"/>
            <a:r>
              <a:rPr lang="en-US" sz="3200" dirty="0" smtClean="0"/>
              <a:t>Complaint addressed </a:t>
            </a:r>
          </a:p>
          <a:p>
            <a:r>
              <a:rPr lang="en-US" sz="3200" dirty="0" smtClean="0"/>
              <a:t>2 Citations for Heat Illness related claims.</a:t>
            </a:r>
          </a:p>
          <a:p>
            <a:pPr lvl="1"/>
            <a:r>
              <a:rPr lang="en-US" sz="3200" dirty="0" smtClean="0"/>
              <a:t>Injuries</a:t>
            </a:r>
          </a:p>
          <a:p>
            <a:pPr lvl="1"/>
            <a:r>
              <a:rPr lang="en-US" sz="3200" dirty="0" smtClean="0"/>
              <a:t>Areas of improvement</a:t>
            </a:r>
          </a:p>
          <a:p>
            <a:pPr lvl="1"/>
            <a:r>
              <a:rPr lang="en-US" sz="3200" dirty="0" smtClean="0"/>
              <a:t>Appeals process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Cal-OSHA Activity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5296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3812" y="1676400"/>
            <a:ext cx="9372602" cy="3926065"/>
          </a:xfrm>
        </p:spPr>
        <p:txBody>
          <a:bodyPr/>
          <a:lstStyle/>
          <a:p>
            <a:r>
              <a:rPr lang="en-US" dirty="0" smtClean="0"/>
              <a:t>Workers Comp Claims Trend - Annually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Workers Comp </a:t>
            </a:r>
            <a:r>
              <a:rPr lang="en-US" dirty="0"/>
              <a:t>C</a:t>
            </a:r>
            <a:r>
              <a:rPr lang="en-US" dirty="0" smtClean="0"/>
              <a:t>laims History</a:t>
            </a:r>
            <a:endParaRPr lang="en-US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3569327263"/>
              </p:ext>
            </p:extLst>
          </p:nvPr>
        </p:nvGraphicFramePr>
        <p:xfrm>
          <a:off x="1370012" y="2021064"/>
          <a:ext cx="7467600" cy="422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Up Arrow 15"/>
          <p:cNvSpPr/>
          <p:nvPr/>
        </p:nvSpPr>
        <p:spPr>
          <a:xfrm>
            <a:off x="7999412" y="3505200"/>
            <a:ext cx="152400" cy="6096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6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041133"/>
              </p:ext>
            </p:extLst>
          </p:nvPr>
        </p:nvGraphicFramePr>
        <p:xfrm>
          <a:off x="760412" y="1905000"/>
          <a:ext cx="9906001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Workers Comp Claims History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360612" y="2819400"/>
            <a:ext cx="6934200" cy="838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08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769279"/>
              </p:ext>
            </p:extLst>
          </p:nvPr>
        </p:nvGraphicFramePr>
        <p:xfrm>
          <a:off x="684212" y="1905000"/>
          <a:ext cx="10134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Claims Information - 2016 and 2017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3492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1979612" y="6019799"/>
            <a:ext cx="8686802" cy="34466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43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5212" y="1905000"/>
            <a:ext cx="9601202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Written Program</a:t>
            </a:r>
          </a:p>
          <a:p>
            <a:pPr lvl="1"/>
            <a:r>
              <a:rPr lang="en-US" dirty="0" smtClean="0"/>
              <a:t>Importance of a documented program, safety meetings, trainings, tailgates</a:t>
            </a:r>
          </a:p>
          <a:p>
            <a:r>
              <a:rPr lang="en-US" dirty="0" smtClean="0"/>
              <a:t>Basic items of your Heat Illness program</a:t>
            </a:r>
          </a:p>
          <a:p>
            <a:pPr lvl="1"/>
            <a:r>
              <a:rPr lang="en-US" dirty="0" smtClean="0"/>
              <a:t>Available water, Available shade, Communication, Emergency procedures</a:t>
            </a:r>
          </a:p>
          <a:p>
            <a:r>
              <a:rPr lang="en-US" dirty="0" smtClean="0"/>
              <a:t>Importance of Acclimitization </a:t>
            </a:r>
          </a:p>
          <a:p>
            <a:pPr lvl="1"/>
            <a:r>
              <a:rPr lang="en-US" dirty="0" smtClean="0"/>
              <a:t>Especially this spring/summer</a:t>
            </a:r>
          </a:p>
          <a:p>
            <a:pPr lvl="1"/>
            <a:r>
              <a:rPr lang="en-US" dirty="0" smtClean="0"/>
              <a:t>Fluctuations in temperatures</a:t>
            </a:r>
          </a:p>
          <a:p>
            <a:r>
              <a:rPr lang="en-US" dirty="0" smtClean="0"/>
              <a:t>Employees working alone</a:t>
            </a:r>
          </a:p>
          <a:p>
            <a:pPr lvl="1"/>
            <a:r>
              <a:rPr lang="en-US" dirty="0" smtClean="0"/>
              <a:t>Communication is required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295936" cy="12192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Heat Illness Prevention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12" y="457200"/>
            <a:ext cx="2443164" cy="287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4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8" y="1981200"/>
            <a:ext cx="4894929" cy="2743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Illness Prevention Facts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86" y="1646854"/>
            <a:ext cx="5462788" cy="353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1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7187" y="2028497"/>
            <a:ext cx="9601202" cy="4267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Growing concern of employees suffering fatigue while at work</a:t>
            </a:r>
          </a:p>
          <a:p>
            <a:pPr lvl="1"/>
            <a:r>
              <a:rPr lang="en-US" sz="2800" dirty="0" smtClean="0"/>
              <a:t>Driving drowsy, forgetting procedures, taking shortcuts</a:t>
            </a:r>
          </a:p>
          <a:p>
            <a:r>
              <a:rPr lang="en-US" sz="2800" dirty="0" smtClean="0"/>
              <a:t>Estimated that 54% of people wake up tired. That means they are going into work tired.</a:t>
            </a:r>
          </a:p>
          <a:p>
            <a:r>
              <a:rPr lang="en-US" sz="2800" dirty="0" smtClean="0"/>
              <a:t>Did you wake up tired this morning??</a:t>
            </a:r>
          </a:p>
          <a:p>
            <a:r>
              <a:rPr lang="en-US" sz="2800" dirty="0" smtClean="0"/>
              <a:t>Why? What caused this?</a:t>
            </a:r>
          </a:p>
          <a:p>
            <a:r>
              <a:rPr lang="en-US" sz="2800" dirty="0" smtClean="0"/>
              <a:t>How many hours of sleep are recommended for adults?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Workplace Fatigue    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612" y="346265"/>
            <a:ext cx="2438400" cy="16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01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17612" y="1905000"/>
            <a:ext cx="9448802" cy="4114800"/>
          </a:xfrm>
        </p:spPr>
        <p:txBody>
          <a:bodyPr>
            <a:normAutofit lnSpcReduction="10000"/>
          </a:bodyPr>
          <a:lstStyle/>
          <a:p>
            <a:r>
              <a:rPr lang="en-US" sz="4800" dirty="0" smtClean="0"/>
              <a:t>S</a:t>
            </a:r>
            <a:r>
              <a:rPr lang="en-US" dirty="0" smtClean="0"/>
              <a:t>leep – Get plenty of it – try for 8 hours per night</a:t>
            </a:r>
          </a:p>
          <a:p>
            <a:r>
              <a:rPr lang="en-US" sz="4800" dirty="0" smtClean="0"/>
              <a:t>L</a:t>
            </a:r>
            <a:r>
              <a:rPr lang="en-US" dirty="0" smtClean="0"/>
              <a:t>ittle Breaks  -  stretch, look out the window</a:t>
            </a:r>
          </a:p>
          <a:p>
            <a:r>
              <a:rPr lang="en-US" sz="4800" dirty="0" smtClean="0"/>
              <a:t>E</a:t>
            </a:r>
            <a:r>
              <a:rPr lang="en-US" dirty="0" smtClean="0"/>
              <a:t>at well – always have some type of breakfast</a:t>
            </a:r>
          </a:p>
          <a:p>
            <a:r>
              <a:rPr lang="en-US" sz="4800" dirty="0" smtClean="0"/>
              <a:t>E</a:t>
            </a:r>
            <a:r>
              <a:rPr lang="en-US" dirty="0" smtClean="0"/>
              <a:t>xercise -  a little can help reduce fatigue</a:t>
            </a:r>
          </a:p>
          <a:p>
            <a:r>
              <a:rPr lang="en-US" sz="4800" dirty="0" smtClean="0"/>
              <a:t>P</a:t>
            </a:r>
            <a:r>
              <a:rPr lang="en-US" dirty="0" smtClean="0"/>
              <a:t>ause – evaluate yourself for possible fatigue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Workplace Fatigue Prevention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1538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Handout discussion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Workplace Fatigue Prevention</a:t>
            </a:r>
          </a:p>
        </p:txBody>
      </p:sp>
    </p:spTree>
    <p:extLst>
      <p:ext uri="{BB962C8B-B14F-4D97-AF65-F5344CB8AC3E}">
        <p14:creationId xmlns:p14="http://schemas.microsoft.com/office/powerpoint/2010/main" val="362161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1539575" y="5715000"/>
            <a:ext cx="9126838" cy="5334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43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send the report and any other supporting documentation to Risk Management electronically. This will satisfy the copy requirements.</a:t>
            </a:r>
          </a:p>
          <a:p>
            <a:r>
              <a:rPr lang="en-US" dirty="0" smtClean="0"/>
              <a:t>Important that every vehicle incident be reported in a timely manner.</a:t>
            </a:r>
          </a:p>
          <a:p>
            <a:r>
              <a:rPr lang="en-US" dirty="0" smtClean="0"/>
              <a:t>Forms are located at </a:t>
            </a:r>
            <a:r>
              <a:rPr lang="en-US" b="1" dirty="0" err="1" smtClean="0"/>
              <a:t>CountyNet</a:t>
            </a:r>
            <a:r>
              <a:rPr lang="en-US" b="1" dirty="0" smtClean="0"/>
              <a:t> </a:t>
            </a:r>
            <a:r>
              <a:rPr lang="en-US" dirty="0" smtClean="0"/>
              <a:t>website, under </a:t>
            </a:r>
            <a:r>
              <a:rPr lang="en-US" b="1" dirty="0" smtClean="0"/>
              <a:t>FORMS</a:t>
            </a:r>
            <a:r>
              <a:rPr lang="en-US" dirty="0" smtClean="0"/>
              <a:t> tab. This is a PDF fillable form.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County Vehicle Accident Reporting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1974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https://countynet.co.kern.ca.us/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County Vehicle Accident Reporting</a:t>
            </a:r>
          </a:p>
        </p:txBody>
      </p:sp>
    </p:spTree>
    <p:extLst>
      <p:ext uri="{BB962C8B-B14F-4D97-AF65-F5344CB8AC3E}">
        <p14:creationId xmlns:p14="http://schemas.microsoft.com/office/powerpoint/2010/main" val="395392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1539575" y="5715000"/>
            <a:ext cx="9126838" cy="5334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004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43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100000"/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6212" y="1905000"/>
            <a:ext cx="9220202" cy="3810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Importance of documenting all safety related activities.</a:t>
            </a:r>
          </a:p>
          <a:p>
            <a:r>
              <a:rPr lang="en-US" sz="3200" dirty="0" smtClean="0"/>
              <a:t>Verifying that the event took place</a:t>
            </a:r>
          </a:p>
          <a:p>
            <a:r>
              <a:rPr lang="en-US" sz="3200" dirty="0" smtClean="0"/>
              <a:t>Safety committees, safety meetings, tailgates, training sessions</a:t>
            </a:r>
          </a:p>
          <a:p>
            <a:r>
              <a:rPr lang="en-US" sz="3200" dirty="0" smtClean="0"/>
              <a:t>Sign in sheet, who led the meeting, the topic, bullet points as to what was covered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Documentation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8553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Current departments using the system</a:t>
            </a:r>
          </a:p>
          <a:p>
            <a:r>
              <a:rPr lang="en-US" sz="3200" dirty="0" smtClean="0"/>
              <a:t>Frequency of use</a:t>
            </a:r>
          </a:p>
          <a:p>
            <a:r>
              <a:rPr lang="en-US" sz="3200" dirty="0" smtClean="0"/>
              <a:t>Feedback from departments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Target Solutions On-Line Training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2627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August 16, 2017</a:t>
            </a:r>
          </a:p>
          <a:p>
            <a:r>
              <a:rPr lang="en-US" sz="3200" dirty="0" smtClean="0"/>
              <a:t>10:00 am</a:t>
            </a:r>
          </a:p>
          <a:p>
            <a:r>
              <a:rPr lang="en-US" sz="3200" dirty="0"/>
              <a:t>3</a:t>
            </a:r>
            <a:r>
              <a:rPr lang="en-US" sz="3200" dirty="0" smtClean="0"/>
              <a:t>rd Floor Multi-Purpose Room, County Administrative Building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Next Meeting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2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 planning overview presentatio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oject planning overview presentation" id="{11734F26-DC3E-4DB1-A7CA-E8974573DED9}" vid="{CE64C202-BC92-45CD-95CB-8071B13D3EF8}"/>
    </a:ext>
  </a:extLst>
</a:theme>
</file>

<file path=ppt/theme/theme2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C864001-A60D-40C9-A6CD-1EE64ABC9F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project planning overview presentation</Template>
  <TotalTime>0</TotalTime>
  <Words>420</Words>
  <Application>Microsoft Office PowerPoint</Application>
  <PresentationFormat>Custom</PresentationFormat>
  <Paragraphs>85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Project planning overview presentation</vt:lpstr>
      <vt:lpstr>County Safety Committee 2nd Quarter - 2017</vt:lpstr>
      <vt:lpstr>Agenda</vt:lpstr>
      <vt:lpstr>Cal-OSHA Activity</vt:lpstr>
      <vt:lpstr>Workers Comp Claims History</vt:lpstr>
      <vt:lpstr>Workers Comp Claims History</vt:lpstr>
      <vt:lpstr>Claims Information - 2016 and 2017</vt:lpstr>
      <vt:lpstr>Heat Illness Prevention</vt:lpstr>
      <vt:lpstr>Heat Illness Prevention Facts</vt:lpstr>
      <vt:lpstr>Workplace Fatigue    </vt:lpstr>
      <vt:lpstr>Workplace Fatigue Prevention</vt:lpstr>
      <vt:lpstr>Workplace Fatigue Prevention</vt:lpstr>
      <vt:lpstr>County Vehicle Accident Reporting</vt:lpstr>
      <vt:lpstr>County Vehicle Accident Reporting</vt:lpstr>
      <vt:lpstr>Documentation</vt:lpstr>
      <vt:lpstr>Target Solutions On-Line Training</vt:lpstr>
      <vt:lpstr>Next Meeting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2017-05-15T20:52:40Z</dcterms:created>
  <dcterms:modified xsi:type="dcterms:W3CDTF">2017-05-16T18:28:31Z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TC034605449991</vt:lpwstr>
  </property>
</Properties>
</file>