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74" r:id="rId11"/>
    <p:sldId id="264" r:id="rId12"/>
    <p:sldId id="265" r:id="rId13"/>
    <p:sldId id="275" r:id="rId14"/>
    <p:sldId id="266" r:id="rId15"/>
    <p:sldId id="268" r:id="rId16"/>
    <p:sldId id="270" r:id="rId17"/>
    <p:sldId id="271" r:id="rId18"/>
    <p:sldId id="272" r:id="rId1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7833538385826768E-2"/>
          <c:y val="0.10086336731893658"/>
          <c:w val="0.95216646161417318"/>
          <c:h val="0.7909240409126451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Claims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2656250000000003E-2"/>
                  <c:y val="-1.640624899075734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1632750984251977E-2"/>
                      <c:h val="6.0023433807613567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2.6562499999999996E-2"/>
                  <c:y val="-1.874999884657981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321874999999999E-2"/>
                      <c:h val="6.9398433230903472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1.9531249999999997E-2"/>
                  <c:y val="-1.523437406284612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97650098425196E-2"/>
                      <c:h val="7.1742183086725947E-2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1.9531249999999882E-2"/>
                  <c:y val="-3.046874812569212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0609374999999993E-2"/>
                      <c:h val="6.0023433807613567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254</c:v>
                </c:pt>
                <c:pt idx="1">
                  <c:v>248</c:v>
                </c:pt>
                <c:pt idx="2">
                  <c:v>207</c:v>
                </c:pt>
                <c:pt idx="3">
                  <c:v>190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0720864"/>
        <c:axId val="290963152"/>
        <c:axId val="0"/>
      </c:bar3DChart>
      <c:catAx>
        <c:axId val="20072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63152"/>
        <c:crosses val="autoZero"/>
        <c:auto val="1"/>
        <c:lblAlgn val="ctr"/>
        <c:lblOffset val="100"/>
        <c:noMultiLvlLbl val="0"/>
      </c:catAx>
      <c:valAx>
        <c:axId val="29096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72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2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993856627296588"/>
          <c:y val="8.073459441514183E-2"/>
          <c:w val="0.3867896161417323"/>
          <c:h val="0.7244641073151112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Claims by Body Part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3.938841043307087E-2"/>
                  <c:y val="0.1625418750878567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7875000000000003E-2"/>
                      <c:h val="0.1093464959179193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7.5653092191601046E-2"/>
                  <c:y val="0.1056721099674160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317667322834645E-2"/>
                      <c:h val="6.9228542818017699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9.3750000000000083E-2"/>
                  <c:y val="-5.176765782229010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583333333333334E-2"/>
                      <c:h val="7.5221162062315494E-2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6.9791666666666669E-2"/>
                  <c:y val="-0.145048512713758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958333333333334E-2"/>
                      <c:h val="8.3370121285733012E-2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5.2718955052493438E-2"/>
                  <c:y val="-0.1363112094931080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2031250000000005E-2"/>
                      <c:h val="7.9258031092993106E-2"/>
                    </c:manualLayout>
                  </c15:layout>
                </c:ext>
              </c:extLst>
            </c:dLbl>
            <c:dLbl>
              <c:idx val="5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8177083333333331E-2"/>
                      <c:h val="8.086274921698916E-2"/>
                    </c:manualLayout>
                  </c15:layout>
                </c:ext>
              </c:extLst>
            </c:dLbl>
            <c:dLbl>
              <c:idx val="6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0677083333333333E-2"/>
                      <c:h val="8.0235906199803197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Ankle</c:v>
                </c:pt>
                <c:pt idx="1">
                  <c:v>Arm</c:v>
                </c:pt>
                <c:pt idx="2">
                  <c:v>Back</c:v>
                </c:pt>
                <c:pt idx="3">
                  <c:v>Fingers</c:v>
                </c:pt>
                <c:pt idx="4">
                  <c:v>Knees</c:v>
                </c:pt>
                <c:pt idx="5">
                  <c:v>Shoulder</c:v>
                </c:pt>
                <c:pt idx="6">
                  <c:v>Wrist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</c:v>
                </c:pt>
                <c:pt idx="1">
                  <c:v>25</c:v>
                </c:pt>
                <c:pt idx="2">
                  <c:v>24</c:v>
                </c:pt>
                <c:pt idx="3">
                  <c:v>24</c:v>
                </c:pt>
                <c:pt idx="4">
                  <c:v>42</c:v>
                </c:pt>
                <c:pt idx="5">
                  <c:v>49</c:v>
                </c:pt>
                <c:pt idx="6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877158554879604"/>
          <c:y val="0.80251637418173249"/>
          <c:w val="0.59213008530183731"/>
          <c:h val="0.161595976061948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Claims By Cause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Assault</c:v>
                </c:pt>
                <c:pt idx="1">
                  <c:v>Bites</c:v>
                </c:pt>
                <c:pt idx="2">
                  <c:v>Exposure</c:v>
                </c:pt>
                <c:pt idx="3">
                  <c:v>Lifting</c:v>
                </c:pt>
                <c:pt idx="4">
                  <c:v>Misc</c:v>
                </c:pt>
                <c:pt idx="5">
                  <c:v>Rep Motion</c:v>
                </c:pt>
                <c:pt idx="6">
                  <c:v>Slip Trip</c:v>
                </c:pt>
                <c:pt idx="7">
                  <c:v>Training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47</c:v>
                </c:pt>
                <c:pt idx="1">
                  <c:v>14</c:v>
                </c:pt>
                <c:pt idx="2">
                  <c:v>34</c:v>
                </c:pt>
                <c:pt idx="3">
                  <c:v>36</c:v>
                </c:pt>
                <c:pt idx="4">
                  <c:v>152</c:v>
                </c:pt>
                <c:pt idx="5">
                  <c:v>69</c:v>
                </c:pt>
                <c:pt idx="6">
                  <c:v>57</c:v>
                </c:pt>
                <c:pt idx="7">
                  <c:v>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075923564341479"/>
          <c:y val="0.831016918653118"/>
          <c:w val="0.55321110854280164"/>
          <c:h val="0.154991314822091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60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989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5/18/2016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6803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388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42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169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975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191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663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383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5/18/2016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560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781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gRoiTWkBHU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1" y="2248348"/>
            <a:ext cx="8689976" cy="153834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County Safety Committee Meeting </a:t>
            </a:r>
            <a:br>
              <a:rPr lang="en-US" dirty="0" smtClean="0"/>
            </a:b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Quarter 2016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1015" y="4305749"/>
            <a:ext cx="8769967" cy="1718534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Brad Aragon, CSP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County Safety Officer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Risk Management Department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19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A Safety Culture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 smtClean="0"/>
              <a:t>A safety culture can be seen by observing:</a:t>
            </a:r>
          </a:p>
          <a:p>
            <a:endParaRPr lang="en-US" dirty="0" smtClean="0"/>
          </a:p>
          <a:p>
            <a:pPr marL="548640" lvl="2" indent="0">
              <a:buNone/>
            </a:pPr>
            <a:r>
              <a:rPr lang="en-US" sz="4000" dirty="0" smtClean="0"/>
              <a:t>“What happens, how people respond, and how people perform their work when no one is looking.”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4843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The Power of Groups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609" y="2011680"/>
            <a:ext cx="10481390" cy="484632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People will follow the group if they perceive that everyone else is doing the same thing.</a:t>
            </a:r>
          </a:p>
          <a:p>
            <a:r>
              <a:rPr lang="en-US" sz="2800" dirty="0" smtClean="0"/>
              <a:t>Even if it doesn’t appear to be the right way or the  safe way to do it.</a:t>
            </a:r>
          </a:p>
          <a:p>
            <a:r>
              <a:rPr lang="en-US" sz="2800" dirty="0" smtClean="0"/>
              <a:t>Fear of not fitting in, not being a team player are all motivating factors to this type of behavior.</a:t>
            </a:r>
          </a:p>
          <a:p>
            <a:r>
              <a:rPr lang="en-US" sz="2800" dirty="0" smtClean="0"/>
              <a:t>This type of behavior breeds an unhealthy and unsafe workplace culture. Policy and procedures are not followed because ”every one else is doing it”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3069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The Power of Groups</a:t>
            </a:r>
          </a:p>
        </p:txBody>
      </p:sp>
      <p:pic>
        <p:nvPicPr>
          <p:cNvPr id="4" name="BgRoiTWkBHU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03388" y="1581150"/>
            <a:ext cx="8667750" cy="487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36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The  Ergonomic  Evolution</a:t>
            </a:r>
            <a:endParaRPr lang="en-US" sz="5400" dirty="0"/>
          </a:p>
        </p:txBody>
      </p:sp>
      <p:pic>
        <p:nvPicPr>
          <p:cNvPr id="1032" name="Picture 8" descr="http://drgroup.us/wp-content/uploads/2014/10/Evolution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97" y="1712341"/>
            <a:ext cx="11672617" cy="491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43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Ergonomics – Text Neck</a:t>
            </a:r>
            <a:endParaRPr lang="en-US" sz="5400" dirty="0"/>
          </a:p>
        </p:txBody>
      </p:sp>
      <p:pic>
        <p:nvPicPr>
          <p:cNvPr id="2050" name="Picture 2" descr="http://cdn.patch.com/users/22832453/2014/11/T800x600/546223e971da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381" y="2057399"/>
            <a:ext cx="6125350" cy="4594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56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Ergonomics – Text Neck</a:t>
            </a:r>
          </a:p>
        </p:txBody>
      </p:sp>
      <p:pic>
        <p:nvPicPr>
          <p:cNvPr id="3074" name="Picture 2" descr="http://www.kvrr.com/image/view/-/33662666/highRes/1/-/maxh/640/maxw/640/-/whmr7xz/-/TEXT-NECK-jp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59" y="1792936"/>
            <a:ext cx="10437607" cy="501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985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Text Neck – Look Familiar?</a:t>
            </a:r>
            <a:endParaRPr lang="en-US" sz="5400" dirty="0"/>
          </a:p>
        </p:txBody>
      </p:sp>
      <p:pic>
        <p:nvPicPr>
          <p:cNvPr id="4" name="Picture 4" descr="http://imgcdn.thewebconsole.com/ZWEB4322/blogImages/54766eda75c24.jpg?v=2&amp;geometry(550%3E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621" y="2057400"/>
            <a:ext cx="6866707" cy="451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18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Monitor Height</a:t>
            </a:r>
            <a:endParaRPr lang="en-US" sz="5400" dirty="0"/>
          </a:p>
        </p:txBody>
      </p:sp>
      <p:pic>
        <p:nvPicPr>
          <p:cNvPr id="1026" name="Picture 2" descr="https://www.gvsu.edu/cms4/asset/30F6D8A1-9140-75C7-2CAACF4A83B9D5A8/monitor%5b1427479415000%5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577" y="2083734"/>
            <a:ext cx="4816258" cy="356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osha.gov/SLTC/etools/computerworkstations/images/comp_monitors_bifocal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718" y="2857184"/>
            <a:ext cx="3152406" cy="262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osha.gov/SLTC/etools/computerworkstations/images/comp_monitor_toohig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30" y="4454617"/>
            <a:ext cx="3061260" cy="199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i.ytimg.com/vi/gPUN5_ObfPo/maxresdefaul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881" y="2182273"/>
            <a:ext cx="3534959" cy="198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283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Monitor Height</a:t>
            </a:r>
          </a:p>
        </p:txBody>
      </p:sp>
      <p:pic>
        <p:nvPicPr>
          <p:cNvPr id="2050" name="Picture 2" descr="http://spainfinity.com.sg/wp-content/uploads/2015/05/HCG_Illust0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44" y="1982601"/>
            <a:ext cx="3296443" cy="3607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backpainok.com/wp-content/uploads/2015/06/2-700x58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718" y="1876725"/>
            <a:ext cx="5714014" cy="479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6344" y="5930153"/>
            <a:ext cx="50176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Eye level is at approximately the top 1/3 of the screen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39094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518" y="284176"/>
            <a:ext cx="11370833" cy="150876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Injury Illness Prevention Program  IIPP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269" y="1971338"/>
            <a:ext cx="9872871" cy="4590826"/>
          </a:xfrm>
        </p:spPr>
        <p:txBody>
          <a:bodyPr/>
          <a:lstStyle/>
          <a:p>
            <a:r>
              <a:rPr lang="en-US" sz="3200" dirty="0" smtClean="0"/>
              <a:t>The program must contain the 8 required elements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 smtClean="0"/>
              <a:t>Identify the responsible person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 smtClean="0"/>
              <a:t>Communication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 smtClean="0"/>
              <a:t>Hazard Identification (Inspection)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 smtClean="0"/>
              <a:t>Hazard Correction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 smtClean="0"/>
              <a:t>Accident Investigation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 smtClean="0"/>
              <a:t>Training &amp; Instruction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 smtClean="0"/>
              <a:t>Compliance</a:t>
            </a:r>
          </a:p>
          <a:p>
            <a:pPr marL="502920" indent="-457200">
              <a:buFont typeface="+mj-lt"/>
              <a:buAutoNum type="arabicPeriod"/>
            </a:pPr>
            <a:r>
              <a:rPr lang="en-US" dirty="0" smtClean="0"/>
              <a:t>Recordkeeping</a:t>
            </a:r>
          </a:p>
          <a:p>
            <a:pPr marL="50292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16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399" y="241146"/>
            <a:ext cx="9784080" cy="150876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First Aid Kits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398" y="1882588"/>
            <a:ext cx="10456474" cy="471185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Cal-OSHA General Industry Safety Orders states:</a:t>
            </a:r>
          </a:p>
          <a:p>
            <a:r>
              <a:rPr lang="en-US" b="1" dirty="0"/>
              <a:t>Subchapter 7. General Industry Safety Orders</a:t>
            </a:r>
            <a:br>
              <a:rPr lang="en-US" b="1" dirty="0"/>
            </a:br>
            <a:r>
              <a:rPr lang="en-US" b="1" dirty="0"/>
              <a:t>Group 2. Safe Practices and Personal Protection</a:t>
            </a:r>
            <a:br>
              <a:rPr lang="en-US" b="1" dirty="0"/>
            </a:br>
            <a:r>
              <a:rPr lang="en-US" b="1" dirty="0"/>
              <a:t>Article 10. Personal Safety Devices and Safeguards</a:t>
            </a:r>
          </a:p>
          <a:p>
            <a:pPr marL="4572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§3400. Medical Services and First </a:t>
            </a:r>
            <a:r>
              <a:rPr lang="en-US" b="1" dirty="0" smtClean="0"/>
              <a:t>Aid</a:t>
            </a:r>
          </a:p>
          <a:p>
            <a:pPr marL="45720" indent="0">
              <a:buNone/>
            </a:pPr>
            <a:r>
              <a:rPr lang="en-US" dirty="0"/>
              <a:t>(b) In the absence of an infirmary, clinic, or hospital, in near proximity to the workplace, which is used for the treatment of all injured employees, a person or persons shall be adequately trained to render first aid. Training shall be equal to that of the American Red Cross or the Mine Safety and Health Administration</a:t>
            </a:r>
            <a:r>
              <a:rPr lang="en-US" dirty="0" smtClean="0"/>
              <a:t>.</a:t>
            </a:r>
          </a:p>
          <a:p>
            <a:pPr marL="45720" indent="0">
              <a:buNone/>
            </a:pPr>
            <a:r>
              <a:rPr lang="en-US" dirty="0"/>
              <a:t>(c) There shall be adequate first-aid materials, </a:t>
            </a:r>
            <a:r>
              <a:rPr lang="en-US" dirty="0">
                <a:solidFill>
                  <a:srgbClr val="FF0000"/>
                </a:solidFill>
              </a:rPr>
              <a:t>approved by the consulting physician</a:t>
            </a:r>
            <a:r>
              <a:rPr lang="en-US" dirty="0"/>
              <a:t>, readily available for employees on every job. Such materials shall be kept in a sanitary and usable condition. A frequent inspection shall be made of all first-aid materials, which shall be replenished as necessary.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45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1598"/>
            <a:ext cx="9784080" cy="1508760"/>
          </a:xfrm>
        </p:spPr>
        <p:txBody>
          <a:bodyPr/>
          <a:lstStyle/>
          <a:p>
            <a:r>
              <a:rPr lang="en-US" sz="5400" dirty="0">
                <a:solidFill>
                  <a:srgbClr val="099BDD"/>
                </a:solidFill>
              </a:rPr>
              <a:t>First Aid </a:t>
            </a:r>
            <a:r>
              <a:rPr lang="en-US" sz="5400" dirty="0" smtClean="0">
                <a:solidFill>
                  <a:srgbClr val="099BDD"/>
                </a:solidFill>
              </a:rPr>
              <a:t>Kits </a:t>
            </a:r>
            <a:br>
              <a:rPr lang="en-US" sz="5400" dirty="0" smtClean="0">
                <a:solidFill>
                  <a:srgbClr val="099BDD"/>
                </a:solidFill>
              </a:rPr>
            </a:br>
            <a:r>
              <a:rPr lang="en-US" sz="5400" dirty="0" smtClean="0">
                <a:solidFill>
                  <a:srgbClr val="099BDD"/>
                </a:solidFill>
              </a:rPr>
              <a:t> Proposed timeline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7" y="2011680"/>
            <a:ext cx="10648332" cy="484632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Have letter signed by consulting physician by </a:t>
            </a:r>
            <a:r>
              <a:rPr lang="en-US" sz="3200" dirty="0" smtClean="0">
                <a:solidFill>
                  <a:schemeClr val="bg1"/>
                </a:solidFill>
              </a:rPr>
              <a:t>July 1, 2016</a:t>
            </a:r>
          </a:p>
          <a:p>
            <a:r>
              <a:rPr lang="en-US" sz="3200" dirty="0" smtClean="0"/>
              <a:t>See samples I provided</a:t>
            </a:r>
          </a:p>
          <a:p>
            <a:endParaRPr lang="en-US" sz="3200" dirty="0" smtClean="0"/>
          </a:p>
          <a:p>
            <a:r>
              <a:rPr lang="en-US" sz="3200" dirty="0" smtClean="0"/>
              <a:t>I will follow up with the group at this time to check on the status of the letters.</a:t>
            </a:r>
          </a:p>
          <a:p>
            <a:endParaRPr lang="en-US" sz="3200" dirty="0" smtClean="0"/>
          </a:p>
          <a:p>
            <a:r>
              <a:rPr lang="en-US" sz="3200" dirty="0" smtClean="0">
                <a:solidFill>
                  <a:schemeClr val="bg1"/>
                </a:solidFill>
              </a:rPr>
              <a:t>August 1, 2016 </a:t>
            </a:r>
            <a:r>
              <a:rPr lang="en-US" sz="3200" dirty="0" smtClean="0"/>
              <a:t>copies of letters should be placed in every first aid kit.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57754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Heat Illness Prevention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Water</a:t>
            </a:r>
          </a:p>
          <a:p>
            <a:r>
              <a:rPr lang="en-US" sz="3600" dirty="0" smtClean="0"/>
              <a:t>Education &amp; Training</a:t>
            </a:r>
          </a:p>
          <a:p>
            <a:r>
              <a:rPr lang="en-US" sz="3600" dirty="0" smtClean="0"/>
              <a:t>Shade</a:t>
            </a:r>
          </a:p>
          <a:p>
            <a:r>
              <a:rPr lang="en-US" sz="3600" dirty="0" smtClean="0"/>
              <a:t>Temperature Triggers</a:t>
            </a:r>
          </a:p>
          <a:p>
            <a:r>
              <a:rPr lang="en-US" sz="3600" dirty="0" smtClean="0"/>
              <a:t>Review of new regulations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1151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Workers Comp Claims Trends</a:t>
            </a:r>
            <a:br>
              <a:rPr lang="en-US" dirty="0" smtClean="0"/>
            </a:br>
            <a:r>
              <a:rPr lang="en-US" dirty="0" smtClean="0"/>
              <a:t>1-1 to 5-1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92936"/>
            <a:ext cx="12003109" cy="5065064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3526256595"/>
              </p:ext>
            </p:extLst>
          </p:nvPr>
        </p:nvGraphicFramePr>
        <p:xfrm>
          <a:off x="550604" y="1792936"/>
          <a:ext cx="11088709" cy="5241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6130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Claims By Primary Body Parts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8302236"/>
              </p:ext>
            </p:extLst>
          </p:nvPr>
        </p:nvGraphicFramePr>
        <p:xfrm>
          <a:off x="-268942" y="1599296"/>
          <a:ext cx="12460941" cy="5662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817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4176"/>
            <a:ext cx="10986999" cy="1033636"/>
          </a:xfrm>
        </p:spPr>
        <p:txBody>
          <a:bodyPr>
            <a:normAutofit/>
          </a:bodyPr>
          <a:lstStyle/>
          <a:p>
            <a:r>
              <a:rPr lang="en-US" sz="5400" dirty="0" smtClean="0"/>
              <a:t>Causes of Claims</a:t>
            </a:r>
            <a:endParaRPr lang="en-US" sz="54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4549001"/>
              </p:ext>
            </p:extLst>
          </p:nvPr>
        </p:nvGraphicFramePr>
        <p:xfrm>
          <a:off x="0" y="1411941"/>
          <a:ext cx="12048565" cy="5446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923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07" y="270729"/>
            <a:ext cx="9784080" cy="1235342"/>
          </a:xfrm>
        </p:spPr>
        <p:txBody>
          <a:bodyPr>
            <a:normAutofit/>
          </a:bodyPr>
          <a:lstStyle/>
          <a:p>
            <a:r>
              <a:rPr lang="en-US" sz="5400" dirty="0" smtClean="0"/>
              <a:t>future Meetings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906" y="1792936"/>
            <a:ext cx="10328093" cy="5065064"/>
          </a:xfrm>
        </p:spPr>
        <p:txBody>
          <a:bodyPr/>
          <a:lstStyle/>
          <a:p>
            <a:r>
              <a:rPr lang="en-US" sz="3600" dirty="0" smtClean="0"/>
              <a:t>August 17, 2016</a:t>
            </a:r>
          </a:p>
          <a:p>
            <a:r>
              <a:rPr lang="en-US" sz="3600" dirty="0" smtClean="0"/>
              <a:t>3</a:t>
            </a:r>
            <a:r>
              <a:rPr lang="en-US" sz="3600" baseline="30000" dirty="0" smtClean="0"/>
              <a:t>rd</a:t>
            </a:r>
            <a:r>
              <a:rPr lang="en-US" sz="3600" dirty="0" smtClean="0"/>
              <a:t> floor , County Administrative Building</a:t>
            </a:r>
          </a:p>
          <a:p>
            <a:r>
              <a:rPr lang="en-US" sz="3600" dirty="0" smtClean="0"/>
              <a:t>10:30 am</a:t>
            </a:r>
          </a:p>
          <a:p>
            <a:endParaRPr lang="en-US" sz="3600" dirty="0"/>
          </a:p>
          <a:p>
            <a:r>
              <a:rPr lang="en-US" sz="3600" dirty="0" smtClean="0"/>
              <a:t>November 16, 2016</a:t>
            </a:r>
          </a:p>
          <a:p>
            <a:r>
              <a:rPr lang="en-US" sz="3600" dirty="0"/>
              <a:t>3</a:t>
            </a:r>
            <a:r>
              <a:rPr lang="en-US" sz="3600" baseline="30000" dirty="0"/>
              <a:t>rd</a:t>
            </a:r>
            <a:r>
              <a:rPr lang="en-US" sz="3600" dirty="0"/>
              <a:t> floor , County Administrative </a:t>
            </a:r>
            <a:r>
              <a:rPr lang="en-US" sz="3600" dirty="0" smtClean="0"/>
              <a:t>Building</a:t>
            </a:r>
          </a:p>
          <a:p>
            <a:r>
              <a:rPr lang="en-US" sz="3600" dirty="0"/>
              <a:t>10:30 am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5589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192</TotalTime>
  <Words>348</Words>
  <Application>Microsoft Office PowerPoint</Application>
  <PresentationFormat>Widescreen</PresentationFormat>
  <Paragraphs>73</Paragraphs>
  <Slides>18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Corbel</vt:lpstr>
      <vt:lpstr>Wingdings</vt:lpstr>
      <vt:lpstr>Banded</vt:lpstr>
      <vt:lpstr>County Safety Committee Meeting  2nd Quarter 2016</vt:lpstr>
      <vt:lpstr>A Safety Culture</vt:lpstr>
      <vt:lpstr>The Power of Groups</vt:lpstr>
      <vt:lpstr>The Power of Groups</vt:lpstr>
      <vt:lpstr>The  Ergonomic  Evolution</vt:lpstr>
      <vt:lpstr>Ergonomics – Text Neck</vt:lpstr>
      <vt:lpstr>Ergonomics – Text Neck</vt:lpstr>
      <vt:lpstr>Text Neck – Look Familiar?</vt:lpstr>
      <vt:lpstr>Monitor Height</vt:lpstr>
      <vt:lpstr>Monitor Height</vt:lpstr>
      <vt:lpstr>Injury Illness Prevention Program  IIPP</vt:lpstr>
      <vt:lpstr>First Aid Kits</vt:lpstr>
      <vt:lpstr>First Aid Kits   Proposed timeline</vt:lpstr>
      <vt:lpstr>Heat Illness Prevention</vt:lpstr>
      <vt:lpstr>Workers Comp Claims Trends 1-1 to 5-1</vt:lpstr>
      <vt:lpstr>Claims By Primary Body Parts</vt:lpstr>
      <vt:lpstr>Causes of Claims</vt:lpstr>
      <vt:lpstr>future Meetings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County Safety Committee Meeting  2nd Quarter 2016</dc:title>
  <dc:creator>Brad Aragon</dc:creator>
  <cp:lastModifiedBy>Brad Aragon</cp:lastModifiedBy>
  <cp:revision>18</cp:revision>
  <cp:lastPrinted>2016-05-11T23:26:31Z</cp:lastPrinted>
  <dcterms:created xsi:type="dcterms:W3CDTF">2016-05-11T22:08:01Z</dcterms:created>
  <dcterms:modified xsi:type="dcterms:W3CDTF">2016-05-18T16:02:21Z</dcterms:modified>
</cp:coreProperties>
</file>