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256" r:id="rId3"/>
    <p:sldId id="257" r:id="rId4"/>
    <p:sldId id="274" r:id="rId5"/>
    <p:sldId id="275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  <p:sldId id="271" r:id="rId18"/>
    <p:sldId id="273" r:id="rId19"/>
    <p:sldId id="269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 from 1/1 to 5/1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864197530864196E-3"/>
                  <c:y val="-0.42447916666666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864197530864196E-3"/>
                  <c:y val="-0.38541666666666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0.39583333333333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0.294270833333333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266</c:v>
                </c:pt>
                <c:pt idx="1">
                  <c:v>239</c:v>
                </c:pt>
                <c:pt idx="2">
                  <c:v>242</c:v>
                </c:pt>
                <c:pt idx="3">
                  <c:v>173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23840"/>
        <c:axId val="23125376"/>
      </c:barChart>
      <c:catAx>
        <c:axId val="2312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125376"/>
        <c:crosses val="autoZero"/>
        <c:auto val="1"/>
        <c:lblAlgn val="ctr"/>
        <c:lblOffset val="100"/>
        <c:noMultiLvlLbl val="0"/>
      </c:catAx>
      <c:valAx>
        <c:axId val="23125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23840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65716948575872458"/>
          <c:y val="0.46626435367454067"/>
          <c:w val="0.33357125498201612"/>
          <c:h val="0.142991920931758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05EF9F-359E-4B4E-9BFB-DCE92A5BEC3F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78E09-DA31-43EC-8D0C-022309D83534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55B0ED-FA9B-47B6-941B-B387D58A0D4C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AD097D-5801-40A5-803C-17E47AFAA9C3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FFF0F4-32B7-486F-8664-040DC3757709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D8752-EC2D-44E4-85A5-1C25EBC9B1E0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2683B3-B2E4-41AB-928B-37659FA28045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711F32-BEF5-434C-A331-7C0CC092E33D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604C49-485A-40E0-8606-5798A1EFDE2F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79DE3B-78A9-4CF5-BB56-EDD5367AC6C7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6731D1-87B6-450E-AD50-615D2EB45923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67D26B-FE09-40B7-9D80-09C4447C8A23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B05C8B-B73C-45F3-8DA6-6F3E48D30074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8E94D-F57B-4725-84BB-E147EAE39FD9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152808-B274-450D-A2D1-3E59401DDCCF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31E1B-4D43-4D0A-B0AF-A300689AE011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A87B8F-3A08-4A83-B312-537330115A28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E6D54-7E3F-4C68-8B7D-04E56EA75A90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CA6717-3315-436D-B96C-11D592E7D70C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43AE5-FC1D-4D25-A053-98884CA0CD1E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EA7216-9E5D-45F1-87C2-8BEB3799D955}" type="datetimeFigureOut">
              <a:rPr lang="en-US" smtClean="0">
                <a:solidFill>
                  <a:srgbClr val="FEFAC9"/>
                </a:solidFill>
              </a:rPr>
              <a:pPr>
                <a:defRPr/>
              </a:pPr>
              <a:t>5/20/2013</a:t>
            </a:fld>
            <a:endParaRPr lang="en-US" dirty="0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935F1-DC8C-48E4-A5EE-26296499A43C}" type="slidenum">
              <a:rPr lang="en-US" smtClean="0">
                <a:solidFill>
                  <a:srgbClr val="FEFAC9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EFAC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2ABC00C-8637-4AE6-967D-373D18A801E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65C0517-A88E-4225-9627-46523C1754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.kern.ca.us/rm/safety/safety.as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smtClean="0"/>
              <a:t>Quarter 2013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Loss Prevention Specialist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Workers’ Comp claims update</a:t>
            </a:r>
          </a:p>
          <a:p>
            <a:endParaRPr lang="en-US" dirty="0" smtClean="0"/>
          </a:p>
          <a:p>
            <a:r>
              <a:rPr lang="en-US" dirty="0" smtClean="0"/>
              <a:t>Heat Illness Prevention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Ergonomic </a:t>
            </a:r>
            <a:r>
              <a:rPr lang="en-US" dirty="0" smtClean="0"/>
              <a:t>tips</a:t>
            </a:r>
          </a:p>
          <a:p>
            <a:endParaRPr lang="en-US" dirty="0"/>
          </a:p>
          <a:p>
            <a:r>
              <a:rPr lang="en-US" dirty="0"/>
              <a:t>Cal-OSHA </a:t>
            </a:r>
            <a:r>
              <a:rPr lang="en-US" dirty="0" smtClean="0"/>
              <a:t>updates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Hazard Communication Program changes </a:t>
            </a:r>
          </a:p>
          <a:p>
            <a:pPr lvl="1"/>
            <a:r>
              <a:rPr lang="en-US" dirty="0"/>
              <a:t>Globally Harmonized </a:t>
            </a:r>
            <a:r>
              <a:rPr lang="en-US" dirty="0" smtClean="0"/>
              <a:t>System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Safety quiz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2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Data Update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14238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05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Claims Data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 contributing departments to the reduction in total claims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                                 </a:t>
            </a:r>
            <a:r>
              <a:rPr lang="en-US" sz="2800" b="1" u="sng" dirty="0" smtClean="0"/>
              <a:t>2012</a:t>
            </a:r>
            <a:r>
              <a:rPr lang="en-US" sz="2800" b="1" dirty="0" smtClean="0"/>
              <a:t>                </a:t>
            </a:r>
            <a:r>
              <a:rPr lang="en-US" sz="2800" b="1" u="sng" dirty="0" smtClean="0"/>
              <a:t>2013</a:t>
            </a:r>
            <a:endParaRPr lang="en-US" sz="2800" b="1" u="sng" dirty="0" smtClean="0"/>
          </a:p>
          <a:p>
            <a:pPr lvl="1"/>
            <a:r>
              <a:rPr lang="en-US" sz="2400" dirty="0" smtClean="0"/>
              <a:t>Animal Control  	</a:t>
            </a:r>
            <a:r>
              <a:rPr lang="en-US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smtClean="0"/>
              <a:t>  </a:t>
            </a:r>
            <a:r>
              <a:rPr lang="en-US" sz="2400" dirty="0" smtClean="0"/>
              <a:t>13		</a:t>
            </a:r>
            <a:r>
              <a:rPr lang="en-US" sz="2400" dirty="0" smtClean="0"/>
              <a:t>	  5</a:t>
            </a:r>
            <a:endParaRPr lang="en-US" sz="2400" dirty="0" smtClean="0"/>
          </a:p>
          <a:p>
            <a:pPr lvl="1"/>
            <a:r>
              <a:rPr lang="en-US" sz="2400" dirty="0" smtClean="0"/>
              <a:t>Fire 		</a:t>
            </a:r>
            <a:r>
              <a:rPr lang="en-US" sz="2400" dirty="0" smtClean="0"/>
              <a:t>    43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dirty="0" smtClean="0"/>
              <a:t>29</a:t>
            </a:r>
            <a:endParaRPr lang="en-US" sz="2400" dirty="0" smtClean="0"/>
          </a:p>
          <a:p>
            <a:pPr lvl="1"/>
            <a:r>
              <a:rPr lang="en-US" sz="2400" dirty="0" smtClean="0"/>
              <a:t>KMC		</a:t>
            </a:r>
            <a:r>
              <a:rPr lang="en-US" sz="2400" dirty="0" smtClean="0"/>
              <a:t>    47</a:t>
            </a:r>
            <a:r>
              <a:rPr lang="en-US" sz="2400" dirty="0" smtClean="0"/>
              <a:t>		</a:t>
            </a:r>
            <a:r>
              <a:rPr lang="en-US" sz="2400" dirty="0" smtClean="0"/>
              <a:t>	27</a:t>
            </a:r>
            <a:endParaRPr lang="en-US" sz="2400" dirty="0" smtClean="0"/>
          </a:p>
          <a:p>
            <a:pPr lvl="1"/>
            <a:r>
              <a:rPr lang="en-US" sz="2400" dirty="0" smtClean="0"/>
              <a:t>Sheriff		</a:t>
            </a:r>
            <a:r>
              <a:rPr lang="en-US" sz="2400" dirty="0" smtClean="0"/>
              <a:t>    56</a:t>
            </a:r>
            <a:r>
              <a:rPr lang="en-US" sz="2400" dirty="0" smtClean="0"/>
              <a:t>		</a:t>
            </a:r>
            <a:r>
              <a:rPr lang="en-US" sz="2400" dirty="0" smtClean="0"/>
              <a:t>	42</a:t>
            </a:r>
            <a:endParaRPr lang="en-US" sz="2400" dirty="0" smtClean="0"/>
          </a:p>
          <a:p>
            <a:pPr lvl="1"/>
            <a:r>
              <a:rPr lang="en-US" sz="2400" dirty="0" smtClean="0"/>
              <a:t>Aging &amp; Adult	</a:t>
            </a:r>
            <a:r>
              <a:rPr lang="en-US" sz="2400" dirty="0" smtClean="0"/>
              <a:t>      4</a:t>
            </a:r>
            <a:r>
              <a:rPr lang="en-US" sz="2400" dirty="0" smtClean="0"/>
              <a:t>		</a:t>
            </a:r>
            <a:r>
              <a:rPr lang="en-US" sz="2400" dirty="0" smtClean="0"/>
              <a:t>	  1</a:t>
            </a:r>
            <a:endParaRPr lang="en-US" sz="2400" dirty="0" smtClean="0"/>
          </a:p>
          <a:p>
            <a:pPr lvl="1"/>
            <a:r>
              <a:rPr lang="en-US" sz="2400" dirty="0" smtClean="0"/>
              <a:t>Parks		</a:t>
            </a:r>
            <a:r>
              <a:rPr lang="en-US" sz="2400" dirty="0" smtClean="0"/>
              <a:t>      3</a:t>
            </a:r>
            <a:r>
              <a:rPr lang="en-US" sz="2400" dirty="0" smtClean="0"/>
              <a:t>		</a:t>
            </a:r>
            <a:r>
              <a:rPr lang="en-US" sz="2400" dirty="0" smtClean="0"/>
              <a:t>	  1</a:t>
            </a:r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71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z="4400" dirty="0" smtClean="0"/>
              <a:t>Heat Illness Prevention</a:t>
            </a:r>
            <a:br>
              <a:rPr sz="4400" dirty="0" smtClean="0"/>
            </a:br>
            <a:r>
              <a:rPr sz="4400" dirty="0" smtClean="0"/>
              <a:t>Agenda</a:t>
            </a: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How the body cools itself</a:t>
            </a:r>
          </a:p>
          <a:p>
            <a:endParaRPr lang="en-US" sz="2800" dirty="0" smtClean="0"/>
          </a:p>
          <a:p>
            <a:r>
              <a:rPr lang="en-US" sz="2800" dirty="0" smtClean="0"/>
              <a:t>Acclimatization</a:t>
            </a:r>
          </a:p>
          <a:p>
            <a:endParaRPr lang="en-US" sz="2800" dirty="0" smtClean="0"/>
          </a:p>
          <a:p>
            <a:r>
              <a:rPr lang="en-US" sz="2800" dirty="0" smtClean="0"/>
              <a:t>Signs &amp; Symptoms</a:t>
            </a:r>
          </a:p>
          <a:p>
            <a:endParaRPr lang="en-US" sz="2800" dirty="0" smtClean="0"/>
          </a:p>
          <a:p>
            <a:r>
              <a:rPr lang="en-US" sz="2800" dirty="0" smtClean="0"/>
              <a:t>Importance of Hydration</a:t>
            </a:r>
          </a:p>
          <a:p>
            <a:endParaRPr lang="en-US" sz="2800" dirty="0" smtClean="0"/>
          </a:p>
          <a:p>
            <a:r>
              <a:rPr lang="en-US" sz="2800" dirty="0" smtClean="0"/>
              <a:t>General Information</a:t>
            </a:r>
          </a:p>
        </p:txBody>
      </p:sp>
      <p:pic>
        <p:nvPicPr>
          <p:cNvPr id="10244" name="Picture 4" descr="C:\Users\baragon\AppData\Local\Microsoft\Windows\Temporary Internet Files\Content.IE5\0P9R9UGI\MP90043717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19200"/>
            <a:ext cx="3581400" cy="46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6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Acclimatization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Letting your body get comfortable with the temperature</a:t>
            </a:r>
          </a:p>
          <a:p>
            <a:endParaRPr lang="en-US" dirty="0"/>
          </a:p>
          <a:p>
            <a:r>
              <a:rPr lang="en-US" dirty="0"/>
              <a:t>It may take several days to get fully acclimatized</a:t>
            </a:r>
          </a:p>
          <a:p>
            <a:endParaRPr lang="en-US" dirty="0"/>
          </a:p>
          <a:p>
            <a:r>
              <a:rPr lang="en-US" dirty="0"/>
              <a:t>Be aware of any symptoms during the first “Hot Spell” we receive</a:t>
            </a:r>
          </a:p>
          <a:p>
            <a:endParaRPr lang="en-US" dirty="0"/>
          </a:p>
          <a:p>
            <a:r>
              <a:rPr lang="en-US" dirty="0"/>
              <a:t>Look for symptoms among your co-workers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8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Why is hydration so important?</a:t>
            </a:r>
          </a:p>
          <a:p>
            <a:endParaRPr lang="en-US" dirty="0"/>
          </a:p>
          <a:p>
            <a:r>
              <a:rPr lang="en-US" dirty="0"/>
              <a:t>Types of hydration</a:t>
            </a:r>
          </a:p>
          <a:p>
            <a:endParaRPr lang="en-US" dirty="0"/>
          </a:p>
          <a:p>
            <a:r>
              <a:rPr lang="en-US" dirty="0"/>
              <a:t>Frequency to drink fluids</a:t>
            </a:r>
          </a:p>
          <a:p>
            <a:endParaRPr lang="en-US" dirty="0"/>
          </a:p>
          <a:p>
            <a:r>
              <a:rPr lang="en-US" dirty="0"/>
              <a:t>Feeling thirsty!!</a:t>
            </a:r>
          </a:p>
          <a:p>
            <a:endParaRPr lang="en-US" dirty="0"/>
          </a:p>
          <a:p>
            <a:r>
              <a:rPr lang="en-US" dirty="0"/>
              <a:t>Signs of dehydration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C:\Users\baragon\AppData\Local\Microsoft\Windows\Temporary Internet Files\Content.IE5\KIWGBV6I\MC90044175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429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71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Signs  &amp; Symptoms of </a:t>
            </a:r>
            <a:br>
              <a:rPr lang="en-US" dirty="0"/>
            </a:br>
            <a:r>
              <a:rPr lang="en-US" dirty="0"/>
              <a:t>Heat Related Illness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Heat </a:t>
            </a:r>
            <a:r>
              <a:rPr lang="en-US" sz="2800" dirty="0"/>
              <a:t>Exhaustion</a:t>
            </a:r>
          </a:p>
          <a:p>
            <a:endParaRPr lang="en-US" sz="2800" dirty="0"/>
          </a:p>
          <a:p>
            <a:r>
              <a:rPr lang="en-US" sz="2800" dirty="0"/>
              <a:t>Heat Stress</a:t>
            </a:r>
          </a:p>
          <a:p>
            <a:endParaRPr lang="en-US" sz="2800" dirty="0"/>
          </a:p>
          <a:p>
            <a:r>
              <a:rPr lang="en-US" sz="2800" dirty="0"/>
              <a:t>Heat Stroke</a:t>
            </a:r>
          </a:p>
          <a:p>
            <a:endParaRPr lang="en-US" dirty="0"/>
          </a:p>
        </p:txBody>
      </p:sp>
      <p:pic>
        <p:nvPicPr>
          <p:cNvPr id="4" name="Picture 3" descr="C:\Users\baragon\AppData\Local\Microsoft\Windows\Temporary Internet Files\Content.IE5\U2VGC8A0\MP90021607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066800"/>
            <a:ext cx="287655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8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105400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Making </a:t>
            </a:r>
            <a:r>
              <a:rPr lang="en-US" sz="2800" dirty="0"/>
              <a:t>the workplace fit the person, not the person fitting into the workspace</a:t>
            </a:r>
          </a:p>
          <a:p>
            <a:endParaRPr lang="en-US" sz="2800" dirty="0"/>
          </a:p>
          <a:p>
            <a:r>
              <a:rPr lang="en-US" sz="2800" dirty="0"/>
              <a:t>Sitting in your chair comfortably, instead of just sitting on your chair</a:t>
            </a:r>
          </a:p>
          <a:p>
            <a:endParaRPr lang="en-US" sz="2800" dirty="0"/>
          </a:p>
          <a:p>
            <a:r>
              <a:rPr lang="en-US" sz="2800" dirty="0"/>
              <a:t>I can be in this position for a little while, but do I want to be in this position for</a:t>
            </a:r>
          </a:p>
          <a:p>
            <a:pPr lvl="1" indent="0">
              <a:buNone/>
            </a:pPr>
            <a:r>
              <a:rPr lang="en-US" sz="2800" dirty="0"/>
              <a:t>___ </a:t>
            </a:r>
            <a:r>
              <a:rPr lang="en-US" sz="2800" b="1" dirty="0"/>
              <a:t>hours</a:t>
            </a:r>
            <a:r>
              <a:rPr lang="en-US" sz="2800" dirty="0"/>
              <a:t>   ____</a:t>
            </a:r>
            <a:r>
              <a:rPr lang="en-US" sz="2800" b="1" dirty="0"/>
              <a:t>days</a:t>
            </a:r>
            <a:r>
              <a:rPr lang="en-US" sz="2800" dirty="0"/>
              <a:t>  ____</a:t>
            </a:r>
            <a:r>
              <a:rPr lang="en-US" sz="2800" b="1" dirty="0"/>
              <a:t>months</a:t>
            </a:r>
            <a:r>
              <a:rPr lang="en-US" sz="2800" dirty="0"/>
              <a:t>  ____</a:t>
            </a:r>
            <a:r>
              <a:rPr lang="en-US" sz="2800" b="1" dirty="0"/>
              <a:t>year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538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Ergonomic Self-checklist</a:t>
            </a:r>
          </a:p>
          <a:p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www.co.kern.ca.us/rm/safety/safety.asp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Employees can use the self checklist to help them understand what the workstation evaluation is aiming at</a:t>
            </a:r>
          </a:p>
          <a:p>
            <a:endParaRPr lang="en-US" sz="2800" dirty="0" smtClean="0"/>
          </a:p>
          <a:p>
            <a:r>
              <a:rPr lang="en-US" sz="2800" dirty="0" smtClean="0"/>
              <a:t>It includes:</a:t>
            </a:r>
          </a:p>
          <a:p>
            <a:pPr lvl="1"/>
            <a:r>
              <a:rPr lang="en-US" sz="2400" dirty="0" smtClean="0"/>
              <a:t>Monitor, chair, mouse, and other equipment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297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Ergonomics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46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Ergonomics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6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you adjust your chair?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828800"/>
            <a:ext cx="3780905" cy="28333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4038600" cy="302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0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Cal-OSHA  Activity - 2013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site inspection in 2013</a:t>
            </a:r>
          </a:p>
          <a:p>
            <a:endParaRPr lang="en-US" dirty="0" smtClean="0"/>
          </a:p>
          <a:p>
            <a:r>
              <a:rPr lang="en-US" dirty="0" smtClean="0"/>
              <a:t>Due to a complaint of air quality</a:t>
            </a:r>
          </a:p>
          <a:p>
            <a:endParaRPr lang="en-US" dirty="0" smtClean="0"/>
          </a:p>
          <a:p>
            <a:r>
              <a:rPr lang="en-US" dirty="0" smtClean="0"/>
              <a:t>Risk management and department response</a:t>
            </a:r>
          </a:p>
          <a:p>
            <a:endParaRPr lang="en-US" dirty="0" smtClean="0"/>
          </a:p>
          <a:p>
            <a:r>
              <a:rPr lang="en-US" dirty="0" smtClean="0"/>
              <a:t>Information requested and provided to Cal-OSHA</a:t>
            </a:r>
          </a:p>
          <a:p>
            <a:endParaRPr lang="en-US" dirty="0" smtClean="0"/>
          </a:p>
          <a:p>
            <a:r>
              <a:rPr lang="en-US" dirty="0" smtClean="0"/>
              <a:t>Outcome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4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Globally Harmonized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OSHA revised its Hazard Communication Standard (HCS) to align with the United Nations’ </a:t>
            </a:r>
            <a:r>
              <a:rPr lang="en-US" dirty="0" smtClean="0">
                <a:solidFill>
                  <a:srgbClr val="FF0000"/>
                </a:solidFill>
              </a:rPr>
              <a:t>Globally Harmonized System</a:t>
            </a:r>
            <a:r>
              <a:rPr lang="en-US" dirty="0" smtClean="0"/>
              <a:t> of Classification &amp; Labeling of Chemicals (GHS)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Two significant changes </a:t>
            </a:r>
            <a:r>
              <a:rPr lang="en-US" dirty="0" smtClean="0"/>
              <a:t>contained in the revised standard require the use of </a:t>
            </a:r>
            <a:r>
              <a:rPr lang="en-US" dirty="0" smtClean="0">
                <a:solidFill>
                  <a:srgbClr val="FF0000"/>
                </a:solidFill>
              </a:rPr>
              <a:t>new labeling elements </a:t>
            </a:r>
            <a:r>
              <a:rPr lang="en-US" dirty="0" smtClean="0"/>
              <a:t>and a standardized format for </a:t>
            </a:r>
            <a:r>
              <a:rPr lang="en-US" dirty="0" smtClean="0">
                <a:solidFill>
                  <a:srgbClr val="FF0000"/>
                </a:solidFill>
              </a:rPr>
              <a:t>Safety Data Sheets (SDS), </a:t>
            </a:r>
            <a:r>
              <a:rPr lang="en-US" dirty="0" smtClean="0"/>
              <a:t>formerly known as Material Safety Data Sheets (MSDS)</a:t>
            </a:r>
          </a:p>
          <a:p>
            <a:r>
              <a:rPr lang="en-US" dirty="0" smtClean="0"/>
              <a:t>The new label elements and SDS requirements will improve worker understanding of the hazards associated with the chemicals in their workplace.</a:t>
            </a:r>
          </a:p>
          <a:p>
            <a:r>
              <a:rPr lang="en-US" dirty="0" smtClean="0"/>
              <a:t>OSHA is phasing in the specific requirements over several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12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Globally Harmonized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compliance date is </a:t>
            </a:r>
            <a:r>
              <a:rPr lang="en-US" dirty="0" smtClean="0">
                <a:solidFill>
                  <a:srgbClr val="FF0000"/>
                </a:solidFill>
              </a:rPr>
              <a:t>December 1, 2013</a:t>
            </a:r>
            <a:r>
              <a:rPr lang="en-US" dirty="0" smtClean="0"/>
              <a:t>. By that date, employers must have trained their workers on the new label elements and the SDS format.</a:t>
            </a:r>
          </a:p>
          <a:p>
            <a:r>
              <a:rPr lang="en-US" dirty="0" smtClean="0"/>
              <a:t>Label training requirements</a:t>
            </a:r>
          </a:p>
          <a:p>
            <a:pPr lvl="1"/>
            <a:r>
              <a:rPr lang="en-US" dirty="0" smtClean="0"/>
              <a:t>Product identifier</a:t>
            </a:r>
          </a:p>
          <a:p>
            <a:pPr lvl="1"/>
            <a:r>
              <a:rPr lang="en-US" dirty="0" smtClean="0"/>
              <a:t>Signal word</a:t>
            </a:r>
          </a:p>
          <a:p>
            <a:pPr lvl="1"/>
            <a:r>
              <a:rPr lang="en-US" dirty="0" smtClean="0"/>
              <a:t>Pictogram</a:t>
            </a:r>
          </a:p>
          <a:p>
            <a:pPr lvl="1"/>
            <a:r>
              <a:rPr lang="en-US" dirty="0" smtClean="0"/>
              <a:t>Hazard statement</a:t>
            </a:r>
          </a:p>
          <a:p>
            <a:pPr lvl="1"/>
            <a:r>
              <a:rPr lang="en-US" dirty="0" smtClean="0"/>
              <a:t>Precautionary statement</a:t>
            </a:r>
          </a:p>
          <a:p>
            <a:pPr lvl="1"/>
            <a:r>
              <a:rPr lang="en-US" dirty="0" smtClean="0"/>
              <a:t>Name and address of chemical manufacturer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49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Globally Harmonized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Sample Label</a:t>
            </a:r>
          </a:p>
          <a:p>
            <a:pPr lvl="1"/>
            <a:r>
              <a:rPr lang="en-US" sz="3200" dirty="0" smtClean="0"/>
              <a:t>Review the sample label handout</a:t>
            </a:r>
          </a:p>
          <a:p>
            <a:endParaRPr lang="en-US" sz="3200" dirty="0"/>
          </a:p>
          <a:p>
            <a:r>
              <a:rPr lang="en-US" sz="3200" dirty="0" smtClean="0"/>
              <a:t>Sample Pictograms</a:t>
            </a:r>
          </a:p>
          <a:p>
            <a:pPr lvl="1"/>
            <a:r>
              <a:rPr lang="en-US" sz="3200" dirty="0" smtClean="0"/>
              <a:t>Review pictogram handout</a:t>
            </a:r>
          </a:p>
          <a:p>
            <a:pPr lvl="1"/>
            <a:endParaRPr lang="en-US" sz="2800" dirty="0"/>
          </a:p>
          <a:p>
            <a:r>
              <a:rPr lang="en-US" sz="3200" dirty="0" smtClean="0"/>
              <a:t>Sample Safety Data Sheets</a:t>
            </a:r>
          </a:p>
          <a:p>
            <a:pPr lvl="1"/>
            <a:r>
              <a:rPr lang="en-US" sz="2800" dirty="0" smtClean="0"/>
              <a:t>Review SDS handout</a:t>
            </a:r>
          </a:p>
        </p:txBody>
      </p:sp>
    </p:spTree>
    <p:extLst>
      <p:ext uri="{BB962C8B-B14F-4D97-AF65-F5344CB8AC3E}">
        <p14:creationId xmlns:p14="http://schemas.microsoft.com/office/powerpoint/2010/main" val="21661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017521"/>
              </p:ext>
            </p:extLst>
          </p:nvPr>
        </p:nvGraphicFramePr>
        <p:xfrm>
          <a:off x="21770" y="61378"/>
          <a:ext cx="9122229" cy="6796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Document" r:id="rId3" imgW="6064049" imgH="6651523" progId="Word.Document.12">
                  <p:embed/>
                </p:oleObj>
              </mc:Choice>
              <mc:Fallback>
                <p:oleObj name="Document" r:id="rId3" imgW="6064049" imgH="66515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70" y="61378"/>
                        <a:ext cx="9122229" cy="6796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25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Give yourself 3 points for every “usually or yes” response</a:t>
            </a:r>
          </a:p>
          <a:p>
            <a:r>
              <a:rPr lang="en-US" dirty="0" smtClean="0"/>
              <a:t>Give yourself 2 points for each “once in a while” response</a:t>
            </a:r>
          </a:p>
          <a:p>
            <a:r>
              <a:rPr lang="en-US" dirty="0" smtClean="0"/>
              <a:t>Give yourself 1 point for each “never or no” response</a:t>
            </a:r>
          </a:p>
          <a:p>
            <a:endParaRPr lang="en-US" dirty="0"/>
          </a:p>
          <a:p>
            <a:r>
              <a:rPr lang="en-US" b="1" dirty="0" smtClean="0"/>
              <a:t>Over 58 points </a:t>
            </a:r>
            <a:r>
              <a:rPr lang="en-US" dirty="0" smtClean="0"/>
              <a:t>– Excellent safety attitude, good habits</a:t>
            </a:r>
          </a:p>
          <a:p>
            <a:r>
              <a:rPr lang="en-US" b="1" dirty="0" smtClean="0"/>
              <a:t>47-58</a:t>
            </a:r>
            <a:r>
              <a:rPr lang="en-US" dirty="0" smtClean="0"/>
              <a:t> - Good, Look to change 5 of your once in a while 	    responses to usually</a:t>
            </a:r>
          </a:p>
          <a:p>
            <a:r>
              <a:rPr lang="en-US" b="1" dirty="0" smtClean="0"/>
              <a:t>36-46</a:t>
            </a:r>
            <a:r>
              <a:rPr lang="en-US" dirty="0" smtClean="0"/>
              <a:t> – Lucky person if you have never been in an 	  	    accident. Review your “never” answers</a:t>
            </a:r>
          </a:p>
          <a:p>
            <a:r>
              <a:rPr lang="en-US" b="1" dirty="0" smtClean="0"/>
              <a:t>Under 36 </a:t>
            </a:r>
            <a:r>
              <a:rPr lang="en-US" dirty="0" smtClean="0"/>
              <a:t>– You may be an accident waiting to happen. 	          You may not hurt yourself, but put other at risk 	          working with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4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184</TotalTime>
  <Words>510</Words>
  <Application>Microsoft Office PowerPoint</Application>
  <PresentationFormat>On-screen Show (4:3)</PresentationFormat>
  <Paragraphs>129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Clarity</vt:lpstr>
      <vt:lpstr>1_Clarity</vt:lpstr>
      <vt:lpstr>Document</vt:lpstr>
      <vt:lpstr>County Safety Committee 2nd Quarter 2013</vt:lpstr>
      <vt:lpstr>Today’s Agenda </vt:lpstr>
      <vt:lpstr>Claims Data Update</vt:lpstr>
      <vt:lpstr>Claims Data Update</vt:lpstr>
      <vt:lpstr>Heat Illness Prevention Agenda</vt:lpstr>
      <vt:lpstr>Acclimatization</vt:lpstr>
      <vt:lpstr>Hydration</vt:lpstr>
      <vt:lpstr>Signs  &amp; Symptoms of  Heat Related Illness</vt:lpstr>
      <vt:lpstr>Ergonomics</vt:lpstr>
      <vt:lpstr>Ergonomics</vt:lpstr>
      <vt:lpstr>Ergonomics</vt:lpstr>
      <vt:lpstr>Ergonomics</vt:lpstr>
      <vt:lpstr>Can you adjust your chair?</vt:lpstr>
      <vt:lpstr>Cal-OSHA  Activity - 2013</vt:lpstr>
      <vt:lpstr>Globally Harmonized System</vt:lpstr>
      <vt:lpstr>Globally Harmonized System</vt:lpstr>
      <vt:lpstr>Globally Harmonized System</vt:lpstr>
      <vt:lpstr>PowerPoint Presentation</vt:lpstr>
      <vt:lpstr>Safety Quiz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2nd Quarter</dc:title>
  <dc:creator>baragon</dc:creator>
  <cp:lastModifiedBy>baragon</cp:lastModifiedBy>
  <cp:revision>16</cp:revision>
  <dcterms:created xsi:type="dcterms:W3CDTF">2013-05-14T20:41:01Z</dcterms:created>
  <dcterms:modified xsi:type="dcterms:W3CDTF">2013-05-20T22:55:48Z</dcterms:modified>
</cp:coreProperties>
</file>