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handoutMasterIdLst>
    <p:handoutMasterId r:id="rId18"/>
  </p:handoutMasterIdLst>
  <p:sldIdLst>
    <p:sldId id="256" r:id="rId2"/>
    <p:sldId id="257" r:id="rId3"/>
    <p:sldId id="273" r:id="rId4"/>
    <p:sldId id="258" r:id="rId5"/>
    <p:sldId id="263" r:id="rId6"/>
    <p:sldId id="264" r:id="rId7"/>
    <p:sldId id="265" r:id="rId8"/>
    <p:sldId id="262" r:id="rId9"/>
    <p:sldId id="261" r:id="rId10"/>
    <p:sldId id="259" r:id="rId11"/>
    <p:sldId id="267" r:id="rId12"/>
    <p:sldId id="270" r:id="rId13"/>
    <p:sldId id="269" r:id="rId14"/>
    <p:sldId id="271" r:id="rId15"/>
    <p:sldId id="260" r:id="rId16"/>
    <p:sldId id="272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7.9776451771653545E-2"/>
                  <c:y val="0.13504022299211227"/>
                </c:manualLayout>
              </c:layout>
              <c:tx>
                <c:rich>
                  <a:bodyPr/>
                  <a:lstStyle/>
                  <a:p>
                    <a:fld id="{B44504C2-9584-46C0-9CCA-22EE22F76124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3029767470472442"/>
                  <c:y val="4.2810897957006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6.3137918307086607E-2"/>
                  <c:y val="0.14968225767077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717</c:v>
                </c:pt>
                <c:pt idx="1">
                  <c:v>692</c:v>
                </c:pt>
                <c:pt idx="2">
                  <c:v>653</c:v>
                </c:pt>
                <c:pt idx="3">
                  <c:v>672</c:v>
                </c:pt>
                <c:pt idx="4">
                  <c:v>599</c:v>
                </c:pt>
                <c:pt idx="5">
                  <c:v>555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427977362204723"/>
          <c:y val="0.87000640563444842"/>
          <c:w val="0.51331545275590551"/>
          <c:h val="0.115931095230616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79941929741795"/>
          <c:y val="0"/>
          <c:w val="0.74087552829830794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DFA31C5A-2C59-48F8-9696-A68E6893524C}" type="VALUE">
                      <a:rPr lang="en-US" sz="160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7EFA85E1-EEAE-4B9C-9912-1381E793CD00}" type="VALUE">
                      <a:rPr lang="en-US" sz="160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8DC8F29-F3BC-458D-8C7C-1E2AAE88428B}" type="VALUE">
                      <a:rPr lang="en-US" sz="160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A2A58C03-70B2-4E93-8C89-208F421314EF}" type="VALUE">
                      <a:rPr lang="en-US" sz="160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B481C91E-4325-4198-ACEA-9ACC49279B99}" type="VALUE">
                      <a:rPr lang="en-US" sz="160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Under 25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Over 55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218</c:v>
                </c:pt>
                <c:pt idx="1">
                  <c:v>1102</c:v>
                </c:pt>
                <c:pt idx="2">
                  <c:v>1068</c:v>
                </c:pt>
                <c:pt idx="3">
                  <c:v>929</c:v>
                </c:pt>
                <c:pt idx="4">
                  <c:v>610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658891371956654"/>
          <c:y val="0.94255736980245886"/>
          <c:w val="0.59239489928137956"/>
          <c:h val="5.3187620553278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442846887862427E-2"/>
          <c:y val="3.4188576446605536E-2"/>
          <c:w val="0.93286601957306003"/>
          <c:h val="0.88605193415274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15.77</c:v>
                </c:pt>
                <c:pt idx="1">
                  <c:v>12.32</c:v>
                </c:pt>
                <c:pt idx="2">
                  <c:v>11.22</c:v>
                </c:pt>
                <c:pt idx="3">
                  <c:v>10.4</c:v>
                </c:pt>
                <c:pt idx="4">
                  <c:v>9.14</c:v>
                </c:pt>
                <c:pt idx="5">
                  <c:v>8.4600000000000009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641040"/>
        <c:axId val="326636336"/>
      </c:barChart>
      <c:catAx>
        <c:axId val="32664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36336"/>
        <c:crosses val="autoZero"/>
        <c:auto val="1"/>
        <c:lblAlgn val="ctr"/>
        <c:lblOffset val="100"/>
        <c:noMultiLvlLbl val="0"/>
      </c:catAx>
      <c:valAx>
        <c:axId val="32663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41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 Fault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59</c:v>
                </c:pt>
                <c:pt idx="1">
                  <c:v>38</c:v>
                </c:pt>
                <c:pt idx="2">
                  <c:v>52</c:v>
                </c:pt>
                <c:pt idx="3">
                  <c:v>43</c:v>
                </c:pt>
                <c:pt idx="4">
                  <c:v>59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at Fault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38</c:v>
                </c:pt>
                <c:pt idx="1">
                  <c:v>44</c:v>
                </c:pt>
                <c:pt idx="2">
                  <c:v>39</c:v>
                </c:pt>
                <c:pt idx="3">
                  <c:v>48</c:v>
                </c:pt>
                <c:pt idx="4">
                  <c:v>44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Unoccupied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8</c:v>
                </c:pt>
                <c:pt idx="2">
                  <c:v>9</c:v>
                </c:pt>
                <c:pt idx="3">
                  <c:v>6</c:v>
                </c:pt>
                <c:pt idx="4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643392"/>
        <c:axId val="326635944"/>
      </c:barChart>
      <c:catAx>
        <c:axId val="32664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35944"/>
        <c:crosses val="autoZero"/>
        <c:auto val="1"/>
        <c:lblAlgn val="ctr"/>
        <c:lblOffset val="100"/>
        <c:noMultiLvlLbl val="0"/>
      </c:catAx>
      <c:valAx>
        <c:axId val="32663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4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0.65938</cdr:x>
      <cdr:y>0.40332</cdr:y>
    </cdr:from>
    <cdr:to>
      <cdr:x>0.73438</cdr:x>
      <cdr:y>0.47188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59401" y="2185459"/>
          <a:ext cx="609600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2015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0.51585</cdr:x>
      <cdr:y>0.68142</cdr:y>
    </cdr:from>
    <cdr:to>
      <cdr:x>0.60022</cdr:x>
      <cdr:y>0.73767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192795" y="3494764"/>
          <a:ext cx="685800" cy="288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2016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0.34648</cdr:x>
      <cdr:y>0.61595</cdr:y>
    </cdr:from>
    <cdr:to>
      <cdr:x>0.42266</cdr:x>
      <cdr:y>0.6722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16225" y="3159000"/>
          <a:ext cx="619125" cy="288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2017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0.28203</cdr:x>
      <cdr:y>0.34531</cdr:y>
    </cdr:from>
    <cdr:to>
      <cdr:x>0.36758</cdr:x>
      <cdr:y>0.40156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292350" y="1871134"/>
          <a:ext cx="695325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2018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0.37695</cdr:x>
      <cdr:y>0.16777</cdr:y>
    </cdr:from>
    <cdr:to>
      <cdr:x>0.48594</cdr:x>
      <cdr:y>0.20185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63875" y="909109"/>
          <a:ext cx="885825" cy="184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0.37461</cdr:x>
      <cdr:y>0.14141</cdr:y>
    </cdr:from>
    <cdr:to>
      <cdr:x>0.5</cdr:x>
      <cdr:y>0.19414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044825" y="766234"/>
          <a:ext cx="1019175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2019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0.06055</cdr:x>
      <cdr:y>0.29426</cdr:y>
    </cdr:from>
    <cdr:to>
      <cdr:x>0.2293</cdr:x>
      <cdr:y>0.42055</cdr:y>
    </cdr:to>
    <cdr:sp macro="" textlink="">
      <cdr:nvSpPr>
        <cdr:cNvPr id="8" name="Right Arrow 7"/>
        <cdr:cNvSpPr/>
      </cdr:nvSpPr>
      <cdr:spPr>
        <a:xfrm xmlns:a="http://schemas.openxmlformats.org/drawingml/2006/main">
          <a:off x="492125" y="1509183"/>
          <a:ext cx="1371600" cy="647700"/>
        </a:xfrm>
        <a:prstGeom xmlns:a="http://schemas.openxmlformats.org/drawingml/2006/main" prst="right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0.57539</cdr:x>
      <cdr:y>0.07797</cdr:y>
    </cdr:from>
    <cdr:to>
      <cdr:x>0.66169</cdr:x>
      <cdr:y>0.14425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28999" y="381000"/>
          <a:ext cx="514350" cy="323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     &lt;25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0.57858</cdr:x>
      <cdr:y>0.10721</cdr:y>
    </cdr:from>
    <cdr:to>
      <cdr:x>0.66489</cdr:x>
      <cdr:y>0.16764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48049" y="523875"/>
          <a:ext cx="51435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&lt;25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0.79322</cdr:x>
      <cdr:y>0.31579</cdr:y>
    </cdr:from>
    <cdr:to>
      <cdr:x>0.94986</cdr:x>
      <cdr:y>0.39766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27202" y="1543051"/>
          <a:ext cx="933450" cy="400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25-34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0.54342</cdr:x>
      <cdr:y>0.81909</cdr:y>
    </cdr:from>
    <cdr:to>
      <cdr:x>0.71124</cdr:x>
      <cdr:y>0.89317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238499" y="4002362"/>
          <a:ext cx="1000125" cy="361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35-44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0.20618</cdr:x>
      <cdr:y>0.5</cdr:y>
    </cdr:from>
    <cdr:to>
      <cdr:x>0.35322</cdr:x>
      <cdr:y>0.57018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28724" y="2443162"/>
          <a:ext cx="8763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45-54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0.34843</cdr:x>
      <cdr:y>0.17349</cdr:y>
    </cdr:from>
    <cdr:to>
      <cdr:x>0.50506</cdr:x>
      <cdr:y>0.24951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076449" y="847725"/>
          <a:ext cx="933450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&gt;55</a:t>
          </a:r>
          <a:endParaRPr lang="en-US" sz="16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766C64F-A766-46D1-8DA2-CA4C1F196AAA}" type="datetimeFigureOut">
              <a:rPr lang="en-US" smtClean="0"/>
              <a:t>2/19/2020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24F6AD5-CA06-4F32-8FB6-63F52FAF1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1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079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270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236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249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475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087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985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944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781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89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996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2/19/2020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60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409575"/>
            <a:ext cx="9966960" cy="1895475"/>
          </a:xfrm>
        </p:spPr>
        <p:txBody>
          <a:bodyPr>
            <a:normAutofit/>
          </a:bodyPr>
          <a:lstStyle/>
          <a:p>
            <a:r>
              <a:rPr lang="en-US" sz="6000" dirty="0" smtClean="0"/>
              <a:t>County Safety committee – 1</a:t>
            </a:r>
            <a:r>
              <a:rPr lang="en-US" sz="6000" baseline="30000" dirty="0" smtClean="0"/>
              <a:t>st</a:t>
            </a:r>
            <a:r>
              <a:rPr lang="en-US" sz="6000" dirty="0" smtClean="0"/>
              <a:t> QTR, 2020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Brad Aragon, CSP</a:t>
            </a:r>
          </a:p>
          <a:p>
            <a:r>
              <a:rPr lang="en-US" sz="2800" b="1" dirty="0" smtClean="0"/>
              <a:t>Kern County </a:t>
            </a:r>
            <a:r>
              <a:rPr lang="en-US" sz="2800" b="1" dirty="0"/>
              <a:t>R</a:t>
            </a:r>
            <a:r>
              <a:rPr lang="en-US" sz="2800" b="1" dirty="0" smtClean="0"/>
              <a:t>isk Management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0260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Cal-OSHA Reporting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See Handout                                                         </a:t>
            </a:r>
          </a:p>
          <a:p>
            <a:r>
              <a:rPr lang="en-US" sz="2400" dirty="0" smtClean="0"/>
              <a:t>Hospitalization</a:t>
            </a:r>
          </a:p>
          <a:p>
            <a:r>
              <a:rPr lang="en-US" sz="2400" dirty="0" smtClean="0"/>
              <a:t>Amputation</a:t>
            </a:r>
          </a:p>
          <a:p>
            <a:r>
              <a:rPr lang="en-US" sz="2400" dirty="0" smtClean="0"/>
              <a:t>Commission of a crime</a:t>
            </a:r>
          </a:p>
          <a:p>
            <a:r>
              <a:rPr lang="en-US" sz="2400" dirty="0" smtClean="0"/>
              <a:t>MVA – construction zones</a:t>
            </a:r>
          </a:p>
          <a:p>
            <a:r>
              <a:rPr lang="en-US" sz="2400" dirty="0" smtClean="0"/>
              <a:t>Medical Episode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43" y="609600"/>
            <a:ext cx="2324132" cy="169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4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Management’s Claims Dashboard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program that makes workers’ comp data more visible and easily understood </a:t>
            </a:r>
          </a:p>
          <a:p>
            <a:r>
              <a:rPr lang="en-US" sz="2800" dirty="0" smtClean="0"/>
              <a:t>Ability to drill down several levels to examine trends and red flags</a:t>
            </a:r>
          </a:p>
          <a:p>
            <a:r>
              <a:rPr lang="en-US" sz="2800" dirty="0" smtClean="0"/>
              <a:t>Using metrics to help direct safety efforts to specific areas of concern</a:t>
            </a:r>
          </a:p>
          <a:p>
            <a:r>
              <a:rPr lang="en-US" sz="2800" dirty="0" smtClean="0"/>
              <a:t>Attempting to be more proactive to help reduce workers’ compensation claims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6619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Dashboard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Claims History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955811843"/>
              </p:ext>
            </p:extLst>
          </p:nvPr>
        </p:nvGraphicFramePr>
        <p:xfrm>
          <a:off x="1831975" y="1605492"/>
          <a:ext cx="8128000" cy="512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29350" y="2352675"/>
            <a:ext cx="704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11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38125"/>
            <a:ext cx="4733925" cy="1727835"/>
          </a:xfrm>
        </p:spPr>
        <p:txBody>
          <a:bodyPr/>
          <a:lstStyle/>
          <a:p>
            <a:r>
              <a:rPr lang="en-US" dirty="0" smtClean="0"/>
              <a:t>Claims Analysis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275" y="2038350"/>
            <a:ext cx="9872871" cy="4819650"/>
          </a:xfrm>
        </p:spPr>
        <p:txBody>
          <a:bodyPr>
            <a:normAutofit/>
          </a:bodyPr>
          <a:lstStyle/>
          <a:p>
            <a:r>
              <a:rPr lang="en-US" sz="3200" b="1" u="sng" dirty="0" smtClean="0"/>
              <a:t>Top 10 Occupations by Total Claims</a:t>
            </a:r>
          </a:p>
          <a:p>
            <a:r>
              <a:rPr lang="en-US" sz="2400" dirty="0" smtClean="0"/>
              <a:t>Detention Deputy</a:t>
            </a:r>
          </a:p>
          <a:p>
            <a:r>
              <a:rPr lang="en-US" sz="2400" dirty="0" smtClean="0"/>
              <a:t>Fire Captain</a:t>
            </a:r>
          </a:p>
          <a:p>
            <a:r>
              <a:rPr lang="en-US" sz="2400" dirty="0" smtClean="0"/>
              <a:t>Office Services Technician</a:t>
            </a:r>
          </a:p>
          <a:p>
            <a:r>
              <a:rPr lang="en-US" sz="2400" dirty="0" smtClean="0"/>
              <a:t>Deputy Sheriff (4 &amp; 5 &amp; 7)</a:t>
            </a:r>
          </a:p>
          <a:p>
            <a:r>
              <a:rPr lang="en-US" sz="2400" dirty="0" smtClean="0"/>
              <a:t>Human Services Technician</a:t>
            </a:r>
          </a:p>
          <a:p>
            <a:r>
              <a:rPr lang="en-US" sz="2400" dirty="0" smtClean="0"/>
              <a:t>Fire Engineer (8 &amp; 9)</a:t>
            </a:r>
          </a:p>
          <a:p>
            <a:r>
              <a:rPr lang="en-US" sz="2400" dirty="0" smtClean="0"/>
              <a:t>Juvenile Corrections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825" y="319088"/>
            <a:ext cx="3057524" cy="268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97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Claims by Gender from 2014-2019</a:t>
            </a:r>
          </a:p>
          <a:p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      </a:t>
            </a:r>
            <a:r>
              <a:rPr lang="en-US" sz="2800" dirty="0" smtClean="0"/>
              <a:t>57%</a:t>
            </a:r>
            <a:r>
              <a:rPr lang="en-US" dirty="0" smtClean="0"/>
              <a:t>		</a:t>
            </a:r>
            <a:r>
              <a:rPr lang="en-US" dirty="0"/>
              <a:t> </a:t>
            </a:r>
            <a:r>
              <a:rPr lang="en-US" dirty="0" smtClean="0"/>
              <a:t>                     </a:t>
            </a:r>
            <a:r>
              <a:rPr lang="en-US" sz="2800" dirty="0" smtClean="0"/>
              <a:t>    43%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01" y="3659900"/>
            <a:ext cx="1844874" cy="27847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49" y="3546158"/>
            <a:ext cx="2084732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1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025" y="276225"/>
            <a:ext cx="9875520" cy="819150"/>
          </a:xfrm>
        </p:spPr>
        <p:txBody>
          <a:bodyPr/>
          <a:lstStyle/>
          <a:p>
            <a:r>
              <a:rPr lang="en-US" dirty="0" smtClean="0"/>
              <a:t>Claims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674" y="1095375"/>
            <a:ext cx="9872871" cy="4038600"/>
          </a:xfrm>
        </p:spPr>
        <p:txBody>
          <a:bodyPr/>
          <a:lstStyle/>
          <a:p>
            <a:r>
              <a:rPr lang="en-US" sz="2800" dirty="0" smtClean="0"/>
              <a:t>Claims by Age from 2014-2019</a:t>
            </a:r>
          </a:p>
          <a:p>
            <a:endParaRPr lang="en-US" dirty="0" smtClean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824533335"/>
              </p:ext>
            </p:extLst>
          </p:nvPr>
        </p:nvGraphicFramePr>
        <p:xfrm>
          <a:off x="447676" y="1638300"/>
          <a:ext cx="5959474" cy="4886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076" y="407713"/>
            <a:ext cx="2546350" cy="1918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426" y="1300163"/>
            <a:ext cx="2823925" cy="188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91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6477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Claims Dashboard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6325" y="1257300"/>
            <a:ext cx="9872871" cy="4038600"/>
          </a:xfrm>
        </p:spPr>
        <p:txBody>
          <a:bodyPr/>
          <a:lstStyle/>
          <a:p>
            <a:r>
              <a:rPr lang="en-US" dirty="0" smtClean="0"/>
              <a:t>Incident Rate History</a:t>
            </a:r>
            <a:endParaRPr lang="en-US" dirty="0"/>
          </a:p>
          <a:p>
            <a:r>
              <a:rPr lang="en-US" dirty="0" smtClean="0"/>
              <a:t>Incident Rate = Number of Injuries / Total Hours Worked   x  200,000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394331238"/>
              </p:ext>
            </p:extLst>
          </p:nvPr>
        </p:nvGraphicFramePr>
        <p:xfrm>
          <a:off x="917083" y="2038350"/>
          <a:ext cx="7613015" cy="4570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003458" y="3036668"/>
            <a:ext cx="39694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</a:t>
            </a:r>
            <a:r>
              <a:rPr lang="en-US" b="1" dirty="0" smtClean="0"/>
              <a:t>2019 Incident Rate</a:t>
            </a:r>
          </a:p>
          <a:p>
            <a:endParaRPr lang="en-US" dirty="0" smtClean="0"/>
          </a:p>
          <a:p>
            <a:r>
              <a:rPr lang="en-US" sz="1600" dirty="0" smtClean="0"/>
              <a:t>555 Claims/13,123,913 Hours x 200,000= 8.46</a:t>
            </a:r>
            <a:endParaRPr lang="en-US" sz="1600" dirty="0"/>
          </a:p>
        </p:txBody>
      </p:sp>
      <p:sp>
        <p:nvSpPr>
          <p:cNvPr id="14" name="Left Arrow 13"/>
          <p:cNvSpPr/>
          <p:nvPr/>
        </p:nvSpPr>
        <p:spPr>
          <a:xfrm>
            <a:off x="8003458" y="4114800"/>
            <a:ext cx="514350" cy="209021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4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304800"/>
            <a:ext cx="9875520" cy="742950"/>
          </a:xfrm>
        </p:spPr>
        <p:txBody>
          <a:bodyPr/>
          <a:lstStyle/>
          <a:p>
            <a:r>
              <a:rPr lang="en-US" dirty="0" smtClean="0"/>
              <a:t>Motor Vehicle Accidents – 2015-2019</a:t>
            </a:r>
            <a:endParaRPr lang="en-US" dirty="0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758308"/>
              </p:ext>
            </p:extLst>
          </p:nvPr>
        </p:nvGraphicFramePr>
        <p:xfrm>
          <a:off x="495300" y="971550"/>
          <a:ext cx="10329863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23900" y="5267325"/>
            <a:ext cx="6896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Average At Faults –           50</a:t>
            </a:r>
          </a:p>
          <a:p>
            <a:r>
              <a:rPr lang="en-US" sz="2400" dirty="0" smtClean="0"/>
              <a:t>Average Not-at-Faults – 42</a:t>
            </a:r>
          </a:p>
          <a:p>
            <a:r>
              <a:rPr lang="en-US" sz="2400" dirty="0" smtClean="0"/>
              <a:t>Average Unoccupied -        6</a:t>
            </a:r>
            <a:endParaRPr lang="en-US" sz="2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570" y="4852987"/>
            <a:ext cx="2526030" cy="173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234315"/>
            <a:ext cx="9875520" cy="1356360"/>
          </a:xfrm>
        </p:spPr>
        <p:txBody>
          <a:bodyPr/>
          <a:lstStyle/>
          <a:p>
            <a:r>
              <a:rPr lang="en-US" dirty="0" smtClean="0"/>
              <a:t>Motor Vehicle Accidents 2019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590675"/>
            <a:ext cx="10234821" cy="4800599"/>
          </a:xfrm>
        </p:spPr>
        <p:txBody>
          <a:bodyPr/>
          <a:lstStyle/>
          <a:p>
            <a:pPr marL="45720" indent="0">
              <a:buNone/>
            </a:pPr>
            <a:r>
              <a:rPr lang="en-US" u="sng" dirty="0"/>
              <a:t>M</a:t>
            </a:r>
            <a:r>
              <a:rPr lang="en-US" u="sng" dirty="0" smtClean="0"/>
              <a:t>ost </a:t>
            </a:r>
            <a:r>
              <a:rPr lang="en-US" u="sng" dirty="0"/>
              <a:t>C</a:t>
            </a:r>
            <a:r>
              <a:rPr lang="en-US" u="sng" dirty="0" smtClean="0"/>
              <a:t>ommon </a:t>
            </a:r>
            <a:r>
              <a:rPr lang="en-US" b="1" u="sng" dirty="0" smtClean="0"/>
              <a:t>At Fault </a:t>
            </a:r>
            <a:r>
              <a:rPr lang="en-US" u="sng" dirty="0" smtClean="0"/>
              <a:t>accidents</a:t>
            </a:r>
          </a:p>
          <a:p>
            <a:r>
              <a:rPr lang="en-US" dirty="0" smtClean="0"/>
              <a:t>Backing into something 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Rear-ending another vehicle</a:t>
            </a:r>
          </a:p>
          <a:p>
            <a:r>
              <a:rPr lang="en-US" dirty="0" smtClean="0"/>
              <a:t>Turning into another vehicle</a:t>
            </a:r>
          </a:p>
          <a:p>
            <a:r>
              <a:rPr lang="en-US" dirty="0" smtClean="0"/>
              <a:t>Parking lot hazards</a:t>
            </a:r>
          </a:p>
          <a:p>
            <a:pPr marL="45720" indent="0">
              <a:buNone/>
            </a:pPr>
            <a:r>
              <a:rPr lang="en-US" u="sng" dirty="0" smtClean="0"/>
              <a:t>Most Common </a:t>
            </a:r>
            <a:r>
              <a:rPr lang="en-US" b="1" u="sng" dirty="0" smtClean="0"/>
              <a:t>Not at Fault </a:t>
            </a:r>
            <a:r>
              <a:rPr lang="en-US" u="sng" dirty="0" smtClean="0"/>
              <a:t>accidents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Being rear-ended</a:t>
            </a:r>
          </a:p>
          <a:p>
            <a:r>
              <a:rPr lang="en-US" dirty="0" smtClean="0"/>
              <a:t>Other car reversed into County vehicle</a:t>
            </a:r>
          </a:p>
          <a:p>
            <a:r>
              <a:rPr lang="en-US" dirty="0" smtClean="0"/>
              <a:t>Parking lot contact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460" y="1371600"/>
            <a:ext cx="5857875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75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69E64ABD-E089-4B0D-B538-F12E49D9F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499534"/>
            <a:ext cx="10772775" cy="821268"/>
          </a:xfrm>
        </p:spPr>
        <p:txBody>
          <a:bodyPr>
            <a:normAutofit/>
          </a:bodyPr>
          <a:lstStyle/>
          <a:p>
            <a:pPr algn="ctr"/>
            <a:r>
              <a:rPr lang="en-US" sz="3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NOT CRASH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DF993577-A3AF-4A55-921B-08985D0A7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320799"/>
            <a:ext cx="10753724" cy="52959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Arial" panose="020B0604020202020204" pitchFamily="34" charset="0"/>
              </a:rPr>
              <a:t>*  </a:t>
            </a:r>
            <a:r>
              <a:rPr lang="en-US" sz="2800" b="1" dirty="0">
                <a:latin typeface="Arial" panose="020B0604020202020204" pitchFamily="34" charset="0"/>
              </a:rPr>
              <a:t>SLOW DOWN</a:t>
            </a:r>
          </a:p>
          <a:p>
            <a:pPr>
              <a:lnSpc>
                <a:spcPct val="100000"/>
              </a:lnSpc>
            </a:pPr>
            <a:r>
              <a:rPr lang="en-US" b="1" dirty="0">
                <a:latin typeface="Arial" panose="020B0604020202020204" pitchFamily="34" charset="0"/>
              </a:rPr>
              <a:t>     </a:t>
            </a:r>
            <a:r>
              <a:rPr lang="en-US" dirty="0">
                <a:latin typeface="Arial" panose="020B0604020202020204" pitchFamily="34" charset="0"/>
              </a:rPr>
              <a:t>*  Safe following distance  (cushion of safety)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Arial" panose="020B0604020202020204" pitchFamily="34" charset="0"/>
              </a:rPr>
              <a:t>            *  Provides more reaction time &amp; larger field of view</a:t>
            </a:r>
          </a:p>
          <a:p>
            <a:pPr>
              <a:lnSpc>
                <a:spcPct val="100000"/>
              </a:lnSpc>
            </a:pPr>
            <a:endParaRPr lang="en-US" dirty="0">
              <a:latin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</a:rPr>
              <a:t>*  </a:t>
            </a:r>
            <a:r>
              <a:rPr lang="en-US" sz="2800" b="1" dirty="0">
                <a:latin typeface="Arial" panose="020B0604020202020204" pitchFamily="34" charset="0"/>
              </a:rPr>
              <a:t>PAY ATTENTION</a:t>
            </a:r>
            <a:endParaRPr lang="en-US" sz="2800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</a:rPr>
              <a:t>      </a:t>
            </a:r>
            <a:r>
              <a:rPr lang="en-US" dirty="0">
                <a:latin typeface="Arial" panose="020B0604020202020204" pitchFamily="34" charset="0"/>
              </a:rPr>
              <a:t>*  No cell phones, makeup, hair, reading novels, etc.</a:t>
            </a: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</a:rPr>
              <a:t>      </a:t>
            </a:r>
            <a:r>
              <a:rPr lang="en-US" dirty="0">
                <a:latin typeface="Arial" panose="020B0604020202020204" pitchFamily="34" charset="0"/>
              </a:rPr>
              <a:t>*  Stay aware of potential dangers (peds, other cars, road hazards, etc.)</a:t>
            </a: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</a:rPr>
              <a:t>      </a:t>
            </a:r>
            <a:r>
              <a:rPr lang="en-US" dirty="0">
                <a:latin typeface="Arial" panose="020B0604020202020204" pitchFamily="34" charset="0"/>
              </a:rPr>
              <a:t>*  Be prepared to react (cover the brake, check escape routes)</a:t>
            </a:r>
            <a:endParaRPr lang="en-US" b="1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" panose="020B0604020202020204" pitchFamily="34" charset="0"/>
              </a:rPr>
              <a:t> *  </a:t>
            </a:r>
            <a:r>
              <a:rPr lang="en-US" sz="2800" b="1" dirty="0">
                <a:latin typeface="Arial" panose="020B0604020202020204" pitchFamily="34" charset="0"/>
              </a:rPr>
              <a:t>SLOW DOWN</a:t>
            </a:r>
            <a:endParaRPr lang="en-US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88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BBB43C-68E7-4D4E-B3E5-4EC27C1D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499534"/>
            <a:ext cx="10772775" cy="5806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being alert &amp; prepared saves even ½ second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89BE91FD-A207-4CB0-AD49-DBC8A1AF2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1511148"/>
              </p:ext>
            </p:extLst>
          </p:nvPr>
        </p:nvGraphicFramePr>
        <p:xfrm>
          <a:off x="942566" y="1026720"/>
          <a:ext cx="10753726" cy="583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1282">
                  <a:extLst>
                    <a:ext uri="{9D8B030D-6E8A-4147-A177-3AD203B41FA5}">
                      <a16:colId xmlns:a16="http://schemas.microsoft.com/office/drawing/2014/main" xmlns="" val="2790796685"/>
                    </a:ext>
                  </a:extLst>
                </a:gridCol>
                <a:gridCol w="6482444">
                  <a:extLst>
                    <a:ext uri="{9D8B030D-6E8A-4147-A177-3AD203B41FA5}">
                      <a16:colId xmlns:a16="http://schemas.microsoft.com/office/drawing/2014/main" xmlns="" val="2898874707"/>
                    </a:ext>
                  </a:extLst>
                </a:gridCol>
              </a:tblGrid>
              <a:tr h="665216">
                <a:tc>
                  <a:txBody>
                    <a:bodyPr/>
                    <a:lstStyle/>
                    <a:p>
                      <a:r>
                        <a:rPr lang="en-US" sz="2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Speed: mph = ft. / sec.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Less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½</a:t>
                      </a:r>
                      <a:r>
                        <a:rPr lang="en-US" sz="2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sec. by being alert / prepared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3672519164"/>
                  </a:ext>
                </a:extLst>
              </a:tr>
              <a:tr h="470748">
                <a:tc>
                  <a:txBody>
                    <a:bodyPr/>
                    <a:lstStyle/>
                    <a:p>
                      <a:endParaRPr lang="en-US" sz="25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594704881"/>
                  </a:ext>
                </a:extLst>
              </a:tr>
              <a:tr h="629548">
                <a:tc>
                  <a:txBody>
                    <a:bodyPr/>
                    <a:lstStyle/>
                    <a:p>
                      <a:r>
                        <a:rPr lang="en-US" sz="2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mph  =  103 ft. / second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Stopped  </a:t>
                      </a:r>
                      <a:r>
                        <a:rPr lang="en-US" sz="25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 feet </a:t>
                      </a: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sooner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195689233"/>
                  </a:ext>
                </a:extLst>
              </a:tr>
              <a:tr h="633308">
                <a:tc>
                  <a:txBody>
                    <a:bodyPr/>
                    <a:lstStyle/>
                    <a:p>
                      <a:r>
                        <a:rPr lang="en-US" sz="2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mph  =    95 ft. / second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Stopped  </a:t>
                      </a:r>
                      <a:r>
                        <a:rPr lang="en-US" sz="25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feet </a:t>
                      </a: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sooner</a:t>
                      </a:r>
                    </a:p>
                    <a:p>
                      <a:pPr algn="ctr"/>
                      <a:endParaRPr lang="en-US" sz="11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2718043637"/>
                  </a:ext>
                </a:extLst>
              </a:tr>
              <a:tr h="850055">
                <a:tc>
                  <a:txBody>
                    <a:bodyPr/>
                    <a:lstStyle/>
                    <a:p>
                      <a:r>
                        <a:rPr lang="en-US" sz="2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mph  =    81 ft. / second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Stopped  </a:t>
                      </a:r>
                      <a:r>
                        <a:rPr lang="en-US" sz="25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feet </a:t>
                      </a: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sooner</a:t>
                      </a:r>
                    </a:p>
                    <a:p>
                      <a:pPr algn="ctr"/>
                      <a:endParaRPr lang="en-US" sz="2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3396853476"/>
                  </a:ext>
                </a:extLst>
              </a:tr>
              <a:tr h="850055">
                <a:tc>
                  <a:txBody>
                    <a:bodyPr/>
                    <a:lstStyle/>
                    <a:p>
                      <a:r>
                        <a:rPr lang="en-US" sz="2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mph  =    66 ft. / second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Stopped  </a:t>
                      </a:r>
                      <a:r>
                        <a:rPr lang="en-US" sz="25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feet </a:t>
                      </a: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sooner</a:t>
                      </a:r>
                    </a:p>
                    <a:p>
                      <a:pPr algn="ctr"/>
                      <a:endParaRPr lang="en-US" sz="2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2623931519"/>
                  </a:ext>
                </a:extLst>
              </a:tr>
              <a:tr h="850055">
                <a:tc>
                  <a:txBody>
                    <a:bodyPr/>
                    <a:lstStyle/>
                    <a:p>
                      <a:r>
                        <a:rPr lang="en-US" sz="2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 mph  =    51 ft. / second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Stopped  </a:t>
                      </a:r>
                      <a:r>
                        <a:rPr lang="en-US" sz="25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feet </a:t>
                      </a: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sooner</a:t>
                      </a:r>
                    </a:p>
                    <a:p>
                      <a:pPr algn="ctr"/>
                      <a:endParaRPr lang="en-US" sz="2500" dirty="0"/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2493175235"/>
                  </a:ext>
                </a:extLst>
              </a:tr>
              <a:tr h="863666">
                <a:tc>
                  <a:txBody>
                    <a:bodyPr/>
                    <a:lstStyle/>
                    <a:p>
                      <a:r>
                        <a:rPr lang="en-US" sz="2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mph  =    37 ft. / second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Stopped  </a:t>
                      </a:r>
                      <a:r>
                        <a:rPr lang="en-US" sz="25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feet </a:t>
                      </a:r>
                      <a:r>
                        <a:rPr lang="en-US" sz="25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sooner</a:t>
                      </a:r>
                    </a:p>
                  </a:txBody>
                  <a:tcPr marT="45721" marB="45721"/>
                </a:tc>
                <a:extLst>
                  <a:ext uri="{0D108BD9-81ED-4DB2-BD59-A6C34878D82A}">
                    <a16:rowId xmlns:a16="http://schemas.microsoft.com/office/drawing/2014/main" xmlns="" val="3023914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57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21FD75BC-909F-4A9F-BB81-0560F0890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6" y="88901"/>
            <a:ext cx="10753724" cy="749300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  OF  SPEED  ON  STOPPING  DISTANCE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512AEFAB-DF26-4394-8000-947B68BD6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080136"/>
            <a:ext cx="10753724" cy="548576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STOPPING DISTANCE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consists of three factors: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* 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Perception Time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 By lower speed &amp; staying alert</a:t>
            </a:r>
          </a:p>
          <a:p>
            <a:pPr>
              <a:lnSpc>
                <a:spcPct val="100000"/>
              </a:lnSpc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* 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Reaction Time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By preparation:  Anticipating threats,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Covering brake &amp; looking for escape routes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* 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Braking Distance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By lower speed &amp; proper car maintenance </a:t>
            </a:r>
          </a:p>
          <a:p>
            <a:pPr marL="0" indent="0">
              <a:lnSpc>
                <a:spcPct val="100000"/>
              </a:lnSpc>
              <a:buNone/>
            </a:pPr>
            <a:endParaRPr lang="en-US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Perception &amp; reaction time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(the time it takes to recognize a threat and do something like turn the wheel or apply the brake)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varies, depending on the individual and the circumstances, approximately 0.75  to  2.5 seconds.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xmlns="" id="{FFEB7AD8-5628-4E47-A074-186870DA6507}"/>
              </a:ext>
            </a:extLst>
          </p:cNvPr>
          <p:cNvSpPr/>
          <p:nvPr/>
        </p:nvSpPr>
        <p:spPr>
          <a:xfrm>
            <a:off x="3682999" y="2614562"/>
            <a:ext cx="330201" cy="58060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1" dirty="0"/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xmlns="" id="{41CA63AF-8BC0-423E-8905-615649747FDB}"/>
              </a:ext>
            </a:extLst>
          </p:cNvPr>
          <p:cNvSpPr/>
          <p:nvPr/>
        </p:nvSpPr>
        <p:spPr>
          <a:xfrm>
            <a:off x="4140200" y="1625600"/>
            <a:ext cx="330201" cy="580604"/>
          </a:xfrm>
          <a:prstGeom prst="downArrow">
            <a:avLst>
              <a:gd name="adj1" fmla="val 50000"/>
              <a:gd name="adj2" fmla="val 4047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801" dirty="0"/>
              <a:t> 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xmlns="" id="{D0F1186E-639B-4C8C-88D5-7674ADC26189}"/>
              </a:ext>
            </a:extLst>
          </p:cNvPr>
          <p:cNvSpPr/>
          <p:nvPr/>
        </p:nvSpPr>
        <p:spPr>
          <a:xfrm>
            <a:off x="4165600" y="3861436"/>
            <a:ext cx="330201" cy="64219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1" dirty="0"/>
          </a:p>
        </p:txBody>
      </p:sp>
    </p:spTree>
    <p:extLst>
      <p:ext uri="{BB962C8B-B14F-4D97-AF65-F5344CB8AC3E}">
        <p14:creationId xmlns:p14="http://schemas.microsoft.com/office/powerpoint/2010/main" val="157245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2359" y="51162"/>
            <a:ext cx="9875520" cy="1356360"/>
          </a:xfrm>
        </p:spPr>
        <p:txBody>
          <a:bodyPr/>
          <a:lstStyle/>
          <a:p>
            <a:r>
              <a:rPr lang="en-US" dirty="0" smtClean="0"/>
              <a:t>Electronic SDS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4503" y="2057399"/>
            <a:ext cx="9521368" cy="4517571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Velocity SDS  Online Library</a:t>
            </a:r>
          </a:p>
          <a:p>
            <a:r>
              <a:rPr lang="en-US" dirty="0" smtClean="0"/>
              <a:t>Located on County Net page</a:t>
            </a:r>
          </a:p>
          <a:p>
            <a:r>
              <a:rPr lang="en-US" dirty="0" smtClean="0"/>
              <a:t>Ability to look up items in general or by department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359" y="1099457"/>
            <a:ext cx="10198307" cy="3962400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>
          <a:xfrm>
            <a:off x="2612572" y="4713514"/>
            <a:ext cx="631371" cy="10885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1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300-300A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Remember: Log 300A should be posted and last year’s should be taken down</a:t>
            </a:r>
          </a:p>
          <a:p>
            <a:r>
              <a:rPr lang="en-US" dirty="0" smtClean="0"/>
              <a:t>Place them in a highly visible and accessible area.</a:t>
            </a:r>
          </a:p>
          <a:p>
            <a:r>
              <a:rPr lang="en-US" dirty="0" smtClean="0"/>
              <a:t>Break rooms or areas near the All-in-One poster</a:t>
            </a:r>
          </a:p>
          <a:p>
            <a:r>
              <a:rPr lang="en-US" dirty="0" smtClean="0"/>
              <a:t>Thank you for providing me a copy of your log 300 and 300A forms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5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All-In-One Poster Update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revised All-in-One posters have been distributed to all departments.</a:t>
            </a:r>
          </a:p>
          <a:p>
            <a:r>
              <a:rPr lang="en-US" dirty="0" smtClean="0"/>
              <a:t>Please replace the old version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46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644</TotalTime>
  <Words>619</Words>
  <Application>Microsoft Office PowerPoint</Application>
  <PresentationFormat>Widescreen</PresentationFormat>
  <Paragraphs>131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Corbel</vt:lpstr>
      <vt:lpstr>Basis</vt:lpstr>
      <vt:lpstr>County Safety committee – 1st QTR, 2020</vt:lpstr>
      <vt:lpstr>New Cal-OSHA Reporting Rules</vt:lpstr>
      <vt:lpstr>Risk Management’s Claims Dashboard</vt:lpstr>
      <vt:lpstr>Claims Dashboard</vt:lpstr>
      <vt:lpstr>Claims Analysis   </vt:lpstr>
      <vt:lpstr>Claims Analysis</vt:lpstr>
      <vt:lpstr>Claims Analysis</vt:lpstr>
      <vt:lpstr>Claims Dashboard</vt:lpstr>
      <vt:lpstr>Motor Vehicle Accidents – 2015-2019</vt:lpstr>
      <vt:lpstr>Motor Vehicle Accidents 2019</vt:lpstr>
      <vt:lpstr>HOW TO NOT CRASH</vt:lpstr>
      <vt:lpstr>If being alert &amp; prepared saves even ½ second</vt:lpstr>
      <vt:lpstr>EFFECT  OF  SPEED  ON  STOPPING  DISTANCE</vt:lpstr>
      <vt:lpstr>Electronic SDS Information</vt:lpstr>
      <vt:lpstr>Log 300-300A </vt:lpstr>
      <vt:lpstr>All-In-One Poster Update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– 1st QTR, 2020</dc:title>
  <dc:creator>Brad Aragon</dc:creator>
  <cp:lastModifiedBy>Brad Aragon</cp:lastModifiedBy>
  <cp:revision>28</cp:revision>
  <cp:lastPrinted>2020-02-18T23:15:53Z</cp:lastPrinted>
  <dcterms:created xsi:type="dcterms:W3CDTF">2020-02-13T18:51:07Z</dcterms:created>
  <dcterms:modified xsi:type="dcterms:W3CDTF">2020-02-19T17:48:46Z</dcterms:modified>
</cp:coreProperties>
</file>