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7" r:id="rId13"/>
    <p:sldId id="268" r:id="rId14"/>
    <p:sldId id="269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Local Government Injuries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Injuries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0.61</c:v>
                </c:pt>
                <c:pt idx="1">
                  <c:v>0.38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Claims History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-2.2386024070263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800</c:v>
                </c:pt>
                <c:pt idx="1">
                  <c:v>718</c:v>
                </c:pt>
                <c:pt idx="2">
                  <c:v>709</c:v>
                </c:pt>
                <c:pt idx="3">
                  <c:v>684</c:v>
                </c:pt>
                <c:pt idx="4">
                  <c:v>664</c:v>
                </c:pt>
                <c:pt idx="5">
                  <c:v>622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944952"/>
        <c:axId val="365943776"/>
      </c:barChart>
      <c:catAx>
        <c:axId val="36594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43776"/>
        <c:crosses val="autoZero"/>
        <c:auto val="1"/>
        <c:lblAlgn val="ctr"/>
        <c:lblOffset val="100"/>
        <c:noMultiLvlLbl val="0"/>
      </c:catAx>
      <c:valAx>
        <c:axId val="36594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4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0.39456</cdr:x>
      <cdr:y>0.33159</cdr:y>
    </cdr:from>
    <cdr:to>
      <cdr:x>0.48949</cdr:x>
      <cdr:y>0.54482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8651" y="1333907"/>
          <a:ext cx="954860" cy="8577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Female</a:t>
          </a:r>
        </a:p>
        <a:p xmlns:a="http://schemas.openxmlformats.org/drawingml/2006/main">
          <a:r>
            <a:rPr lang="en-US" sz="2000" dirty="0" smtClean="0"/>
            <a:t>38%</a:t>
          </a:r>
          <a:endParaRPr lang="en-US" sz="2000" dirty="0"/>
        </a:p>
      </cdr:txBody>
    </cdr:sp>
  </cdr:relSizeAnchor>
  <cdr:relSizeAnchor xmlns:cdr="http://schemas.openxmlformats.org/drawingml/2006/chartDrawing">
    <cdr:from>
      <cdr:x>0.49915</cdr:x>
      <cdr:y>0.4885</cdr:y>
    </cdr:from>
    <cdr:to>
      <cdr:x>0.61902</cdr:x>
      <cdr:y>0.7158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20616" y="1965086"/>
          <a:ext cx="120571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0.52006</cdr:x>
      <cdr:y>0.45028</cdr:y>
    </cdr:from>
    <cdr:to>
      <cdr:x>0.6343</cdr:x>
      <cdr:y>0.63936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231009" y="1811336"/>
          <a:ext cx="1149069" cy="7606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Male</a:t>
          </a:r>
        </a:p>
        <a:p xmlns:a="http://schemas.openxmlformats.org/drawingml/2006/main">
          <a:r>
            <a:rPr lang="en-US" sz="2000" dirty="0" smtClean="0"/>
            <a:t>62%</a:t>
          </a:r>
          <a:endParaRPr lang="en-US" sz="2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0.09739</cdr:x>
      <cdr:y>0.20147</cdr:y>
    </cdr:from>
    <cdr:to>
      <cdr:x>0.89257</cdr:x>
      <cdr:y>0.34889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1081668" y="914399"/>
          <a:ext cx="8831766" cy="66907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58CF22-8F67-403D-9207-B9D29FC066A2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336175C-7679-4682-AA97-D355D1B7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6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21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4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41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5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7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44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2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4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90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7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4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214D5EF-1B41-490F-AC13-E5831781EF7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D631EE5-744A-46F6-ABFD-3CF7137627D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28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County </a:t>
            </a:r>
            <a:r>
              <a:rPr lang="en-US" dirty="0"/>
              <a:t>S</a:t>
            </a:r>
            <a:r>
              <a:rPr lang="en-US" dirty="0" smtClean="0"/>
              <a:t>afety Committee </a:t>
            </a:r>
            <a:br>
              <a:rPr lang="en-US" dirty="0" smtClean="0"/>
            </a:b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 err="1" smtClean="0"/>
              <a:t>Qtr</a:t>
            </a:r>
            <a:r>
              <a:rPr lang="en-US" dirty="0" smtClean="0"/>
              <a:t> - 2019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Risk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59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86603"/>
            <a:ext cx="10755630" cy="799247"/>
          </a:xfrm>
        </p:spPr>
        <p:txBody>
          <a:bodyPr/>
          <a:lstStyle/>
          <a:p>
            <a:r>
              <a:rPr lang="en-US" dirty="0" smtClean="0"/>
              <a:t>Today’s </a:t>
            </a:r>
            <a:r>
              <a:rPr lang="en-US" dirty="0"/>
              <a:t>T</a:t>
            </a:r>
            <a:r>
              <a:rPr lang="en-US" dirty="0" smtClean="0"/>
              <a:t>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752600"/>
            <a:ext cx="10755630" cy="447675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Log 300 and 300A update</a:t>
            </a:r>
          </a:p>
          <a:p>
            <a:endParaRPr lang="en-US" sz="2400" dirty="0" smtClean="0"/>
          </a:p>
          <a:p>
            <a:r>
              <a:rPr lang="en-US" sz="2400" dirty="0" smtClean="0"/>
              <a:t>Incident Rate Analysis</a:t>
            </a:r>
          </a:p>
          <a:p>
            <a:endParaRPr lang="en-US" sz="2400" dirty="0"/>
          </a:p>
          <a:p>
            <a:r>
              <a:rPr lang="en-US" sz="2400" dirty="0" smtClean="0"/>
              <a:t>Workers’ Comp </a:t>
            </a:r>
            <a:r>
              <a:rPr lang="en-US" sz="2400" dirty="0"/>
              <a:t>C</a:t>
            </a:r>
            <a:r>
              <a:rPr lang="en-US" sz="2400" dirty="0" smtClean="0"/>
              <a:t>laims Analysis</a:t>
            </a:r>
          </a:p>
          <a:p>
            <a:endParaRPr lang="en-US" sz="2400" dirty="0" smtClean="0"/>
          </a:p>
          <a:p>
            <a:r>
              <a:rPr lang="en-US" sz="2400" dirty="0" smtClean="0"/>
              <a:t>Frequent Injuries within the County</a:t>
            </a:r>
          </a:p>
          <a:p>
            <a:endParaRPr lang="en-US" sz="2400" dirty="0" smtClean="0"/>
          </a:p>
          <a:p>
            <a:r>
              <a:rPr lang="en-US" sz="2400" dirty="0" smtClean="0"/>
              <a:t>Motor Vehicle Accidents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41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 OSHA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All departments turned in their log 300 and 300A forms  - </a:t>
            </a:r>
            <a:r>
              <a:rPr lang="en-US" sz="2400" b="1" dirty="0" smtClean="0"/>
              <a:t>Thank You</a:t>
            </a:r>
          </a:p>
          <a:p>
            <a:endParaRPr lang="en-US" sz="2400" b="1" dirty="0" smtClean="0"/>
          </a:p>
          <a:p>
            <a:r>
              <a:rPr lang="en-US" sz="2400" dirty="0" smtClean="0"/>
              <a:t>Remember that the log 300A form should be posted and the most common place is next to the All-in-One poster. If not , </a:t>
            </a:r>
            <a:r>
              <a:rPr lang="en-US" sz="2400" dirty="0" smtClean="0"/>
              <a:t>place it at an </a:t>
            </a:r>
            <a:r>
              <a:rPr lang="en-US" sz="2400" dirty="0" smtClean="0"/>
              <a:t>easily accessible and visible area where all employees have access to the 300A information.</a:t>
            </a:r>
          </a:p>
          <a:p>
            <a:endParaRPr lang="en-US" sz="2400" dirty="0" smtClean="0"/>
          </a:p>
          <a:p>
            <a:r>
              <a:rPr lang="en-US" sz="2400" dirty="0" smtClean="0"/>
              <a:t>It is recommended that the Log 300 be kept near the workers comp information so claims can be recorded as they occur.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5" y="286603"/>
            <a:ext cx="3905250" cy="14200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2225" y="542925"/>
            <a:ext cx="1943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Log 300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315325" y="773757"/>
            <a:ext cx="179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Log 300A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194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45734"/>
            <a:ext cx="10374630" cy="442171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Incident Rate is :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a metric used to compare your company’s safety performance against a national or state average. This comparison is a safety benchmark to gauge performance with other companies in the same business group, so you can make an “apples to apples” comparison. Different business </a:t>
            </a:r>
            <a:r>
              <a:rPr lang="en-US" sz="2800" dirty="0" smtClean="0"/>
              <a:t>groups </a:t>
            </a:r>
            <a:r>
              <a:rPr lang="en-US" sz="2800" dirty="0"/>
              <a:t>and industries have different average </a:t>
            </a:r>
            <a:r>
              <a:rPr lang="en-US" sz="2800" dirty="0" smtClean="0"/>
              <a:t>rates.</a:t>
            </a:r>
          </a:p>
          <a:p>
            <a:r>
              <a:rPr lang="en-US" sz="2400" dirty="0" smtClean="0"/>
              <a:t>The </a:t>
            </a:r>
            <a:r>
              <a:rPr lang="en-US" sz="2400" dirty="0" smtClean="0"/>
              <a:t>formula is</a:t>
            </a:r>
          </a:p>
          <a:p>
            <a:r>
              <a:rPr lang="en-US" sz="2400" b="1" dirty="0" smtClean="0"/>
              <a:t>Number of Injuries x 200,000/ total hours worked</a:t>
            </a:r>
          </a:p>
          <a:p>
            <a:r>
              <a:rPr lang="en-US" sz="2400" dirty="0"/>
              <a:t>200,000 = the </a:t>
            </a:r>
            <a:r>
              <a:rPr lang="en-US" sz="2400" dirty="0" smtClean="0"/>
              <a:t>annual </a:t>
            </a:r>
            <a:r>
              <a:rPr lang="en-US" sz="2400" dirty="0"/>
              <a:t>hours worked for 100 employees (40 </a:t>
            </a:r>
            <a:r>
              <a:rPr lang="en-US" sz="2400" dirty="0" err="1" smtClean="0"/>
              <a:t>hrs</a:t>
            </a:r>
            <a:r>
              <a:rPr lang="en-US" sz="2400" dirty="0" smtClean="0"/>
              <a:t>/</a:t>
            </a:r>
            <a:r>
              <a:rPr lang="en-US" sz="2400" dirty="0" err="1" smtClean="0"/>
              <a:t>wk</a:t>
            </a:r>
            <a:r>
              <a:rPr lang="en-US" sz="2400" dirty="0" smtClean="0"/>
              <a:t> </a:t>
            </a:r>
            <a:r>
              <a:rPr lang="en-US" sz="2400" dirty="0"/>
              <a:t>x 50 </a:t>
            </a:r>
            <a:r>
              <a:rPr lang="en-US" sz="2400" dirty="0" err="1"/>
              <a:t>wks</a:t>
            </a:r>
            <a:r>
              <a:rPr lang="en-US" sz="2400" dirty="0"/>
              <a:t> x 100)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2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Rate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037" y="1845733"/>
            <a:ext cx="10888643" cy="442559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Sheriff’s Office</a:t>
            </a:r>
          </a:p>
          <a:p>
            <a:r>
              <a:rPr lang="en-US" sz="2400" dirty="0" smtClean="0"/>
              <a:t>Total Recordable Injuries = 173</a:t>
            </a:r>
          </a:p>
          <a:p>
            <a:r>
              <a:rPr lang="en-US" sz="2400" dirty="0" smtClean="0"/>
              <a:t>Total Hours Worked = 2,926,147</a:t>
            </a:r>
          </a:p>
          <a:p>
            <a:r>
              <a:rPr lang="en-US" sz="2400" dirty="0" smtClean="0"/>
              <a:t>173 </a:t>
            </a:r>
            <a:r>
              <a:rPr lang="en-US" sz="2400" dirty="0" smtClean="0"/>
              <a:t>x 200,000 =  34,600,000</a:t>
            </a:r>
          </a:p>
          <a:p>
            <a:r>
              <a:rPr lang="en-US" sz="2400" dirty="0" smtClean="0"/>
              <a:t>34,600,000 /2,926,147 =  </a:t>
            </a:r>
            <a:r>
              <a:rPr lang="en-US" sz="2400" b="1" dirty="0" smtClean="0"/>
              <a:t>11.8</a:t>
            </a:r>
            <a:r>
              <a:rPr lang="en-US" sz="2400" dirty="0" smtClean="0"/>
              <a:t> -Sheriff’s </a:t>
            </a:r>
            <a:r>
              <a:rPr lang="en-US" sz="2400" dirty="0" smtClean="0"/>
              <a:t>Incident Rate for 2018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California’s </a:t>
            </a:r>
            <a:r>
              <a:rPr lang="en-US" sz="2400" dirty="0" smtClean="0"/>
              <a:t>2017 Local Government Incident Rate for Justice &amp; Safety Services = 8.7</a:t>
            </a:r>
          </a:p>
          <a:p>
            <a:r>
              <a:rPr lang="en-US" sz="2400" dirty="0" smtClean="0"/>
              <a:t>2016 </a:t>
            </a:r>
            <a:r>
              <a:rPr lang="en-US" sz="2400" dirty="0"/>
              <a:t>Local Government Incident Rate for Police </a:t>
            </a:r>
            <a:r>
              <a:rPr lang="en-US" sz="2400" dirty="0" smtClean="0"/>
              <a:t> = 13.2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491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Incident Rate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DHS</a:t>
            </a:r>
          </a:p>
          <a:p>
            <a:r>
              <a:rPr lang="en-US" sz="2400" dirty="0" smtClean="0"/>
              <a:t>59 x 200,000 = 11,800,000</a:t>
            </a:r>
          </a:p>
          <a:p>
            <a:r>
              <a:rPr lang="en-US" sz="2400" dirty="0" smtClean="0"/>
              <a:t>11,800,000 / 3,545,766 =  3.32</a:t>
            </a:r>
          </a:p>
          <a:p>
            <a:endParaRPr lang="en-US" sz="2400" dirty="0"/>
          </a:p>
          <a:p>
            <a:r>
              <a:rPr lang="en-US" sz="2400" b="1" dirty="0" smtClean="0"/>
              <a:t>Aging &amp; Adult</a:t>
            </a:r>
          </a:p>
          <a:p>
            <a:r>
              <a:rPr lang="en-US" sz="2400" dirty="0" smtClean="0"/>
              <a:t>1 x 200,000 = 200,000</a:t>
            </a:r>
          </a:p>
          <a:p>
            <a:r>
              <a:rPr lang="en-US" sz="2400" dirty="0" smtClean="0"/>
              <a:t>200,000 / 261, 287 = .76  (less than 1)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549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Incident Rate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2018 average Incident Rate for Kern County </a:t>
            </a:r>
          </a:p>
          <a:p>
            <a:r>
              <a:rPr lang="en-US" sz="2400" dirty="0" smtClean="0"/>
              <a:t>504 </a:t>
            </a:r>
            <a:r>
              <a:rPr lang="en-US" sz="2400" dirty="0" smtClean="0"/>
              <a:t>x 200,000 = 100,800,000</a:t>
            </a:r>
          </a:p>
          <a:p>
            <a:r>
              <a:rPr lang="en-US" sz="2400" dirty="0" smtClean="0"/>
              <a:t>100,800,000 / 15,199,886 =  </a:t>
            </a:r>
            <a:r>
              <a:rPr lang="en-US" sz="2400" b="1" dirty="0" smtClean="0"/>
              <a:t>6.6</a:t>
            </a:r>
          </a:p>
          <a:p>
            <a:endParaRPr lang="en-US" sz="2400" b="1" dirty="0" smtClean="0"/>
          </a:p>
          <a:p>
            <a:r>
              <a:rPr lang="en-US" sz="2400" dirty="0" smtClean="0"/>
              <a:t>California’s </a:t>
            </a:r>
            <a:r>
              <a:rPr lang="en-US" sz="2400" dirty="0" smtClean="0"/>
              <a:t>Local Government Incident Rate for </a:t>
            </a:r>
          </a:p>
          <a:p>
            <a:r>
              <a:rPr lang="en-US" sz="2400" dirty="0" smtClean="0"/>
              <a:t>2016 = </a:t>
            </a:r>
            <a:r>
              <a:rPr lang="en-US" sz="2400" b="1" dirty="0" smtClean="0"/>
              <a:t>6.9</a:t>
            </a:r>
          </a:p>
          <a:p>
            <a:r>
              <a:rPr lang="en-US" sz="2400" dirty="0" smtClean="0"/>
              <a:t>2017 = </a:t>
            </a:r>
            <a:r>
              <a:rPr lang="en-US" sz="2400" b="1" dirty="0" smtClean="0"/>
              <a:t>6.8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1014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Injury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Total reportable cases for California in 2017 – </a:t>
            </a:r>
            <a:r>
              <a:rPr lang="en-US" sz="2400" b="1" dirty="0" smtClean="0"/>
              <a:t>466,600</a:t>
            </a:r>
          </a:p>
          <a:p>
            <a:endParaRPr lang="en-US" sz="2400" b="1" dirty="0" smtClean="0"/>
          </a:p>
          <a:p>
            <a:r>
              <a:rPr lang="en-US" sz="2400" dirty="0" smtClean="0"/>
              <a:t>Private Industry – </a:t>
            </a:r>
            <a:r>
              <a:rPr lang="en-US" sz="2400" b="1" dirty="0" smtClean="0"/>
              <a:t>78% or 363,948</a:t>
            </a:r>
          </a:p>
          <a:p>
            <a:endParaRPr lang="en-US" sz="2400" b="1" dirty="0" smtClean="0"/>
          </a:p>
          <a:p>
            <a:r>
              <a:rPr lang="en-US" sz="2400" dirty="0" smtClean="0"/>
              <a:t>State &amp; Local government – </a:t>
            </a:r>
            <a:r>
              <a:rPr lang="en-US" sz="2400" b="1" dirty="0" smtClean="0"/>
              <a:t>22% or 102,652</a:t>
            </a:r>
          </a:p>
          <a:p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850" y="1801222"/>
            <a:ext cx="2857500" cy="3303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921" y="447282"/>
            <a:ext cx="1935117" cy="129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2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Injury Case Information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28364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402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835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Workers’ Comp Claims History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827656"/>
              </p:ext>
            </p:extLst>
          </p:nvPr>
        </p:nvGraphicFramePr>
        <p:xfrm>
          <a:off x="178420" y="1750742"/>
          <a:ext cx="11106614" cy="4538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87883" y="2029522"/>
            <a:ext cx="2732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a 22% reduction over the 6 year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7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40392"/>
          </a:xfrm>
        </p:spPr>
        <p:txBody>
          <a:bodyPr/>
          <a:lstStyle/>
          <a:p>
            <a:r>
              <a:rPr lang="en-US" dirty="0" smtClean="0"/>
              <a:t>Most Common Injuries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22" y="1750741"/>
            <a:ext cx="10497758" cy="4449337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 smtClean="0"/>
              <a:t>Bitten by an animal </a:t>
            </a:r>
            <a:r>
              <a:rPr lang="en-US" sz="2400" dirty="0" smtClean="0"/>
              <a:t>– Not only a common claim for Animal Services but also Aging &amp; Adult, DHS, Probation and Sheriff</a:t>
            </a:r>
          </a:p>
          <a:p>
            <a:endParaRPr lang="en-US" sz="2400" dirty="0" smtClean="0"/>
          </a:p>
          <a:p>
            <a:r>
              <a:rPr lang="en-US" sz="2400" b="1" dirty="0" smtClean="0"/>
              <a:t>Motor Vehicle Accidents </a:t>
            </a:r>
            <a:r>
              <a:rPr lang="en-US" sz="2400" dirty="0" smtClean="0"/>
              <a:t>– both Unavoidable and Non-Avoidable types</a:t>
            </a:r>
          </a:p>
          <a:p>
            <a:endParaRPr lang="en-US" sz="2400" dirty="0" smtClean="0"/>
          </a:p>
          <a:p>
            <a:r>
              <a:rPr lang="en-US" sz="2400" b="1" dirty="0" smtClean="0"/>
              <a:t>Strains from Lifting </a:t>
            </a:r>
            <a:r>
              <a:rPr lang="en-US" sz="2400" dirty="0" smtClean="0"/>
              <a:t>– this includes shoulders and back</a:t>
            </a:r>
          </a:p>
          <a:p>
            <a:endParaRPr lang="en-US" sz="2400" dirty="0" smtClean="0"/>
          </a:p>
          <a:p>
            <a:r>
              <a:rPr lang="en-US" sz="2400" b="1" dirty="0" smtClean="0"/>
              <a:t>Repetitive Motion Injuries </a:t>
            </a:r>
            <a:r>
              <a:rPr lang="en-US" sz="2400" dirty="0" smtClean="0"/>
              <a:t>– Keyboard and mouse use</a:t>
            </a:r>
          </a:p>
          <a:p>
            <a:endParaRPr lang="en-US" sz="2400" dirty="0" smtClean="0"/>
          </a:p>
          <a:p>
            <a:r>
              <a:rPr lang="en-US" sz="2400" b="1" dirty="0" smtClean="0"/>
              <a:t>Slips &amp; Trips </a:t>
            </a:r>
            <a:r>
              <a:rPr lang="en-US" sz="2400" dirty="0" smtClean="0"/>
              <a:t>– stairs, parking lots, uneven ground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35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Motor </a:t>
            </a:r>
            <a:r>
              <a:rPr lang="en-US" dirty="0" smtClean="0"/>
              <a:t>Vehicle </a:t>
            </a:r>
            <a:r>
              <a:rPr lang="en-US" dirty="0" smtClean="0"/>
              <a:t>Accidents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224" y="1737360"/>
            <a:ext cx="10475456" cy="4551928"/>
          </a:xfrm>
        </p:spPr>
        <p:txBody>
          <a:bodyPr/>
          <a:lstStyle/>
          <a:p>
            <a:endParaRPr lang="en-US" dirty="0" smtClean="0"/>
          </a:p>
          <a:p>
            <a:r>
              <a:rPr lang="en-US" sz="2400" b="1" dirty="0" smtClean="0"/>
              <a:t>At Fault Accidents </a:t>
            </a:r>
            <a:r>
              <a:rPr lang="en-US" sz="2400" dirty="0" smtClean="0"/>
              <a:t>– 41</a:t>
            </a:r>
          </a:p>
          <a:p>
            <a:r>
              <a:rPr lang="en-US" sz="2400" b="1" dirty="0" smtClean="0"/>
              <a:t>Not at Fault Accidents </a:t>
            </a:r>
            <a:r>
              <a:rPr lang="en-US" sz="2400" dirty="0" smtClean="0"/>
              <a:t>– 47</a:t>
            </a:r>
          </a:p>
          <a:p>
            <a:endParaRPr lang="en-US" sz="2400" dirty="0"/>
          </a:p>
          <a:p>
            <a:r>
              <a:rPr lang="en-US" sz="2400" dirty="0" smtClean="0"/>
              <a:t>Most At Fault types – </a:t>
            </a:r>
            <a:r>
              <a:rPr lang="en-US" sz="2400" b="1" dirty="0" smtClean="0"/>
              <a:t>Backing into another vehicle, distracted driving, rear end collision, parking lot environment</a:t>
            </a:r>
          </a:p>
          <a:p>
            <a:r>
              <a:rPr lang="en-US" sz="2400" dirty="0" smtClean="0"/>
              <a:t>These types are all preventable. Please make a effort to bring this issue to your staff who drive at the next department safety meeting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367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Handouts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712" y="1845734"/>
            <a:ext cx="10586968" cy="444355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3200" dirty="0" smtClean="0"/>
              <a:t>Our next meeting will be</a:t>
            </a:r>
          </a:p>
          <a:p>
            <a:endParaRPr lang="en-US" sz="3200" dirty="0"/>
          </a:p>
          <a:p>
            <a:r>
              <a:rPr lang="en-US" sz="3200" b="1" dirty="0" smtClean="0"/>
              <a:t>May 15, 2019</a:t>
            </a:r>
          </a:p>
          <a:p>
            <a:r>
              <a:rPr lang="en-US" sz="3200" b="1" dirty="0" smtClean="0"/>
              <a:t>10 am</a:t>
            </a:r>
          </a:p>
          <a:p>
            <a:r>
              <a:rPr lang="en-US" sz="3200" dirty="0" smtClean="0"/>
              <a:t>3</a:t>
            </a:r>
            <a:r>
              <a:rPr lang="en-US" sz="3200" baseline="30000" dirty="0" smtClean="0"/>
              <a:t>rd</a:t>
            </a:r>
            <a:r>
              <a:rPr lang="en-US" sz="3200" dirty="0" smtClean="0"/>
              <a:t> Floor Multi Purpose Room, County Administrative Building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5913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258</TotalTime>
  <Words>541</Words>
  <Application>Microsoft Office PowerPoint</Application>
  <PresentationFormat>Widescreen</PresentationFormat>
  <Paragraphs>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Calibri Light</vt:lpstr>
      <vt:lpstr>Retrospect</vt:lpstr>
      <vt:lpstr>County Safety Committee  1st Qtr - 2019 </vt:lpstr>
      <vt:lpstr>Today’s Topics</vt:lpstr>
      <vt:lpstr>Cal OSHA Reporting</vt:lpstr>
      <vt:lpstr>Incident Rate</vt:lpstr>
      <vt:lpstr>Incident Rate Example</vt:lpstr>
      <vt:lpstr>Incident Rate Example</vt:lpstr>
      <vt:lpstr>Incident Rate </vt:lpstr>
      <vt:lpstr>State Injury Data</vt:lpstr>
      <vt:lpstr>National Injury Case Information</vt:lpstr>
      <vt:lpstr>Workers’ Comp Claims History</vt:lpstr>
      <vt:lpstr>Most Common Injuries</vt:lpstr>
      <vt:lpstr>2018 Motor Vehicle Accidents Review</vt:lpstr>
      <vt:lpstr>Review Handouts</vt:lpstr>
      <vt:lpstr>Next Meeting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 1st Qtr - 2019</dc:title>
  <dc:creator>Brad Aragon</dc:creator>
  <cp:lastModifiedBy>Brad Aragon</cp:lastModifiedBy>
  <cp:revision>17</cp:revision>
  <cp:lastPrinted>2019-02-20T16:10:44Z</cp:lastPrinted>
  <dcterms:created xsi:type="dcterms:W3CDTF">2019-02-19T20:51:50Z</dcterms:created>
  <dcterms:modified xsi:type="dcterms:W3CDTF">2019-02-20T16:24:32Z</dcterms:modified>
</cp:coreProperties>
</file>