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8"/>
  </p:handoutMasterIdLst>
  <p:sldIdLst>
    <p:sldId id="256" r:id="rId2"/>
    <p:sldId id="266" r:id="rId3"/>
    <p:sldId id="265" r:id="rId4"/>
    <p:sldId id="257" r:id="rId5"/>
    <p:sldId id="258" r:id="rId6"/>
    <p:sldId id="270" r:id="rId7"/>
    <p:sldId id="264" r:id="rId8"/>
    <p:sldId id="263" r:id="rId9"/>
    <p:sldId id="259" r:id="rId10"/>
    <p:sldId id="260" r:id="rId11"/>
    <p:sldId id="261" r:id="rId12"/>
    <p:sldId id="262" r:id="rId13"/>
    <p:sldId id="268" r:id="rId14"/>
    <p:sldId id="269" r:id="rId15"/>
    <p:sldId id="267" r:id="rId16"/>
    <p:sldId id="271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# of EE’s &amp; Total</a:t>
            </a:r>
            <a:r>
              <a:rPr lang="en-US" baseline="0" dirty="0" smtClean="0"/>
              <a:t> Hours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156118373337059E-2"/>
          <c:y val="8.7683722772250283E-2"/>
          <c:w val="0.94411393655020248"/>
          <c:h val="0.81853111604300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EE's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Avg. EE</c:v>
                </c:pt>
                <c:pt idx="4">
                  <c:v>Avg Hrs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6740</c:v>
                </c:pt>
                <c:pt idx="1">
                  <c:v>6796</c:v>
                </c:pt>
                <c:pt idx="2">
                  <c:v>6571</c:v>
                </c:pt>
                <c:pt idx="3">
                  <c:v>6591</c:v>
                </c:pt>
                <c:pt idx="4">
                  <c:v>13880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Hours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Avg. EE</c:v>
                </c:pt>
                <c:pt idx="4">
                  <c:v>Avg Hrs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15063</c:v>
                </c:pt>
                <c:pt idx="1">
                  <c:v>13763</c:v>
                </c:pt>
                <c:pt idx="2">
                  <c:v>13824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Avg. EE</c:v>
                </c:pt>
                <c:pt idx="4">
                  <c:v>Avg Hrs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Avg. EE</c:v>
                </c:pt>
                <c:pt idx="4">
                  <c:v>Avg Hrs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695776"/>
        <c:axId val="190696168"/>
      </c:barChart>
      <c:catAx>
        <c:axId val="1906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696168"/>
        <c:crosses val="autoZero"/>
        <c:auto val="1"/>
        <c:lblAlgn val="ctr"/>
        <c:lblOffset val="100"/>
        <c:noMultiLvlLbl val="0"/>
      </c:catAx>
      <c:valAx>
        <c:axId val="19069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6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210716912436656"/>
          <c:y val="0.14531969027314293"/>
          <c:w val="0.62120213743432473"/>
          <c:h val="0.6807694638966951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Cases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dirty="0" smtClean="0">
                        <a:solidFill>
                          <a:schemeClr val="bg1"/>
                        </a:solidFill>
                      </a:rPr>
                      <a:t>124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dirty="0" smtClean="0">
                        <a:solidFill>
                          <a:schemeClr val="bg1"/>
                        </a:solidFill>
                      </a:rPr>
                      <a:t>149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chemeClr val="bg1"/>
                        </a:solidFill>
                      </a:rPr>
                      <a:t>263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Days Away</c:v>
                </c:pt>
                <c:pt idx="1">
                  <c:v>Restricted</c:v>
                </c:pt>
                <c:pt idx="2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122</c:v>
                </c:pt>
                <c:pt idx="1">
                  <c:v>147</c:v>
                </c:pt>
                <c:pt idx="2">
                  <c:v>258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Days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412480669205833"/>
          <c:y val="8.1135733422685166E-2"/>
          <c:w val="0.36678606765839045"/>
          <c:h val="0.86256939819430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Days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0030088854468742"/>
                  <c:y val="3.0512683684880373E-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>
                        <a:solidFill>
                          <a:schemeClr val="bg1"/>
                        </a:solidFill>
                      </a:rPr>
                      <a:t>4661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4296578968584608E-2"/>
                  <c:y val="-0.22508662852667385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>
                        <a:solidFill>
                          <a:schemeClr val="bg1"/>
                        </a:solidFill>
                      </a:rPr>
                      <a:t>8537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Days Away</c:v>
                </c:pt>
                <c:pt idx="1">
                  <c:v>Restricted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4494</c:v>
                </c:pt>
                <c:pt idx="1">
                  <c:v>8345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675525475959204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9279362948022153"/>
          <c:y val="6.0270407515551606E-2"/>
          <c:w val="0.39343491501461469"/>
          <c:h val="0.92189498137522952"/>
        </c:manualLayout>
      </c:layout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Injuries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6.5636107562729279E-2"/>
                  <c:y val="-0.2329272937264093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1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dirty="0" smtClean="0">
                        <a:solidFill>
                          <a:schemeClr val="bg1"/>
                        </a:solidFill>
                      </a:rPr>
                      <a:t>412</a:t>
                    </a:r>
                    <a:endParaRPr lang="en-US" sz="2800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1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981149523749654E-2"/>
                      <c:h val="8.3551564140117732E-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36D465C-6E63-4639-8774-3E5CADFD1C5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36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AB9B6E17-DEEB-47A7-9372-790AB1498D3F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59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1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Sheet1!$B$2:$B$7</c:f>
              <c:strCache>
                <c:ptCount val="6"/>
                <c:pt idx="0">
                  <c:v>Injuries</c:v>
                </c:pt>
                <c:pt idx="1">
                  <c:v>Resp</c:v>
                </c:pt>
                <c:pt idx="2">
                  <c:v>Skin</c:v>
                </c:pt>
                <c:pt idx="3">
                  <c:v>Poison</c:v>
                </c:pt>
                <c:pt idx="4">
                  <c:v>Hearing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396</c:v>
                </c:pt>
                <c:pt idx="1">
                  <c:v>25</c:v>
                </c:pt>
                <c:pt idx="2">
                  <c:v>31</c:v>
                </c:pt>
                <c:pt idx="3">
                  <c:v>0</c:v>
                </c:pt>
                <c:pt idx="4">
                  <c:v>4</c:v>
                </c:pt>
                <c:pt idx="5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493256991665768E-2"/>
          <c:y val="0.9300425443634911"/>
          <c:w val="0.33046997020075042"/>
          <c:h val="5.02953953622308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644648087930991E-2"/>
          <c:y val="0.1256038947100869"/>
          <c:w val="0.93494455451833647"/>
          <c:h val="0.710453887976525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410797393732546E-3"/>
                  <c:y val="-1.4593212478552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0430497469973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2410797393732546E-3"/>
                  <c:y val="-4.66982799313682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048402109835557E-2"/>
                      <c:h val="5.7234579340883197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1.8202292569704042E-16"/>
                  <c:y val="-2.3349139965684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859</c:v>
                </c:pt>
                <c:pt idx="1">
                  <c:v>783</c:v>
                </c:pt>
                <c:pt idx="2">
                  <c:v>721</c:v>
                </c:pt>
                <c:pt idx="3">
                  <c:v>693</c:v>
                </c:pt>
                <c:pt idx="4">
                  <c:v>651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252112"/>
        <c:axId val="193247016"/>
      </c:barChart>
      <c:catAx>
        <c:axId val="19325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47016"/>
        <c:crosses val="autoZero"/>
        <c:auto val="1"/>
        <c:lblAlgn val="ctr"/>
        <c:lblOffset val="100"/>
        <c:noMultiLvlLbl val="0"/>
      </c:catAx>
      <c:valAx>
        <c:axId val="19324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5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Incident Rate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8.3152342538008073E-2"/>
                  <c:y val="8.20480964705568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dirty="0" smtClean="0">
                        <a:solidFill>
                          <a:schemeClr val="bg1"/>
                        </a:solidFill>
                      </a:rPr>
                      <a:t>7.1</a:t>
                    </a:r>
                    <a:endParaRPr lang="en-US" sz="180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605336642879304E-2"/>
                      <c:h val="9.047791736702595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0625792470945785E-2"/>
                  <c:y val="-0.2208396589738604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4C10B93-30F6-4180-A4E1-65D8D5ACD277}" type="VALUE">
                      <a:rPr lang="en-US" sz="1800" dirty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367621011382267E-2"/>
                      <c:h val="0.1010142167765409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9.9594108291536462E-2"/>
                  <c:y val="5.17493699639053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412237-4313-49FE-ADD7-D0F963422C22}" type="VALUE">
                      <a:rPr lang="en-US" sz="180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979260775772561E-2"/>
                      <c:h val="0.1097701442636724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5.0999999999999996</c:v>
                </c:pt>
                <c:pt idx="1">
                  <c:v>6.7</c:v>
                </c:pt>
                <c:pt idx="2">
                  <c:v>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066097268403042"/>
          <c:y val="0.84687652395653923"/>
          <c:w val="0.30211584551000314"/>
          <c:h val="0.135611621069197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Preventable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</c:v>
                </c:pt>
                <c:pt idx="7">
                  <c:v>Oct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0</c:v>
                </c:pt>
                <c:pt idx="8">
                  <c:v>6</c:v>
                </c:pt>
                <c:pt idx="9">
                  <c:v>2</c:v>
                </c:pt>
                <c:pt idx="10">
                  <c:v>0</c:v>
                </c:pt>
                <c:pt idx="11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Hit Vehicle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</c:v>
                </c:pt>
                <c:pt idx="7">
                  <c:v>Oct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Hit Object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</c:v>
                </c:pt>
                <c:pt idx="7">
                  <c:v>Oct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Hit by Other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  <c:pt idx="6">
                  <c:v>Sept</c:v>
                </c:pt>
                <c:pt idx="7">
                  <c:v>Oct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6</c:v>
                </c:pt>
                <c:pt idx="7">
                  <c:v>2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7392528"/>
        <c:axId val="197392920"/>
      </c:barChart>
      <c:catAx>
        <c:axId val="19739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392920"/>
        <c:crosses val="autoZero"/>
        <c:auto val="1"/>
        <c:lblAlgn val="ctr"/>
        <c:lblOffset val="100"/>
        <c:noMultiLvlLbl val="0"/>
      </c:catAx>
      <c:valAx>
        <c:axId val="19739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39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0.73299</cdr:x>
      <cdr:y>0</cdr:y>
    </cdr:from>
    <cdr:to>
      <cdr:x>0.90168</cdr:x>
      <cdr:y>0.17656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00711" y="0"/>
          <a:ext cx="1726164" cy="768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smtClean="0">
              <a:solidFill>
                <a:schemeClr val="tx1">
                  <a:lumMod val="95000"/>
                </a:schemeClr>
              </a:solidFill>
            </a:rPr>
            <a:t>Multiply Hours by 1,000 to get actual number</a:t>
          </a:r>
          <a:endParaRPr lang="en-US" sz="1400" dirty="0">
            <a:solidFill>
              <a:schemeClr val="tx1">
                <a:lumMod val="9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0.30417</cdr:x>
      <cdr:y>0.5</cdr:y>
    </cdr:from>
    <cdr:to>
      <cdr:x>0.5</cdr:x>
      <cdr:y>0.6473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2269" y="2023819"/>
          <a:ext cx="877078" cy="596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  <cdr:relSizeAnchor xmlns:cdr="http://schemas.openxmlformats.org/drawingml/2006/chartDrawing">
    <cdr:from>
      <cdr:x>0.52708</cdr:x>
      <cdr:y>0.37299</cdr:y>
    </cdr:from>
    <cdr:to>
      <cdr:x>0.74375</cdr:x>
      <cdr:y>0.44675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60645" y="1509712"/>
          <a:ext cx="970384" cy="298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  <cdr:relSizeAnchor xmlns:cdr="http://schemas.openxmlformats.org/drawingml/2006/chartDrawing">
    <cdr:from>
      <cdr:x>0.57083</cdr:x>
      <cdr:y>0.5574</cdr:y>
    </cdr:from>
    <cdr:to>
      <cdr:x>0.725</cdr:x>
      <cdr:y>0.62425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56588" y="2256161"/>
          <a:ext cx="690465" cy="270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0.36862</cdr:x>
      <cdr:y>0.54059</cdr:y>
    </cdr:from>
    <cdr:to>
      <cdr:x>0.52979</cdr:x>
      <cdr:y>0.68301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5371" y="2195869"/>
          <a:ext cx="942392" cy="578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  <cdr:relSizeAnchor xmlns:cdr="http://schemas.openxmlformats.org/drawingml/2006/chartDrawing">
    <cdr:from>
      <cdr:x>0.54894</cdr:x>
      <cdr:y>0.46501</cdr:y>
    </cdr:from>
    <cdr:to>
      <cdr:x>0.71011</cdr:x>
      <cdr:y>0.52221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09730" y="1888882"/>
          <a:ext cx="942392" cy="2323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0.26097</cdr:x>
      <cdr:y>0.36441</cdr:y>
    </cdr:from>
    <cdr:to>
      <cdr:x>0.42054</cdr:x>
      <cdr:y>0.42812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9463" y="1914307"/>
          <a:ext cx="929044" cy="334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Other</a:t>
          </a:r>
          <a:endParaRPr lang="en-US" sz="2000" dirty="0"/>
        </a:p>
      </cdr:txBody>
    </cdr:sp>
  </cdr:relSizeAnchor>
  <cdr:relSizeAnchor xmlns:cdr="http://schemas.openxmlformats.org/drawingml/2006/chartDrawing">
    <cdr:from>
      <cdr:x>0.51492</cdr:x>
      <cdr:y>0.29295</cdr:y>
    </cdr:from>
    <cdr:to>
      <cdr:x>0.70166</cdr:x>
      <cdr:y>0.43517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98040" y="1538916"/>
          <a:ext cx="1087226" cy="7470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Days Away</a:t>
          </a:r>
          <a:endParaRPr lang="en-US" sz="2000" dirty="0"/>
        </a:p>
      </cdr:txBody>
    </cdr:sp>
  </cdr:relSizeAnchor>
  <cdr:relSizeAnchor xmlns:cdr="http://schemas.openxmlformats.org/drawingml/2006/chartDrawing">
    <cdr:from>
      <cdr:x>0.51492</cdr:x>
      <cdr:y>0.56091</cdr:y>
    </cdr:from>
    <cdr:to>
      <cdr:x>0.74359</cdr:x>
      <cdr:y>0.63667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98039" y="2946513"/>
          <a:ext cx="1331364" cy="398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Restricted</a:t>
          </a:r>
          <a:endParaRPr lang="en-US" sz="20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0.39288</cdr:x>
      <cdr:y>0.57326</cdr:y>
    </cdr:from>
    <cdr:to>
      <cdr:x>0.52054</cdr:x>
      <cdr:y>0.65903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20392" y="2494448"/>
          <a:ext cx="1306286" cy="373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Restricted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0.52236</cdr:x>
      <cdr:y>0.40386</cdr:y>
    </cdr:from>
    <cdr:to>
      <cdr:x>0.63269</cdr:x>
      <cdr:y>0.56254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45339" y="1757330"/>
          <a:ext cx="1129005" cy="690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solidFill>
                <a:schemeClr val="bg1"/>
              </a:solidFill>
            </a:rPr>
            <a:t>Days Away</a:t>
          </a:r>
          <a:endParaRPr lang="en-US" sz="1800" dirty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0.55561</cdr:x>
      <cdr:y>0.42218</cdr:y>
    </cdr:from>
    <cdr:to>
      <cdr:x>0.63961</cdr:x>
      <cdr:y>0.48718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27371" y="2181516"/>
          <a:ext cx="1017037" cy="3359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Injuries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0.42487</cdr:x>
      <cdr:y>0.15674</cdr:y>
    </cdr:from>
    <cdr:to>
      <cdr:x>0.52659</cdr:x>
      <cdr:y>0.22355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144278" y="809916"/>
          <a:ext cx="1231640" cy="345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Other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0.31441</cdr:x>
      <cdr:y>0.41685</cdr:y>
    </cdr:from>
    <cdr:to>
      <cdr:x>0.4169</cdr:x>
      <cdr:y>0.47119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06851" y="2154011"/>
          <a:ext cx="1240952" cy="280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Respiratory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0.34369</cdr:x>
      <cdr:y>0.31925</cdr:y>
    </cdr:from>
    <cdr:to>
      <cdr:x>0.41998</cdr:x>
      <cdr:y>0.37884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61453" y="1649670"/>
          <a:ext cx="923730" cy="3079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Skin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0.26201</cdr:x>
      <cdr:y>0.06139</cdr:y>
    </cdr:from>
    <cdr:to>
      <cdr:x>0.34061</cdr:x>
      <cdr:y>0.11882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72408" y="317241"/>
          <a:ext cx="951722" cy="2967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Hearing</a:t>
          </a:r>
          <a:endParaRPr lang="en-US" sz="18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0.17405</cdr:x>
      <cdr:y>0.22803</cdr:y>
    </cdr:from>
    <cdr:to>
      <cdr:x>0.94271</cdr:x>
      <cdr:y>0.37813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1781045" y="992220"/>
          <a:ext cx="7865707" cy="65314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0.76582</cdr:x>
      <cdr:y>0.03431</cdr:y>
    </cdr:from>
    <cdr:to>
      <cdr:x>0.98921</cdr:x>
      <cdr:y>0.31809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836613" y="149290"/>
          <a:ext cx="2286000" cy="12348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>
              <a:solidFill>
                <a:schemeClr val="tx1"/>
              </a:solidFill>
            </a:rPr>
            <a:t>This represents a 24% decrease over the last 5 years</a:t>
          </a:r>
          <a:endParaRPr lang="en-US" sz="2000" dirty="0">
            <a:solidFill>
              <a:schemeClr val="tx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0.5333</cdr:x>
      <cdr:y>0.44031</cdr:y>
    </cdr:from>
    <cdr:to>
      <cdr:x>0.60625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57307" y="1915951"/>
          <a:ext cx="746449" cy="259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2016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0.4649</cdr:x>
      <cdr:y>0.69334</cdr:y>
    </cdr:from>
    <cdr:to>
      <cdr:x>0.5351</cdr:x>
      <cdr:y>0.76625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57283" y="3016963"/>
          <a:ext cx="718457" cy="317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2015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0.38741</cdr:x>
      <cdr:y>0.50464</cdr:y>
    </cdr:from>
    <cdr:to>
      <cdr:x>0.4485</cdr:x>
      <cdr:y>0.60328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964409" y="2195869"/>
          <a:ext cx="625151" cy="4292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2014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0.01722</cdr:x>
      <cdr:y>0.09937</cdr:y>
    </cdr:from>
    <cdr:to>
      <cdr:x>0.32541</cdr:x>
      <cdr:y>0.94637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76180" y="432383"/>
          <a:ext cx="3153747" cy="3685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Incident Rate is the average number of injuries per  100 employees</a:t>
          </a:r>
        </a:p>
        <a:p xmlns:a="http://schemas.openxmlformats.org/drawingml/2006/main">
          <a:endParaRPr lang="en-US" sz="2000" dirty="0"/>
        </a:p>
        <a:p xmlns:a="http://schemas.openxmlformats.org/drawingml/2006/main">
          <a:endParaRPr lang="en-US" sz="2000" dirty="0" smtClean="0"/>
        </a:p>
        <a:p xmlns:a="http://schemas.openxmlformats.org/drawingml/2006/main">
          <a:r>
            <a:rPr lang="en-US" sz="2000" dirty="0" smtClean="0"/>
            <a:t>Formula:</a:t>
          </a:r>
        </a:p>
        <a:p xmlns:a="http://schemas.openxmlformats.org/drawingml/2006/main">
          <a:r>
            <a:rPr lang="en-US" sz="2000" dirty="0" smtClean="0"/>
            <a:t> Total Injuries/Total Hours </a:t>
          </a:r>
        </a:p>
        <a:p xmlns:a="http://schemas.openxmlformats.org/drawingml/2006/main">
          <a:r>
            <a:rPr lang="en-US" sz="2000" dirty="0" smtClean="0"/>
            <a:t>X 200000</a:t>
          </a:r>
          <a:endParaRPr lang="en-US" sz="2000" dirty="0"/>
        </a:p>
      </cdr:txBody>
    </cdr:sp>
  </cdr:relSizeAnchor>
  <cdr:relSizeAnchor xmlns:cdr="http://schemas.openxmlformats.org/drawingml/2006/chartDrawing">
    <cdr:from>
      <cdr:x>0.71969</cdr:x>
      <cdr:y>0.30951</cdr:y>
    </cdr:from>
    <cdr:to>
      <cdr:x>0.86936</cdr:x>
      <cdr:y>0.36526</cdr:y>
    </cdr:to>
    <cdr:cxnSp macro="">
      <cdr:nvCxnSpPr>
        <cdr:cNvPr id="7" name="Straight Arrow Connector 6"/>
        <cdr:cNvCxnSpPr/>
      </cdr:nvCxnSpPr>
      <cdr:spPr>
        <a:xfrm xmlns:a="http://schemas.openxmlformats.org/drawingml/2006/main">
          <a:off x="7761968" y="1346783"/>
          <a:ext cx="1614195" cy="24259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0.70499</cdr:x>
      <cdr:y>0.21945</cdr:y>
    </cdr:from>
    <cdr:to>
      <cdr:x>0.75517</cdr:x>
      <cdr:y>0.2945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603347" y="954897"/>
          <a:ext cx="541175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7.4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0.83995</cdr:x>
      <cdr:y>0.28378</cdr:y>
    </cdr:from>
    <cdr:to>
      <cdr:x>0.89099</cdr:x>
      <cdr:y>0.36312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9058924" y="1234814"/>
          <a:ext cx="550506" cy="345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solidFill>
                <a:schemeClr val="tx1"/>
              </a:solidFill>
            </a:rPr>
            <a:t>6.7</a:t>
          </a:r>
          <a:endParaRPr lang="en-US" sz="1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0.94636</cdr:x>
      <cdr:y>0.32452</cdr:y>
    </cdr:from>
    <cdr:to>
      <cdr:x>1</cdr:x>
      <cdr:y>0.41887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0206588" y="1412097"/>
          <a:ext cx="578497" cy="4105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0.86482</cdr:x>
      <cdr:y>0.33623</cdr:y>
    </cdr:from>
    <cdr:to>
      <cdr:x>0.9628</cdr:x>
      <cdr:y>0.36219</cdr:y>
    </cdr:to>
    <cdr:cxnSp macro="">
      <cdr:nvCxnSpPr>
        <cdr:cNvPr id="14" name="Straight Arrow Connector 13"/>
        <cdr:cNvCxnSpPr/>
      </cdr:nvCxnSpPr>
      <cdr:spPr>
        <a:xfrm xmlns:a="http://schemas.openxmlformats.org/drawingml/2006/main" flipV="1">
          <a:off x="9327177" y="1463059"/>
          <a:ext cx="1056692" cy="1129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0.93165</cdr:x>
      <cdr:y>0.23387</cdr:y>
    </cdr:from>
    <cdr:to>
      <cdr:x>1</cdr:x>
      <cdr:y>0.30463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0047967" y="1017653"/>
          <a:ext cx="737118" cy="307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>
              <a:solidFill>
                <a:schemeClr val="tx1"/>
              </a:solidFill>
            </a:rPr>
            <a:t>7.1</a:t>
          </a:r>
          <a:endParaRPr lang="en-US" sz="20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BE73B58-C5AC-4600-8683-2CD34FA79715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94817C-ECBB-4A49-84D0-BD1162035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1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MrO_-bsooQ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County Safety Committee Meeting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1</a:t>
            </a:r>
            <a:r>
              <a:rPr lang="en-US" sz="4800" baseline="30000" dirty="0" smtClean="0"/>
              <a:t>st</a:t>
            </a:r>
            <a:r>
              <a:rPr lang="en-US" sz="4800" dirty="0" smtClean="0"/>
              <a:t> Quarter - 2017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4" y="188557"/>
            <a:ext cx="3720272" cy="2778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200" y="917024"/>
            <a:ext cx="3111055" cy="1854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768" y="363894"/>
            <a:ext cx="3854749" cy="289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Log 300 data</a:t>
            </a:r>
          </a:p>
          <a:p>
            <a:r>
              <a:rPr lang="en-US" sz="3200" dirty="0" smtClean="0"/>
              <a:t>Claims History</a:t>
            </a:r>
          </a:p>
          <a:p>
            <a:r>
              <a:rPr lang="en-US" sz="3200" dirty="0" smtClean="0"/>
              <a:t>Incident Rate review</a:t>
            </a:r>
          </a:p>
          <a:p>
            <a:r>
              <a:rPr lang="en-US" sz="3200" dirty="0" smtClean="0"/>
              <a:t>180 Degree Approach</a:t>
            </a:r>
          </a:p>
          <a:p>
            <a:r>
              <a:rPr lang="en-US" sz="3200" dirty="0" smtClean="0"/>
              <a:t>Driver Information </a:t>
            </a:r>
          </a:p>
          <a:p>
            <a:r>
              <a:rPr lang="en-US" sz="3200" dirty="0" smtClean="0"/>
              <a:t> Parallel Parking Video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7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300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 for getting the Log 300 and 300A completed.</a:t>
            </a:r>
          </a:p>
          <a:p>
            <a:endParaRPr lang="en-US" dirty="0" smtClean="0"/>
          </a:p>
          <a:p>
            <a:r>
              <a:rPr lang="en-US" dirty="0" smtClean="0"/>
              <a:t>Remember to post the summary – Log 300A</a:t>
            </a:r>
          </a:p>
          <a:p>
            <a:endParaRPr lang="en-US" dirty="0" smtClean="0"/>
          </a:p>
          <a:p>
            <a:r>
              <a:rPr lang="en-US" dirty="0" smtClean="0"/>
              <a:t>I will be reviewing the data and meeting with departments that have above average numbers.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5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57" y="94537"/>
            <a:ext cx="10515600" cy="885177"/>
          </a:xfrm>
        </p:spPr>
        <p:txBody>
          <a:bodyPr/>
          <a:lstStyle/>
          <a:p>
            <a:r>
              <a:rPr lang="en-US" dirty="0" smtClean="0"/>
              <a:t>Log 300 Data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973947"/>
              </p:ext>
            </p:extLst>
          </p:nvPr>
        </p:nvGraphicFramePr>
        <p:xfrm>
          <a:off x="360784" y="979714"/>
          <a:ext cx="11747240" cy="5878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343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 300 Summary Data – 2016</a:t>
            </a:r>
            <a:br>
              <a:rPr lang="en-US" dirty="0" smtClean="0"/>
            </a:br>
            <a:r>
              <a:rPr lang="en-US" dirty="0" smtClean="0"/>
              <a:t>Total County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500149"/>
              </p:ext>
            </p:extLst>
          </p:nvPr>
        </p:nvGraphicFramePr>
        <p:xfrm>
          <a:off x="746449" y="5682343"/>
          <a:ext cx="91751" cy="55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626456232"/>
              </p:ext>
            </p:extLst>
          </p:nvPr>
        </p:nvGraphicFramePr>
        <p:xfrm>
          <a:off x="5738326" y="1853617"/>
          <a:ext cx="5847185" cy="4061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062808265"/>
              </p:ext>
            </p:extLst>
          </p:nvPr>
        </p:nvGraphicFramePr>
        <p:xfrm>
          <a:off x="2472613" y="1604865"/>
          <a:ext cx="5822302" cy="5253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75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300 Summary Data - 2016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252601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178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300 Injury Data - 2016</a:t>
            </a:r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485771"/>
              </p:ext>
            </p:extLst>
          </p:nvPr>
        </p:nvGraphicFramePr>
        <p:xfrm>
          <a:off x="83977" y="1373447"/>
          <a:ext cx="12108023" cy="516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66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Claims History 2012-2016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373212"/>
              </p:ext>
            </p:extLst>
          </p:nvPr>
        </p:nvGraphicFramePr>
        <p:xfrm>
          <a:off x="1120775" y="1928262"/>
          <a:ext cx="102330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Down Arrow 8"/>
          <p:cNvSpPr/>
          <p:nvPr/>
        </p:nvSpPr>
        <p:spPr>
          <a:xfrm>
            <a:off x="10478278" y="3023118"/>
            <a:ext cx="634481" cy="522515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10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Rate Comparison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850084"/>
              </p:ext>
            </p:extLst>
          </p:nvPr>
        </p:nvGraphicFramePr>
        <p:xfrm>
          <a:off x="1064792" y="1690688"/>
          <a:ext cx="1078508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430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Incident Rate </a:t>
            </a:r>
            <a:r>
              <a:rPr lang="en-US" dirty="0" smtClean="0"/>
              <a:t>Comparison</a:t>
            </a:r>
            <a:br>
              <a:rPr lang="en-US" dirty="0" smtClean="0"/>
            </a:br>
            <a:r>
              <a:rPr lang="en-US" dirty="0" smtClean="0"/>
              <a:t>State &amp; Local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For 2015, California state and local government reported an Incident Rate of 6.8.  Kern County’s was 6.7</a:t>
            </a:r>
          </a:p>
          <a:p>
            <a:endParaRPr lang="en-US" sz="3200" dirty="0"/>
          </a:p>
          <a:p>
            <a:r>
              <a:rPr lang="en-US" sz="3200" dirty="0"/>
              <a:t>For </a:t>
            </a:r>
            <a:r>
              <a:rPr lang="en-US" sz="3200" dirty="0" smtClean="0"/>
              <a:t>2014, </a:t>
            </a:r>
            <a:r>
              <a:rPr lang="en-US" sz="3200" dirty="0"/>
              <a:t>California state and local government reported an </a:t>
            </a:r>
            <a:r>
              <a:rPr lang="en-US" sz="3200" dirty="0" smtClean="0"/>
              <a:t>Incident </a:t>
            </a:r>
            <a:r>
              <a:rPr lang="en-US" sz="3200" dirty="0"/>
              <a:t>Rate of </a:t>
            </a:r>
            <a:r>
              <a:rPr lang="en-US" sz="3200" dirty="0" smtClean="0"/>
              <a:t>7.0.  </a:t>
            </a:r>
            <a:r>
              <a:rPr lang="en-US" sz="3200" dirty="0"/>
              <a:t>Kern </a:t>
            </a:r>
            <a:r>
              <a:rPr lang="en-US" sz="3200" dirty="0" smtClean="0"/>
              <a:t>County’s </a:t>
            </a:r>
            <a:r>
              <a:rPr lang="en-US" sz="3200" dirty="0"/>
              <a:t>was </a:t>
            </a:r>
            <a:r>
              <a:rPr lang="en-US" sz="3200" dirty="0" smtClean="0"/>
              <a:t>7.4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0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180-Degree Approach to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Approaching a situation from the opposite direction and from a different perspective</a:t>
            </a:r>
          </a:p>
          <a:p>
            <a:r>
              <a:rPr lang="en-US" dirty="0" smtClean="0"/>
              <a:t>Can be used for both work and personal situations.</a:t>
            </a:r>
          </a:p>
          <a:p>
            <a:endParaRPr lang="en-US" dirty="0"/>
          </a:p>
          <a:p>
            <a:r>
              <a:rPr lang="en-US" dirty="0" smtClean="0"/>
              <a:t>Ask yourself, </a:t>
            </a:r>
            <a:r>
              <a:rPr lang="en-US" sz="3600" dirty="0" smtClean="0"/>
              <a:t>“What would it take to ruin something?”</a:t>
            </a:r>
          </a:p>
          <a:p>
            <a:r>
              <a:rPr lang="en-US" dirty="0" smtClean="0"/>
              <a:t>Health example</a:t>
            </a:r>
          </a:p>
          <a:p>
            <a:r>
              <a:rPr lang="en-US" dirty="0" smtClean="0"/>
              <a:t>Next ask yourself, </a:t>
            </a:r>
            <a:r>
              <a:rPr lang="en-US" sz="3600" dirty="0" smtClean="0"/>
              <a:t>“How many of these things on the list am I doing?”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1818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180-Degree Approach to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 work examples:</a:t>
            </a:r>
          </a:p>
          <a:p>
            <a:r>
              <a:rPr lang="en-US" dirty="0" smtClean="0"/>
              <a:t>How can I make my workplace less safe or secure?</a:t>
            </a:r>
          </a:p>
          <a:p>
            <a:r>
              <a:rPr lang="en-US" dirty="0" smtClean="0"/>
              <a:t>How many of these thing am I doing or are happening at my workplace?</a:t>
            </a:r>
          </a:p>
          <a:p>
            <a:r>
              <a:rPr lang="en-US" dirty="0" smtClean="0"/>
              <a:t>Come up with ways to eliminate elements of the failure list </a:t>
            </a:r>
          </a:p>
          <a:p>
            <a:endParaRPr lang="en-US" dirty="0"/>
          </a:p>
          <a:p>
            <a:r>
              <a:rPr lang="en-US" dirty="0" smtClean="0"/>
              <a:t>This is a good approach to identifying weak areas because humans notice and react more strongly to negative events than positive ones.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5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10 States with the Worst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547" y="1371600"/>
            <a:ext cx="11579290" cy="5421086"/>
          </a:xfrm>
        </p:spPr>
        <p:txBody>
          <a:bodyPr>
            <a:normAutofit/>
          </a:bodyPr>
          <a:lstStyle/>
          <a:p>
            <a:r>
              <a:rPr lang="en-US" dirty="0" smtClean="0"/>
              <a:t>10 – Arizona</a:t>
            </a:r>
          </a:p>
          <a:p>
            <a:r>
              <a:rPr lang="en-US" dirty="0" smtClean="0"/>
              <a:t>9 – Washington</a:t>
            </a:r>
          </a:p>
          <a:p>
            <a:r>
              <a:rPr lang="en-US" dirty="0" smtClean="0"/>
              <a:t>8-  Colorado</a:t>
            </a:r>
          </a:p>
          <a:p>
            <a:r>
              <a:rPr lang="en-US" dirty="0" smtClean="0"/>
              <a:t>7 – North Dakota</a:t>
            </a:r>
          </a:p>
          <a:p>
            <a:r>
              <a:rPr lang="en-US" dirty="0" smtClean="0"/>
              <a:t>6 – South Carolina -#3 in speeding, #7 in fatalities</a:t>
            </a:r>
          </a:p>
          <a:p>
            <a:r>
              <a:rPr lang="en-US" dirty="0" smtClean="0"/>
              <a:t>5 – Nebraska</a:t>
            </a:r>
          </a:p>
          <a:p>
            <a:r>
              <a:rPr lang="en-US" dirty="0" smtClean="0"/>
              <a:t>4- Maine  </a:t>
            </a:r>
          </a:p>
          <a:p>
            <a:r>
              <a:rPr lang="en-US" dirty="0" smtClean="0"/>
              <a:t>3 – Virginia – worst for speeding, but not in the top 10 for fatalities</a:t>
            </a:r>
          </a:p>
          <a:p>
            <a:r>
              <a:rPr lang="en-US" dirty="0" smtClean="0"/>
              <a:t>2 – California - #9 speeding,#2 for DUI</a:t>
            </a:r>
          </a:p>
          <a:p>
            <a:r>
              <a:rPr lang="en-US" dirty="0" smtClean="0"/>
              <a:t>1 –Utah - #2 for accidents and speeding, #9 DUI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0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893" y="149906"/>
            <a:ext cx="11541967" cy="904454"/>
          </a:xfrm>
        </p:spPr>
        <p:txBody>
          <a:bodyPr>
            <a:normAutofit/>
          </a:bodyPr>
          <a:lstStyle/>
          <a:p>
            <a:r>
              <a:rPr lang="en-US" sz="4400" dirty="0" smtClean="0"/>
              <a:t>1 Year Snapshot of County </a:t>
            </a:r>
            <a:r>
              <a:rPr lang="en-US" sz="4400" dirty="0"/>
              <a:t>D</a:t>
            </a:r>
            <a:r>
              <a:rPr lang="en-US" sz="4400" dirty="0" smtClean="0"/>
              <a:t>riving Incidents</a:t>
            </a:r>
            <a:endParaRPr lang="en-US" sz="4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141639"/>
              </p:ext>
            </p:extLst>
          </p:nvPr>
        </p:nvGraphicFramePr>
        <p:xfrm>
          <a:off x="139959" y="1156996"/>
          <a:ext cx="12052041" cy="570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62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Parking</a:t>
            </a:r>
            <a:endParaRPr lang="en-US" dirty="0"/>
          </a:p>
        </p:txBody>
      </p:sp>
      <p:pic>
        <p:nvPicPr>
          <p:cNvPr id="4" name="TMrO_-bsoo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01843" y="1968759"/>
            <a:ext cx="7547429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6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May 17, 2017</a:t>
            </a:r>
          </a:p>
          <a:p>
            <a:r>
              <a:rPr lang="en-US" sz="4800" dirty="0" smtClean="0">
                <a:solidFill>
                  <a:schemeClr val="tx1"/>
                </a:solidFill>
              </a:rPr>
              <a:t>10:00 AM</a:t>
            </a:r>
          </a:p>
          <a:p>
            <a:r>
              <a:rPr lang="en-US" sz="4800" dirty="0">
                <a:solidFill>
                  <a:schemeClr val="tx1"/>
                </a:solidFill>
              </a:rPr>
              <a:t>3</a:t>
            </a:r>
            <a:r>
              <a:rPr lang="en-US" sz="4800" dirty="0" smtClean="0">
                <a:solidFill>
                  <a:schemeClr val="tx1"/>
                </a:solidFill>
              </a:rPr>
              <a:t>rd Floor Multi Purpose Room,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chemeClr val="tx1"/>
                </a:solidFill>
              </a:rPr>
              <a:t>Administration Building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4695</TotalTime>
  <Words>446</Words>
  <Application>Microsoft Office PowerPoint</Application>
  <PresentationFormat>Widescreen</PresentationFormat>
  <Paragraphs>104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Depth</vt:lpstr>
      <vt:lpstr>County Safety Committee Meeting</vt:lpstr>
      <vt:lpstr>Agenda</vt:lpstr>
      <vt:lpstr>Log 300 Information</vt:lpstr>
      <vt:lpstr>Log 300 Data</vt:lpstr>
      <vt:lpstr>Log 300 Summary Data – 2016 Total County</vt:lpstr>
      <vt:lpstr>Log 300 Summary Data - 2016</vt:lpstr>
      <vt:lpstr>Log 300 Injury Data - 2016</vt:lpstr>
      <vt:lpstr>Total Claims History 2012-2016</vt:lpstr>
      <vt:lpstr>Incident Rate Comparison</vt:lpstr>
      <vt:lpstr>Incident Rate Comparison State &amp; Local Government</vt:lpstr>
      <vt:lpstr>180-Degree Approach to Safety</vt:lpstr>
      <vt:lpstr>180-Degree Approach to Safety</vt:lpstr>
      <vt:lpstr>Top 10 States with the Worst Drivers</vt:lpstr>
      <vt:lpstr>1 Year Snapshot of County Driving Incidents</vt:lpstr>
      <vt:lpstr>Parallel Parking</vt:lpstr>
      <vt:lpstr>Next Meeting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Meeting</dc:title>
  <dc:creator>Brad Aragon</dc:creator>
  <cp:lastModifiedBy>Brad Aragon</cp:lastModifiedBy>
  <cp:revision>34</cp:revision>
  <cp:lastPrinted>2017-02-15T17:08:04Z</cp:lastPrinted>
  <dcterms:created xsi:type="dcterms:W3CDTF">2017-02-09T18:51:16Z</dcterms:created>
  <dcterms:modified xsi:type="dcterms:W3CDTF">2017-02-15T17:15:26Z</dcterms:modified>
</cp:coreProperties>
</file>