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70" r:id="rId3"/>
    <p:sldId id="257" r:id="rId4"/>
    <p:sldId id="258" r:id="rId5"/>
    <p:sldId id="259" r:id="rId6"/>
    <p:sldId id="260" r:id="rId7"/>
    <p:sldId id="264" r:id="rId8"/>
    <p:sldId id="261" r:id="rId9"/>
    <p:sldId id="262" r:id="rId10"/>
    <p:sldId id="263" r:id="rId11"/>
    <p:sldId id="265" r:id="rId12"/>
    <p:sldId id="266" r:id="rId13"/>
    <p:sldId id="267" r:id="rId14"/>
    <p:sldId id="269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02" y="7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 Fault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7</c:v>
                </c:pt>
                <c:pt idx="2">
                  <c:v>3</c:v>
                </c:pt>
                <c:pt idx="3">
                  <c:v>7</c:v>
                </c:pt>
                <c:pt idx="4">
                  <c:v>4</c:v>
                </c:pt>
                <c:pt idx="5">
                  <c:v>6</c:v>
                </c:pt>
                <c:pt idx="6">
                  <c:v>4</c:v>
                </c:pt>
                <c:pt idx="7">
                  <c:v>4</c:v>
                </c:pt>
                <c:pt idx="8">
                  <c:v>6</c:v>
                </c:pt>
                <c:pt idx="9">
                  <c:v>3</c:v>
                </c:pt>
                <c:pt idx="10">
                  <c:v>4</c:v>
                </c:pt>
                <c:pt idx="11">
                  <c:v>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 At Fault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</c:v>
                </c:pt>
                <c:pt idx="1">
                  <c:v>1</c:v>
                </c:pt>
                <c:pt idx="2">
                  <c:v>2</c:v>
                </c:pt>
                <c:pt idx="3">
                  <c:v>6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4</c:v>
                </c:pt>
                <c:pt idx="9">
                  <c:v>2</c:v>
                </c:pt>
                <c:pt idx="10">
                  <c:v>4</c:v>
                </c:pt>
                <c:pt idx="11">
                  <c:v>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Unoccupied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772144"/>
        <c:axId val="214772928"/>
      </c:barChart>
      <c:catAx>
        <c:axId val="21477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772928"/>
        <c:crosses val="autoZero"/>
        <c:auto val="1"/>
        <c:lblAlgn val="ctr"/>
        <c:lblOffset val="100"/>
        <c:noMultiLvlLbl val="0"/>
      </c:catAx>
      <c:valAx>
        <c:axId val="21477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77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 Fault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5</c:v>
                </c:pt>
                <c:pt idx="5">
                  <c:v>1</c:v>
                </c:pt>
                <c:pt idx="6">
                  <c:v>6</c:v>
                </c:pt>
                <c:pt idx="7">
                  <c:v>7</c:v>
                </c:pt>
                <c:pt idx="8">
                  <c:v>3</c:v>
                </c:pt>
                <c:pt idx="9">
                  <c:v>6</c:v>
                </c:pt>
                <c:pt idx="10">
                  <c:v>3</c:v>
                </c:pt>
                <c:pt idx="11">
                  <c:v>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 At Fault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</c:v>
                </c:pt>
                <c:pt idx="1">
                  <c:v>5</c:v>
                </c:pt>
                <c:pt idx="2">
                  <c:v>6</c:v>
                </c:pt>
                <c:pt idx="3">
                  <c:v>1</c:v>
                </c:pt>
                <c:pt idx="4">
                  <c:v>5</c:v>
                </c:pt>
                <c:pt idx="5">
                  <c:v>4</c:v>
                </c:pt>
                <c:pt idx="6">
                  <c:v>2</c:v>
                </c:pt>
                <c:pt idx="7">
                  <c:v>3</c:v>
                </c:pt>
                <c:pt idx="8">
                  <c:v>5</c:v>
                </c:pt>
                <c:pt idx="9">
                  <c:v>5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Unoccupied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770184"/>
        <c:axId val="214773320"/>
      </c:barChart>
      <c:catAx>
        <c:axId val="214770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773320"/>
        <c:crosses val="autoZero"/>
        <c:auto val="1"/>
        <c:lblAlgn val="ctr"/>
        <c:lblOffset val="100"/>
        <c:noMultiLvlLbl val="0"/>
      </c:catAx>
      <c:valAx>
        <c:axId val="21477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770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780062659490206E-2"/>
          <c:y val="0.14399360069541575"/>
          <c:w val="0.94856885787003897"/>
          <c:h val="0.7329260638000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</c:f>
              <c:numCache>
                <c:formatCode>General</c:formatCode>
                <c:ptCount val="1"/>
              </c:numCache>
            </c:numRef>
          </c:cat>
          <c:val>
            <c:numRef>
              <c:f>Sheet1!$B$2:$B$2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</c:f>
              <c:numCache>
                <c:formatCode>General</c:formatCode>
                <c:ptCount val="1"/>
              </c:numCache>
            </c:numRef>
          </c:cat>
          <c:val>
            <c:numRef>
              <c:f>Sheet1!$C$2:$C$2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Child Sup.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</c:f>
              <c:numCache>
                <c:formatCode>General</c:formatCode>
                <c:ptCount val="1"/>
              </c:numCache>
            </c:numRef>
          </c:cat>
          <c:val>
            <c:numRef>
              <c:f>Sheet1!$D$2:$D$2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</c:f>
              <c:numCache>
                <c:formatCode>General</c:formatCode>
                <c:ptCount val="1"/>
              </c:numCache>
            </c:numRef>
          </c:cat>
          <c:val>
            <c:numRef>
              <c:f>Sheet1!$E$2:$E$2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DHS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</c:f>
              <c:numCache>
                <c:formatCode>General</c:formatCode>
                <c:ptCount val="1"/>
              </c:numCache>
            </c:numRef>
          </c:cat>
          <c:val>
            <c:numRef>
              <c:f>Sheet1!$F$2:$F$2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Election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</c:f>
              <c:numCache>
                <c:formatCode>General</c:formatCode>
                <c:ptCount val="1"/>
              </c:numCache>
            </c:numRef>
          </c:cat>
          <c:val>
            <c:numRef>
              <c:f>Sheet1!$G$2:$G$2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Envir Health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</c:f>
              <c:numCache>
                <c:formatCode>General</c:formatCode>
                <c:ptCount val="1"/>
              </c:numCache>
            </c:numRef>
          </c:cat>
          <c:val>
            <c:numRef>
              <c:f>Sheet1!$H$2:$H$2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Farm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</c:f>
              <c:numCache>
                <c:formatCode>General</c:formatCode>
                <c:ptCount val="1"/>
              </c:numCache>
            </c:numRef>
          </c:cat>
          <c:val>
            <c:numRef>
              <c:f>Sheet1!$I$2:$I$2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Fire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</c:f>
              <c:numCache>
                <c:formatCode>General</c:formatCode>
                <c:ptCount val="1"/>
              </c:numCache>
            </c:numRef>
          </c:cat>
          <c:val>
            <c:numRef>
              <c:f>Sheet1!$J$2:$J$2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Mental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</c:f>
              <c:numCache>
                <c:formatCode>General</c:formatCode>
                <c:ptCount val="1"/>
              </c:numCache>
            </c:numRef>
          </c:cat>
          <c:val>
            <c:numRef>
              <c:f>Sheet1!$K$2:$K$2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Prob ation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</c:f>
              <c:numCache>
                <c:formatCode>General</c:formatCode>
                <c:ptCount val="1"/>
              </c:numCache>
            </c:numRef>
          </c:cat>
          <c:val>
            <c:numRef>
              <c:f>Sheet1!$L$2:$L$2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Pub Works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</c:f>
              <c:numCache>
                <c:formatCode>General</c:formatCode>
                <c:ptCount val="1"/>
              </c:numCache>
            </c:numRef>
          </c:cat>
          <c:val>
            <c:numRef>
              <c:f>Sheet1!$M$2:$M$2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Pub Health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</c:f>
              <c:numCache>
                <c:formatCode>General</c:formatCode>
                <c:ptCount val="1"/>
              </c:numCache>
            </c:numRef>
          </c:cat>
          <c:val>
            <c:numRef>
              <c:f>Sheet1!$N$2:$N$2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226488"/>
        <c:axId val="214233152"/>
      </c:barChart>
      <c:catAx>
        <c:axId val="21422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233152"/>
        <c:crosses val="autoZero"/>
        <c:auto val="1"/>
        <c:lblAlgn val="ctr"/>
        <c:lblOffset val="100"/>
        <c:noMultiLvlLbl val="0"/>
      </c:catAx>
      <c:valAx>
        <c:axId val="21423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226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225704"/>
        <c:axId val="214226096"/>
      </c:barChart>
      <c:catAx>
        <c:axId val="214225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226096"/>
        <c:crosses val="autoZero"/>
        <c:auto val="1"/>
        <c:lblAlgn val="ctr"/>
        <c:lblOffset val="100"/>
        <c:noMultiLvlLbl val="0"/>
      </c:catAx>
      <c:valAx>
        <c:axId val="21422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225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204133757002157E-2"/>
          <c:y val="4.753135567826719E-2"/>
          <c:w val="0.93635396161417328"/>
          <c:h val="0.876096095220466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Animal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DHS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Fire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KMC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Library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Mental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Parks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Probation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Pub Health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6883728"/>
        <c:axId val="347575776"/>
      </c:barChart>
      <c:catAx>
        <c:axId val="21688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75776"/>
        <c:crosses val="autoZero"/>
        <c:auto val="1"/>
        <c:lblAlgn val="ctr"/>
        <c:lblOffset val="100"/>
        <c:noMultiLvlLbl val="0"/>
      </c:catAx>
      <c:valAx>
        <c:axId val="34757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88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695412815113641E-2"/>
          <c:y val="1.8420405318745819E-2"/>
          <c:w val="0.96111300007953548"/>
          <c:h val="0.911165254280296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 Fault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BC029E9B-7C35-41DD-ACCE-BB2C12554E40}" type="VALUE">
                      <a:rPr lang="en-US" sz="18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71B49CB8-4C12-435A-925F-A111F69EA484}" type="VALUE">
                      <a:rPr lang="en-US" sz="18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2014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59</c:v>
                </c:pt>
                <c:pt idx="1">
                  <c:v>49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 At Fault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3832261413260607E-3"/>
                  <c:y val="-5.0103155295519782E-3"/>
                </c:manualLayout>
              </c:layout>
              <c:tx>
                <c:rich>
                  <a:bodyPr/>
                  <a:lstStyle/>
                  <a:p>
                    <a:fld id="{9CA51FF5-4BB9-4F21-BE2E-6288E572F18F}" type="VALUE">
                      <a:rPr lang="en-US" sz="18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24CD5858-B5CC-4E6A-9B17-E56F92E26CA7}" type="VALUE">
                      <a:rPr lang="en-US" sz="18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2014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39</c:v>
                </c:pt>
                <c:pt idx="1">
                  <c:v>45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Unoccupied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D57BC0BC-D430-44FD-9F29-3C909C6C1185}" type="VALUE">
                      <a:rPr lang="en-US" sz="18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6ECB6EA-014F-4EFA-B590-2918BB1AA88C}" type="VALUE">
                      <a:rPr lang="en-US" sz="18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2014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15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Totals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F363B25A-83C2-4659-9102-5B69E2DECFDC}" type="VALUE">
                      <a:rPr lang="en-US" sz="18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2.3832261413260607E-3"/>
                  <c:y val="-3.0061893177311325E-2"/>
                </c:manualLayout>
              </c:layout>
              <c:tx>
                <c:rich>
                  <a:bodyPr/>
                  <a:lstStyle/>
                  <a:p>
                    <a:fld id="{869C37AE-5C8E-4394-A1D3-2D6AFDB2A800}" type="VALUE">
                      <a:rPr lang="en-US" sz="18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2014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113</c:v>
                </c:pt>
                <c:pt idx="1">
                  <c:v>103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577736"/>
        <c:axId val="347582048"/>
      </c:barChart>
      <c:catAx>
        <c:axId val="347577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82048"/>
        <c:crosses val="autoZero"/>
        <c:auto val="1"/>
        <c:lblAlgn val="ctr"/>
        <c:lblOffset val="100"/>
        <c:noMultiLvlLbl val="0"/>
      </c:catAx>
      <c:valAx>
        <c:axId val="34758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77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518188613020557"/>
          <c:y val="0.93370366271818295"/>
          <c:w val="0.4370433283648385"/>
          <c:h val="5.1265390693161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2.0548514483526479E-3"/>
          <c:w val="0.94309998757342739"/>
          <c:h val="0.856595561528479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Work Comp Claims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856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Work Comp Claims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780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7.8382141476081693E-17"/>
                  <c:y val="4.781996498599549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Work Comp Claims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719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2065371124511076E-3"/>
                  <c:y val="8.36849387254925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6293174253340457E-2"/>
                      <c:h val="6.3337543623951331E-2"/>
                    </c:manualLayout>
                  </c15:layout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Work Comp Claims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676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344165608"/>
        <c:axId val="344166784"/>
      </c:barChart>
      <c:catAx>
        <c:axId val="3441656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166784"/>
        <c:crosses val="autoZero"/>
        <c:auto val="1"/>
        <c:lblAlgn val="ctr"/>
        <c:lblOffset val="100"/>
        <c:noMultiLvlLbl val="0"/>
      </c:catAx>
      <c:valAx>
        <c:axId val="3441667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4416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5.2352665471058685E-2"/>
          <c:y val="0.91313676138637379"/>
          <c:w val="0.86606152373445111"/>
          <c:h val="5.3389637613099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0.86042</cdr:x>
      <cdr:y>0.1624</cdr:y>
    </cdr:from>
    <cdr:to>
      <cdr:x>0.98549</cdr:x>
      <cdr:y>0.35492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250752" y="842949"/>
          <a:ext cx="1344706" cy="9992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8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0.86526</cdr:x>
      <cdr:y>0.18016</cdr:y>
    </cdr:from>
    <cdr:to>
      <cdr:x>0.98943</cdr:x>
      <cdr:y>0.34204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807823" y="927847"/>
          <a:ext cx="1264024" cy="8337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0.1249</cdr:x>
      <cdr:y>0.6057</cdr:y>
    </cdr:from>
    <cdr:to>
      <cdr:x>0.18105</cdr:x>
      <cdr:y>0.72703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56272" y="2685396"/>
          <a:ext cx="564777" cy="5378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52%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0.20912</cdr:x>
      <cdr:y>0.6603</cdr:y>
    </cdr:from>
    <cdr:to>
      <cdr:x>0.26661</cdr:x>
      <cdr:y>0.76342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103437" y="2927443"/>
          <a:ext cx="578224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35%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0.29736</cdr:x>
      <cdr:y>0.75129</cdr:y>
    </cdr:from>
    <cdr:to>
      <cdr:x>0.34682</cdr:x>
      <cdr:y>0.83015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90943" y="3330855"/>
          <a:ext cx="497541" cy="3496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0.3024</cdr:x>
      <cdr:y>0.84981</cdr:y>
    </cdr:from>
    <cdr:to>
      <cdr:x>0.35588</cdr:x>
      <cdr:y>0.92564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222974" y="4308167"/>
          <a:ext cx="569936" cy="3844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dirty="0" smtClean="0"/>
            <a:t>13%</a:t>
          </a:r>
          <a:endParaRPr lang="en-US" sz="1400" dirty="0"/>
        </a:p>
      </cdr:txBody>
    </cdr:sp>
  </cdr:relSizeAnchor>
  <cdr:relSizeAnchor xmlns:cdr="http://schemas.openxmlformats.org/drawingml/2006/chartDrawing">
    <cdr:from>
      <cdr:x>0.59415</cdr:x>
      <cdr:y>0.63603</cdr:y>
    </cdr:from>
    <cdr:to>
      <cdr:x>0.65297</cdr:x>
      <cdr:y>0.74826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976190" y="2819866"/>
          <a:ext cx="591671" cy="4975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47%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0.67837</cdr:x>
      <cdr:y>0.6603</cdr:y>
    </cdr:from>
    <cdr:to>
      <cdr:x>0.73853</cdr:x>
      <cdr:y>0.75736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823355" y="2927443"/>
          <a:ext cx="605117" cy="4303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44%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0.76527</cdr:x>
      <cdr:y>0.80892</cdr:y>
    </cdr:from>
    <cdr:to>
      <cdr:x>0.77329</cdr:x>
      <cdr:y>0.81923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7697413" y="3586349"/>
          <a:ext cx="80683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0.78657</cdr:x>
      <cdr:y>0.86612</cdr:y>
    </cdr:from>
    <cdr:to>
      <cdr:x>0.84539</cdr:x>
      <cdr:y>0.92678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8383131" y="4390834"/>
          <a:ext cx="626931" cy="3075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dirty="0" smtClean="0"/>
            <a:t>9%</a:t>
          </a:r>
          <a:endParaRPr lang="en-US" sz="14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0.78203</cdr:x>
      <cdr:y>0.17721</cdr:y>
    </cdr:from>
    <cdr:to>
      <cdr:x>0.94681</cdr:x>
      <cdr:y>0.53924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291918" y="941293"/>
          <a:ext cx="1957892" cy="19229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dirty="0" smtClean="0"/>
            <a:t>This represents a  </a:t>
          </a:r>
          <a:r>
            <a:rPr lang="en-US" sz="2000" b="1" dirty="0" smtClean="0"/>
            <a:t>21%</a:t>
          </a:r>
          <a:r>
            <a:rPr lang="en-US" sz="2000" dirty="0" smtClean="0"/>
            <a:t> decrease from 2012  </a:t>
          </a:r>
          <a:endParaRPr lang="en-US" sz="20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BD821E-92E7-4682-BF6A-C1CDFAF54909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2C9285-7964-4928-B9FA-A104A8580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41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675B-61C4-4D6D-80EE-028F1FA204C9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E5A68-EDA6-4DC4-AE06-F08746A762E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171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675B-61C4-4D6D-80EE-028F1FA204C9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E5A68-EDA6-4DC4-AE06-F08746A762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398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675B-61C4-4D6D-80EE-028F1FA204C9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E5A68-EDA6-4DC4-AE06-F08746A762E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944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675B-61C4-4D6D-80EE-028F1FA204C9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E5A68-EDA6-4DC4-AE06-F08746A762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092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675B-61C4-4D6D-80EE-028F1FA204C9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E5A68-EDA6-4DC4-AE06-F08746A762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595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675B-61C4-4D6D-80EE-028F1FA204C9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E5A68-EDA6-4DC4-AE06-F08746A762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255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675B-61C4-4D6D-80EE-028F1FA204C9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E5A68-EDA6-4DC4-AE06-F08746A762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742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A24675B-61C4-4D6D-80EE-028F1FA204C9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98E5A68-EDA6-4DC4-AE06-F08746A762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399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675B-61C4-4D6D-80EE-028F1FA204C9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E5A68-EDA6-4DC4-AE06-F08746A762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703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675B-61C4-4D6D-80EE-028F1FA204C9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E5A68-EDA6-4DC4-AE06-F08746A762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662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4675B-61C4-4D6D-80EE-028F1FA204C9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E5A68-EDA6-4DC4-AE06-F08746A762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389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A24675B-61C4-4D6D-80EE-028F1FA204C9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98E5A68-EDA6-4DC4-AE06-F08746A762E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6091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County Safety Committee</a:t>
            </a:r>
            <a:br>
              <a:rPr lang="en-US" dirty="0" smtClean="0"/>
            </a:b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Quarter - 2016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Brad Aragon, CSP</a:t>
            </a:r>
          </a:p>
          <a:p>
            <a:r>
              <a:rPr lang="en-US" dirty="0" smtClean="0"/>
              <a:t>Kern County Risk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61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969" y="0"/>
            <a:ext cx="10058400" cy="1450757"/>
          </a:xfrm>
        </p:spPr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Motor Vehicle Accidents (MVA’s)</a:t>
            </a:r>
          </a:p>
          <a:p>
            <a:r>
              <a:rPr lang="en-US" sz="3200" dirty="0" smtClean="0"/>
              <a:t>Log 300 and 300A update</a:t>
            </a:r>
          </a:p>
          <a:p>
            <a:r>
              <a:rPr lang="en-US" sz="3200" dirty="0" smtClean="0"/>
              <a:t>Active Shooter update</a:t>
            </a:r>
          </a:p>
          <a:p>
            <a:r>
              <a:rPr lang="en-US" sz="3200" dirty="0" smtClean="0"/>
              <a:t>County claims review</a:t>
            </a:r>
          </a:p>
          <a:p>
            <a:r>
              <a:rPr lang="en-US" sz="3200" dirty="0" smtClean="0"/>
              <a:t>Accident Investigation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09227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County Vehicle Accident History 2015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8239844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9159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97892"/>
            <a:ext cx="10058400" cy="1450757"/>
          </a:xfrm>
        </p:spPr>
        <p:txBody>
          <a:bodyPr/>
          <a:lstStyle/>
          <a:p>
            <a:r>
              <a:rPr lang="en-US" dirty="0" smtClean="0"/>
              <a:t>County Vehicle Accident History 2014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3358128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55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42950"/>
          </a:xfrm>
        </p:spPr>
        <p:txBody>
          <a:bodyPr/>
          <a:lstStyle/>
          <a:p>
            <a:r>
              <a:rPr lang="en-US" dirty="0" smtClean="0"/>
              <a:t>At Fault MVA’s by Department 2015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526803"/>
              </p:ext>
            </p:extLst>
          </p:nvPr>
        </p:nvGraphicFramePr>
        <p:xfrm>
          <a:off x="404236" y="1129554"/>
          <a:ext cx="10751444" cy="5190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1812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63" y="-868680"/>
            <a:ext cx="10058400" cy="1737360"/>
          </a:xfrm>
        </p:spPr>
        <p:txBody>
          <a:bodyPr/>
          <a:lstStyle/>
          <a:p>
            <a:r>
              <a:rPr lang="en-US" dirty="0" smtClean="0"/>
              <a:t>At Fault MVA’s by Department 2104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73046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796834536"/>
              </p:ext>
            </p:extLst>
          </p:nvPr>
        </p:nvGraphicFramePr>
        <p:xfrm>
          <a:off x="0" y="1143000"/>
          <a:ext cx="11524130" cy="5150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9954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63" y="192474"/>
            <a:ext cx="10058400" cy="70847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MVA Breakdown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2784908"/>
              </p:ext>
            </p:extLst>
          </p:nvPr>
        </p:nvGraphicFramePr>
        <p:xfrm>
          <a:off x="797252" y="1116105"/>
          <a:ext cx="10657822" cy="5069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6309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 OSHA Log 300 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607" y="1845734"/>
            <a:ext cx="10058400" cy="4023360"/>
          </a:xfrm>
        </p:spPr>
        <p:txBody>
          <a:bodyPr/>
          <a:lstStyle/>
          <a:p>
            <a:r>
              <a:rPr lang="en-US" dirty="0" smtClean="0"/>
              <a:t> - The </a:t>
            </a:r>
            <a:r>
              <a:rPr lang="en-US" dirty="0"/>
              <a:t>A</a:t>
            </a:r>
            <a:r>
              <a:rPr lang="en-US" dirty="0" smtClean="0"/>
              <a:t>nnual Summary should be posted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8" name="Picture 4" descr="http://about.usps.com/postal-bulletin/2011/pb22302/html/images/info_019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408" y="2140771"/>
            <a:ext cx="6831690" cy="422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34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/>
              <a:t>Active Shooter Update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6066" y="1845734"/>
            <a:ext cx="10359614" cy="4447490"/>
          </a:xfrm>
        </p:spPr>
        <p:txBody>
          <a:bodyPr>
            <a:normAutofit/>
          </a:bodyPr>
          <a:lstStyle/>
          <a:p>
            <a:r>
              <a:rPr lang="en-US" sz="2600" dirty="0" smtClean="0"/>
              <a:t>The County is moving forward to ensure that all departments have an Active            Shooter plan in place and that training and a drill be conducted.</a:t>
            </a:r>
          </a:p>
          <a:p>
            <a:endParaRPr lang="en-US" sz="2600" dirty="0"/>
          </a:p>
          <a:p>
            <a:r>
              <a:rPr lang="en-US" sz="2600" b="1" dirty="0" smtClean="0"/>
              <a:t>Some key items of the plan include</a:t>
            </a:r>
            <a:r>
              <a:rPr lang="en-US" sz="2600" dirty="0" smtClean="0"/>
              <a:t>:</a:t>
            </a:r>
          </a:p>
          <a:p>
            <a:pPr lvl="1"/>
            <a:r>
              <a:rPr lang="en-US" sz="2600" dirty="0" smtClean="0"/>
              <a:t>A general announcement over the building’s public address system using a code word to alert all employees</a:t>
            </a:r>
          </a:p>
          <a:p>
            <a:pPr lvl="1"/>
            <a:r>
              <a:rPr lang="en-US" sz="2600" dirty="0" smtClean="0"/>
              <a:t>Established safe rooms where staff can hide during the event</a:t>
            </a:r>
          </a:p>
          <a:p>
            <a:pPr lvl="1"/>
            <a:r>
              <a:rPr lang="en-US" sz="2600" dirty="0" smtClean="0"/>
              <a:t>Procedures to follow during the event</a:t>
            </a:r>
          </a:p>
          <a:p>
            <a:pPr lvl="1"/>
            <a:r>
              <a:rPr lang="en-US" sz="2600" dirty="0" smtClean="0"/>
              <a:t>Post-event procedures (all clear code, known person alerting the staff)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7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6894"/>
            <a:ext cx="10058400" cy="110265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Reported Claims Data </a:t>
            </a:r>
            <a:br>
              <a:rPr lang="en-US" dirty="0" smtClean="0"/>
            </a:br>
            <a:r>
              <a:rPr lang="en-US" dirty="0" smtClean="0"/>
              <a:t>1/1 to 12/31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447543"/>
              </p:ext>
            </p:extLst>
          </p:nvPr>
        </p:nvGraphicFramePr>
        <p:xfrm>
          <a:off x="-94130" y="1102659"/>
          <a:ext cx="11881821" cy="5311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172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Incident</a:t>
            </a:r>
            <a:r>
              <a:rPr lang="en-US" dirty="0" smtClean="0"/>
              <a:t> </a:t>
            </a:r>
            <a:r>
              <a:rPr lang="en-US" dirty="0" smtClean="0"/>
              <a:t>Investigation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38573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incident investigation is a process that </a:t>
            </a:r>
            <a:r>
              <a:rPr lang="en-US" sz="2800" b="1" dirty="0" smtClean="0"/>
              <a:t>helps determine what happened and how the incident occurred</a:t>
            </a:r>
            <a:r>
              <a:rPr lang="en-US" sz="2800" dirty="0" smtClean="0"/>
              <a:t>. It is </a:t>
            </a:r>
            <a:r>
              <a:rPr lang="en-US" sz="2800" dirty="0" smtClean="0">
                <a:solidFill>
                  <a:srgbClr val="FF0000"/>
                </a:solidFill>
              </a:rPr>
              <a:t>not a method of assigning blame to an individual,</a:t>
            </a:r>
            <a:r>
              <a:rPr lang="en-US" sz="2800" dirty="0" smtClean="0"/>
              <a:t> even if operator error is the main cause.</a:t>
            </a:r>
          </a:p>
          <a:p>
            <a:endParaRPr lang="en-US" sz="2800" dirty="0"/>
          </a:p>
          <a:p>
            <a:r>
              <a:rPr lang="en-US" sz="2800" dirty="0" smtClean="0"/>
              <a:t>What types of incidents do you investigate now?</a:t>
            </a:r>
          </a:p>
          <a:p>
            <a:pPr lvl="1"/>
            <a:r>
              <a:rPr lang="en-US" sz="2600" dirty="0" smtClean="0"/>
              <a:t>Slips-Trips, Vehicle, Reported w/c comp injuries?</a:t>
            </a:r>
          </a:p>
          <a:p>
            <a:r>
              <a:rPr lang="en-US" sz="2800" dirty="0" smtClean="0"/>
              <a:t>Do you investigate the incident at all or just receive and file the report?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6659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Incident</a:t>
            </a:r>
            <a:r>
              <a:rPr lang="en-US" dirty="0" smtClean="0"/>
              <a:t> </a:t>
            </a:r>
            <a:r>
              <a:rPr lang="en-US" dirty="0"/>
              <a:t>Investigation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>Root Cause </a:t>
            </a:r>
            <a:r>
              <a:rPr lang="en-US" sz="2800" dirty="0" smtClean="0"/>
              <a:t>– Underlying condition that will, once corrected, prevent similar incidents from occurring</a:t>
            </a:r>
          </a:p>
          <a:p>
            <a:r>
              <a:rPr lang="en-US" sz="2800" b="1" dirty="0" smtClean="0"/>
              <a:t>Direct Cause </a:t>
            </a:r>
            <a:r>
              <a:rPr lang="en-US" sz="2800" dirty="0" smtClean="0"/>
              <a:t>– Condition or behavior that was immediate cause of incident</a:t>
            </a:r>
          </a:p>
          <a:p>
            <a:endParaRPr lang="en-US" sz="2800" dirty="0"/>
          </a:p>
          <a:p>
            <a:r>
              <a:rPr lang="en-US" sz="2800" dirty="0" smtClean="0"/>
              <a:t>Determining which of the 2 causes you want to pursue will help guide the investigation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4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Incident </a:t>
            </a:r>
            <a:r>
              <a:rPr lang="en-US" dirty="0"/>
              <a:t>Investigation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393701"/>
          </a:xfrm>
        </p:spPr>
        <p:txBody>
          <a:bodyPr>
            <a:normAutofit fontScale="92500" lnSpcReduction="10000"/>
          </a:bodyPr>
          <a:lstStyle/>
          <a:p>
            <a:r>
              <a:rPr lang="en-US" sz="3000" b="1" dirty="0" smtClean="0"/>
              <a:t>Key Elements of the </a:t>
            </a:r>
            <a:r>
              <a:rPr lang="en-US" sz="3000" b="1" dirty="0" smtClean="0"/>
              <a:t>Investigation</a:t>
            </a:r>
            <a:endParaRPr lang="en-US" sz="3000" b="1" dirty="0" smtClean="0"/>
          </a:p>
          <a:p>
            <a:pPr lvl="1"/>
            <a:r>
              <a:rPr lang="en-US" sz="2800" dirty="0" smtClean="0"/>
              <a:t>Witnesses – </a:t>
            </a:r>
          </a:p>
          <a:p>
            <a:pPr lvl="2"/>
            <a:r>
              <a:rPr lang="en-US" sz="2800" dirty="0" smtClean="0"/>
              <a:t>Saw or heard anything “Ear Witnesses”, People who may know of the incident</a:t>
            </a:r>
          </a:p>
          <a:p>
            <a:pPr lvl="1"/>
            <a:r>
              <a:rPr lang="en-US" sz="2800" dirty="0" smtClean="0"/>
              <a:t>Asking questions</a:t>
            </a:r>
          </a:p>
          <a:p>
            <a:pPr lvl="2"/>
            <a:r>
              <a:rPr lang="en-US" sz="2800" dirty="0" smtClean="0"/>
              <a:t>The 5 why’s of the incident</a:t>
            </a:r>
          </a:p>
          <a:p>
            <a:pPr lvl="2"/>
            <a:r>
              <a:rPr lang="en-US" sz="2800" dirty="0" smtClean="0"/>
              <a:t>Open ended questions</a:t>
            </a:r>
          </a:p>
          <a:p>
            <a:pPr lvl="2"/>
            <a:endParaRPr lang="en-US" sz="2800" dirty="0"/>
          </a:p>
          <a:p>
            <a:pPr lvl="1"/>
            <a:r>
              <a:rPr lang="en-US" sz="2800" dirty="0" smtClean="0"/>
              <a:t>Fixing the problem – Abatement</a:t>
            </a:r>
          </a:p>
          <a:p>
            <a:pPr lvl="2"/>
            <a:r>
              <a:rPr lang="en-US" sz="2800" dirty="0" smtClean="0"/>
              <a:t>Placing work orders for repairs</a:t>
            </a:r>
          </a:p>
          <a:p>
            <a:pPr lvl="2"/>
            <a:r>
              <a:rPr lang="en-US" sz="2800" dirty="0" smtClean="0"/>
              <a:t>Communicating the incident to </a:t>
            </a:r>
            <a:r>
              <a:rPr lang="en-US" sz="2800" dirty="0" smtClean="0"/>
              <a:t>management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53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04315"/>
          </a:xfrm>
        </p:spPr>
        <p:txBody>
          <a:bodyPr/>
          <a:lstStyle/>
          <a:p>
            <a:r>
              <a:rPr lang="en-US" sz="5400" dirty="0" smtClean="0"/>
              <a:t>Things to Remember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339913"/>
          </a:xfrm>
        </p:spPr>
        <p:txBody>
          <a:bodyPr>
            <a:noAutofit/>
          </a:bodyPr>
          <a:lstStyle/>
          <a:p>
            <a:r>
              <a:rPr lang="en-US" sz="2800" dirty="0" smtClean="0"/>
              <a:t>Post the Log 300A summary</a:t>
            </a:r>
          </a:p>
          <a:p>
            <a:endParaRPr lang="en-US" sz="2800" dirty="0" smtClean="0"/>
          </a:p>
          <a:p>
            <a:r>
              <a:rPr lang="en-US" sz="2800" dirty="0" smtClean="0"/>
              <a:t>Investigate incidents – both big and small</a:t>
            </a:r>
          </a:p>
          <a:p>
            <a:endParaRPr lang="en-US" sz="2800" dirty="0" smtClean="0"/>
          </a:p>
          <a:p>
            <a:r>
              <a:rPr lang="en-US" sz="2800" dirty="0" smtClean="0"/>
              <a:t>Discuss good driving habits at your next department safety meeting</a:t>
            </a:r>
          </a:p>
          <a:p>
            <a:endParaRPr lang="en-US" sz="2800" dirty="0" smtClean="0"/>
          </a:p>
          <a:p>
            <a:r>
              <a:rPr lang="en-US" sz="2800" dirty="0" smtClean="0"/>
              <a:t>Start thinking about </a:t>
            </a:r>
            <a:r>
              <a:rPr lang="en-US" sz="2800" dirty="0" smtClean="0"/>
              <a:t>Heat </a:t>
            </a:r>
            <a:r>
              <a:rPr lang="en-US" sz="2800" dirty="0" smtClean="0"/>
              <a:t>Illness Prevention for those departments with outdoor work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246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Meeting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3600" dirty="0" smtClean="0"/>
          </a:p>
          <a:p>
            <a:r>
              <a:rPr lang="en-US" sz="3600" dirty="0" smtClean="0"/>
              <a:t>May 18</a:t>
            </a:r>
            <a:r>
              <a:rPr lang="en-US" sz="3600" baseline="30000" dirty="0" smtClean="0"/>
              <a:t>th</a:t>
            </a:r>
            <a:r>
              <a:rPr lang="en-US" sz="3600" dirty="0" smtClean="0"/>
              <a:t> 2016</a:t>
            </a:r>
          </a:p>
          <a:p>
            <a:r>
              <a:rPr lang="en-US" sz="3600" dirty="0" smtClean="0"/>
              <a:t>3</a:t>
            </a:r>
            <a:r>
              <a:rPr lang="en-US" sz="3600" baseline="30000" dirty="0" smtClean="0"/>
              <a:t>rd</a:t>
            </a:r>
            <a:r>
              <a:rPr lang="en-US" sz="3600" dirty="0" smtClean="0"/>
              <a:t> floor conference room</a:t>
            </a:r>
          </a:p>
          <a:p>
            <a:r>
              <a:rPr lang="en-US" sz="3600" dirty="0" smtClean="0"/>
              <a:t>County administrative Building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18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385</TotalTime>
  <Words>404</Words>
  <Application>Microsoft Office PowerPoint</Application>
  <PresentationFormat>Widescreen</PresentationFormat>
  <Paragraphs>80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Calibri Light</vt:lpstr>
      <vt:lpstr>Retrospect</vt:lpstr>
      <vt:lpstr>County Safety Committee 1st Quarter - 2016</vt:lpstr>
      <vt:lpstr>Today’s Agenda</vt:lpstr>
      <vt:lpstr>County Vehicle Accident History 2015</vt:lpstr>
      <vt:lpstr>County Vehicle Accident History 2014</vt:lpstr>
      <vt:lpstr>At Fault MVA’s by Department 2015</vt:lpstr>
      <vt:lpstr>At Fault MVA’s by Department 2104</vt:lpstr>
      <vt:lpstr>MVA Breakdown</vt:lpstr>
      <vt:lpstr>Cal OSHA Log 300 A </vt:lpstr>
      <vt:lpstr>Active Shooter Update</vt:lpstr>
      <vt:lpstr>Reported Claims Data  1/1 to 12/31</vt:lpstr>
      <vt:lpstr>Incident Investigation </vt:lpstr>
      <vt:lpstr>Incident Investigation</vt:lpstr>
      <vt:lpstr>Incident Investigation</vt:lpstr>
      <vt:lpstr>Things to Remember </vt:lpstr>
      <vt:lpstr>Next Meeting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County Safety Committee 1st Quarter - 2015</dc:title>
  <dc:creator>Brad Aragon</dc:creator>
  <cp:lastModifiedBy>Brad Aragon</cp:lastModifiedBy>
  <cp:revision>29</cp:revision>
  <dcterms:created xsi:type="dcterms:W3CDTF">2016-02-11T17:02:19Z</dcterms:created>
  <dcterms:modified xsi:type="dcterms:W3CDTF">2016-02-17T15:24:50Z</dcterms:modified>
</cp:coreProperties>
</file>