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9"/>
  </p:handoutMasterIdLst>
  <p:sldIdLst>
    <p:sldId id="256" r:id="rId2"/>
    <p:sldId id="258" r:id="rId3"/>
    <p:sldId id="257" r:id="rId4"/>
    <p:sldId id="260" r:id="rId5"/>
    <p:sldId id="261" r:id="rId6"/>
    <p:sldId id="262" r:id="rId7"/>
    <p:sldId id="259" r:id="rId8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Claims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2592592592592587E-3"/>
                  <c:y val="-6.430418650605927E-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432098765432098E-2"/>
                  <c:y val="2.80603328088039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802469135802469E-2"/>
                  <c:y val="2.80603328088039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716049382716049E-3"/>
                  <c:y val="-2.52542995279235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851</c:v>
                </c:pt>
                <c:pt idx="1">
                  <c:v>855</c:v>
                </c:pt>
                <c:pt idx="2">
                  <c:v>777</c:v>
                </c:pt>
                <c:pt idx="3">
                  <c:v>702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9750656"/>
        <c:axId val="121656832"/>
        <c:axId val="0"/>
      </c:bar3DChart>
      <c:catAx>
        <c:axId val="119750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1656832"/>
        <c:crosses val="autoZero"/>
        <c:auto val="1"/>
        <c:lblAlgn val="ctr"/>
        <c:lblOffset val="100"/>
        <c:noMultiLvlLbl val="0"/>
      </c:catAx>
      <c:valAx>
        <c:axId val="1216568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9750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3E191-EBC4-4866-9C4B-55C2A9295084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AF364E-7F4A-4DBE-B118-80D9B97EE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9489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29D6E7C-E1B7-49C1-9628-DD00C023AD7C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D4D468C-DD9C-4E3E-9A00-FD69BCCB047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9D6E7C-E1B7-49C1-9628-DD00C023AD7C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4D468C-DD9C-4E3E-9A00-FD69BCCB0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29D6E7C-E1B7-49C1-9628-DD00C023AD7C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D4D468C-DD9C-4E3E-9A00-FD69BCCB047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9D6E7C-E1B7-49C1-9628-DD00C023AD7C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D4D468C-DD9C-4E3E-9A00-FD69BCCB047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9D6E7C-E1B7-49C1-9628-DD00C023AD7C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D4D468C-DD9C-4E3E-9A00-FD69BCCB0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9D6E7C-E1B7-49C1-9628-DD00C023AD7C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4D468C-DD9C-4E3E-9A00-FD69BCCB047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9D6E7C-E1B7-49C1-9628-DD00C023AD7C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4D468C-DD9C-4E3E-9A00-FD69BCCB0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29D6E7C-E1B7-49C1-9628-DD00C023AD7C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D4D468C-DD9C-4E3E-9A00-FD69BCCB047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29D6E7C-E1B7-49C1-9628-DD00C023AD7C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D4D468C-DD9C-4E3E-9A00-FD69BCCB047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9D6E7C-E1B7-49C1-9628-DD00C023AD7C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4D468C-DD9C-4E3E-9A00-FD69BCCB0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9D6E7C-E1B7-49C1-9628-DD00C023AD7C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4D468C-DD9C-4E3E-9A00-FD69BCCB0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329D6E7C-E1B7-49C1-9628-DD00C023AD7C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D4D468C-DD9C-4E3E-9A00-FD69BCCB047E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81001"/>
            <a:ext cx="8465234" cy="2209799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/>
              <a:t>Kern County </a:t>
            </a:r>
            <a:br>
              <a:rPr lang="en-US" sz="5400" dirty="0" smtClean="0"/>
            </a:br>
            <a:r>
              <a:rPr lang="en-US" sz="5400" dirty="0" smtClean="0"/>
              <a:t>Safety Committee</a:t>
            </a:r>
            <a:br>
              <a:rPr lang="en-US" sz="5400" dirty="0" smtClean="0"/>
            </a:br>
            <a:r>
              <a:rPr lang="en-US" sz="5400" dirty="0" smtClean="0"/>
              <a:t>1</a:t>
            </a:r>
            <a:r>
              <a:rPr lang="en-US" sz="5400" baseline="30000" dirty="0" smtClean="0"/>
              <a:t>st</a:t>
            </a:r>
            <a:r>
              <a:rPr lang="en-US" sz="5400" dirty="0" smtClean="0"/>
              <a:t> Quarter - 2015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6560234" cy="17526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Brad Aragon, CSP</a:t>
            </a:r>
          </a:p>
          <a:p>
            <a:pPr algn="ctr"/>
            <a:r>
              <a:rPr lang="en-US" sz="4000" dirty="0" smtClean="0"/>
              <a:t>Risk Management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39620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Cal-OSHA Log 300 and 300A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 300 reports</a:t>
            </a:r>
          </a:p>
          <a:p>
            <a:pPr lvl="1"/>
            <a:r>
              <a:rPr lang="en-US" dirty="0" smtClean="0"/>
              <a:t>2014 logs</a:t>
            </a:r>
          </a:p>
          <a:p>
            <a:pPr lvl="1"/>
            <a:r>
              <a:rPr lang="en-US" dirty="0" smtClean="0"/>
              <a:t>2015 logs</a:t>
            </a:r>
          </a:p>
          <a:p>
            <a:endParaRPr lang="en-US" dirty="0" smtClean="0"/>
          </a:p>
          <a:p>
            <a:r>
              <a:rPr lang="en-US" dirty="0" smtClean="0"/>
              <a:t>300 A Summary reports</a:t>
            </a:r>
          </a:p>
          <a:p>
            <a:pPr lvl="1"/>
            <a:r>
              <a:rPr lang="en-US" dirty="0" smtClean="0"/>
              <a:t>When due to be posted</a:t>
            </a:r>
          </a:p>
          <a:p>
            <a:pPr lvl="1"/>
            <a:r>
              <a:rPr lang="en-US" dirty="0" smtClean="0"/>
              <a:t>Designated areas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428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Claims History Performance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5920341"/>
              </p:ext>
            </p:extLst>
          </p:nvPr>
        </p:nvGraphicFramePr>
        <p:xfrm>
          <a:off x="457200" y="16462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6077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Kern County   </a:t>
            </a:r>
            <a:br>
              <a:rPr lang="en-US" dirty="0" smtClean="0"/>
            </a:br>
            <a:r>
              <a:rPr lang="en-US" dirty="0" smtClean="0"/>
              <a:t>Similar to National Trend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46236"/>
            <a:ext cx="8305800" cy="49831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2013 Bureau of Labor Statistics</a:t>
            </a:r>
          </a:p>
          <a:p>
            <a:pPr lvl="1"/>
            <a:r>
              <a:rPr lang="en-US" dirty="0" smtClean="0"/>
              <a:t>Fewer workers needed time off to recover from industrial injuries and those who were injured needed less time to recover.</a:t>
            </a:r>
          </a:p>
          <a:p>
            <a:endParaRPr lang="en-US" dirty="0"/>
          </a:p>
          <a:p>
            <a:r>
              <a:rPr lang="en-US" sz="2800" dirty="0" smtClean="0"/>
              <a:t>2013 Rate of non-fatal occupational injury/illness cases with days away from work</a:t>
            </a:r>
          </a:p>
          <a:p>
            <a:pPr lvl="1"/>
            <a:r>
              <a:rPr lang="en-US" sz="2200" dirty="0" smtClean="0"/>
              <a:t>109.4 per 10,000 full time workers</a:t>
            </a:r>
          </a:p>
          <a:p>
            <a:pPr lvl="1"/>
            <a:r>
              <a:rPr lang="en-US" sz="2200" dirty="0" smtClean="0"/>
              <a:t>Down from the 2012 rate of 111.8</a:t>
            </a:r>
          </a:p>
          <a:p>
            <a:pPr lvl="1"/>
            <a:endParaRPr lang="en-US" sz="2200" dirty="0"/>
          </a:p>
          <a:p>
            <a:r>
              <a:rPr lang="en-US" sz="2800" dirty="0" smtClean="0"/>
              <a:t>Median number of days to recover = 8 </a:t>
            </a:r>
          </a:p>
          <a:p>
            <a:pPr lvl="1"/>
            <a:r>
              <a:rPr lang="en-US" sz="2200" dirty="0" smtClean="0"/>
              <a:t>Down from 9 in 2012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08008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National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Nationally, ergonomics accounted for 1/3 of injuries in 2013</a:t>
            </a:r>
          </a:p>
          <a:p>
            <a:r>
              <a:rPr lang="en-US" dirty="0" smtClean="0"/>
              <a:t>Workplace violence is a major concern for healthcare workers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693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OSHA’s Top 10 Violations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1. Fall Protection</a:t>
            </a:r>
          </a:p>
          <a:p>
            <a:r>
              <a:rPr lang="en-US" dirty="0" smtClean="0"/>
              <a:t>2. Hazard Communication</a:t>
            </a:r>
          </a:p>
          <a:p>
            <a:r>
              <a:rPr lang="en-US" dirty="0" smtClean="0"/>
              <a:t>3. Scaffolding</a:t>
            </a:r>
          </a:p>
          <a:p>
            <a:r>
              <a:rPr lang="en-US" dirty="0" smtClean="0"/>
              <a:t>4. Respiratory Protection</a:t>
            </a:r>
          </a:p>
          <a:p>
            <a:r>
              <a:rPr lang="en-US" dirty="0" smtClean="0"/>
              <a:t>5. Ladders</a:t>
            </a:r>
          </a:p>
          <a:p>
            <a:r>
              <a:rPr lang="en-US" dirty="0" smtClean="0"/>
              <a:t>6. Forklifts</a:t>
            </a:r>
          </a:p>
          <a:p>
            <a:r>
              <a:rPr lang="en-US" dirty="0" smtClean="0"/>
              <a:t>7. Lockout/</a:t>
            </a:r>
            <a:r>
              <a:rPr lang="en-US" dirty="0" err="1" smtClean="0"/>
              <a:t>Tagout</a:t>
            </a:r>
            <a:endParaRPr lang="en-US" dirty="0" smtClean="0"/>
          </a:p>
          <a:p>
            <a:r>
              <a:rPr lang="en-US" dirty="0" smtClean="0"/>
              <a:t>8. Electrical Wiring</a:t>
            </a:r>
          </a:p>
          <a:p>
            <a:r>
              <a:rPr lang="en-US" dirty="0" smtClean="0"/>
              <a:t>9. Machine Guarding</a:t>
            </a:r>
          </a:p>
          <a:p>
            <a:r>
              <a:rPr lang="en-US" dirty="0" smtClean="0"/>
              <a:t>10. Electrical – General Requirements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400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Today’s Presenter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Darci</a:t>
            </a:r>
            <a:r>
              <a:rPr lang="en-US" dirty="0" smtClean="0"/>
              <a:t> Combs</a:t>
            </a:r>
          </a:p>
          <a:p>
            <a:r>
              <a:rPr lang="en-US" dirty="0" smtClean="0"/>
              <a:t>Program Coordinator</a:t>
            </a:r>
          </a:p>
          <a:p>
            <a:r>
              <a:rPr lang="en-US" dirty="0" smtClean="0"/>
              <a:t>Grossman Burn Center/ The AERA Clinic</a:t>
            </a:r>
          </a:p>
          <a:p>
            <a:r>
              <a:rPr lang="en-US" dirty="0" smtClean="0"/>
              <a:t>@ San Joaquin Hospital</a:t>
            </a:r>
          </a:p>
          <a:p>
            <a:r>
              <a:rPr lang="en-US" dirty="0" smtClean="0"/>
              <a:t>661/ 869-6138</a:t>
            </a:r>
          </a:p>
          <a:p>
            <a:r>
              <a:rPr lang="en-US" dirty="0" smtClean="0"/>
              <a:t>CombsD1@ah.org</a:t>
            </a:r>
          </a:p>
          <a:p>
            <a:r>
              <a:rPr lang="en-US" dirty="0" smtClean="0"/>
              <a:t>www.grossmanburncenter.com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4712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108</TotalTime>
  <Words>187</Words>
  <Application>Microsoft Office PowerPoint</Application>
  <PresentationFormat>On-screen Show (4:3)</PresentationFormat>
  <Paragraphs>48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Foundry</vt:lpstr>
      <vt:lpstr>Kern County  Safety Committee 1st Quarter - 2015</vt:lpstr>
      <vt:lpstr>Cal-OSHA Log 300 and 300A</vt:lpstr>
      <vt:lpstr>Claims History Performance</vt:lpstr>
      <vt:lpstr>Kern County    Similar to National Trend</vt:lpstr>
      <vt:lpstr> National Trends</vt:lpstr>
      <vt:lpstr>OSHA’s Top 10 Violations</vt:lpstr>
      <vt:lpstr>Today’s Presenter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Kern County  Safety Committee 1st Quarter - 2015</dc:title>
  <dc:creator>Brad Aragon</dc:creator>
  <cp:lastModifiedBy>Brad Aragon</cp:lastModifiedBy>
  <cp:revision>6</cp:revision>
  <cp:lastPrinted>2015-02-17T23:00:50Z</cp:lastPrinted>
  <dcterms:created xsi:type="dcterms:W3CDTF">2015-02-17T21:20:14Z</dcterms:created>
  <dcterms:modified xsi:type="dcterms:W3CDTF">2015-02-17T23:08:39Z</dcterms:modified>
</cp:coreProperties>
</file>