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8"/>
  </p:handoutMasterIdLst>
  <p:sldIdLst>
    <p:sldId id="256" r:id="rId2"/>
    <p:sldId id="279" r:id="rId3"/>
    <p:sldId id="257" r:id="rId4"/>
    <p:sldId id="258" r:id="rId5"/>
    <p:sldId id="259" r:id="rId6"/>
    <p:sldId id="260" r:id="rId7"/>
    <p:sldId id="28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1" r:id="rId26"/>
    <p:sldId id="278" r:id="rId2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8" y="12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272880820452998"/>
          <c:y val="5.7140824355822684E-2"/>
          <c:w val="0.69937299504228634"/>
          <c:h val="0.84738617719986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Claims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2463768115942299E-3"/>
                  <c:y val="-0.3880952380952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0.404761904761904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492753623188406E-3"/>
                  <c:y val="-0.321428571428571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4492753623188406E-3"/>
                  <c:y val="-0.314285714285714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985507246376812E-3"/>
                  <c:y val="-0.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903</c:v>
                </c:pt>
                <c:pt idx="1">
                  <c:v>910</c:v>
                </c:pt>
                <c:pt idx="2">
                  <c:v>849</c:v>
                </c:pt>
                <c:pt idx="3">
                  <c:v>854</c:v>
                </c:pt>
                <c:pt idx="4">
                  <c:v>763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 2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 3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355904"/>
        <c:axId val="19890944"/>
      </c:barChart>
      <c:catAx>
        <c:axId val="63355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890944"/>
        <c:crosses val="autoZero"/>
        <c:auto val="1"/>
        <c:lblAlgn val="ctr"/>
        <c:lblOffset val="100"/>
        <c:noMultiLvlLbl val="0"/>
      </c:catAx>
      <c:valAx>
        <c:axId val="198909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355904"/>
        <c:crosses val="autoZero"/>
        <c:crossBetween val="between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84295937464338699"/>
          <c:y val="0.7423348331458568"/>
          <c:w val="0.15704062535661306"/>
          <c:h val="0.1748539557555305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46262695423941"/>
          <c:y val="3.088287877058846E-2"/>
          <c:w val="0.73534971323029064"/>
          <c:h val="0.8473861771998662"/>
        </c:manualLayout>
      </c:layou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903</c:v>
                </c:pt>
                <c:pt idx="1">
                  <c:v>910</c:v>
                </c:pt>
                <c:pt idx="2">
                  <c:v>849</c:v>
                </c:pt>
                <c:pt idx="3">
                  <c:v>854</c:v>
                </c:pt>
                <c:pt idx="4">
                  <c:v>763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ln cmpd="sng"/>
          </c:spPr>
          <c:marker>
            <c:symbol val="none"/>
          </c:marker>
          <c:dPt>
            <c:idx val="0"/>
            <c:bubble3D val="0"/>
            <c:spPr>
              <a:ln cmpd="sng">
                <a:solidFill>
                  <a:schemeClr val="bg1"/>
                </a:solidFill>
                <a:tailEnd w="lg" len="lg"/>
              </a:ln>
            </c:spPr>
          </c:dPt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893696"/>
        <c:axId val="22895232"/>
      </c:lineChart>
      <c:catAx>
        <c:axId val="22893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895232"/>
        <c:crosses val="autoZero"/>
        <c:auto val="1"/>
        <c:lblAlgn val="ctr"/>
        <c:lblOffset val="100"/>
        <c:noMultiLvlLbl val="0"/>
      </c:catAx>
      <c:valAx>
        <c:axId val="22895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893696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DHS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99</c:v>
                </c:pt>
                <c:pt idx="1">
                  <c:v>96</c:v>
                </c:pt>
                <c:pt idx="2">
                  <c:v>102</c:v>
                </c:pt>
                <c:pt idx="3">
                  <c:v>89</c:v>
                </c:pt>
                <c:pt idx="4">
                  <c:v>77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Fire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163</c:v>
                </c:pt>
                <c:pt idx="1">
                  <c:v>190</c:v>
                </c:pt>
                <c:pt idx="2">
                  <c:v>169</c:v>
                </c:pt>
                <c:pt idx="3">
                  <c:v>149</c:v>
                </c:pt>
                <c:pt idx="4">
                  <c:v>134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KMC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0028011204481795E-3"/>
                  <c:y val="4.56621004566210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2044817927170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114</c:v>
                </c:pt>
                <c:pt idx="1">
                  <c:v>130</c:v>
                </c:pt>
                <c:pt idx="2">
                  <c:v>112</c:v>
                </c:pt>
                <c:pt idx="3">
                  <c:v>127</c:v>
                </c:pt>
                <c:pt idx="4">
                  <c:v>88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Sheet1!$E$2:$E$6</c:f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Sheet1!$F$2:$F$6</c:f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Column4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Sheet1!$G$2:$G$6</c:f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Sheet1!$H$2:$H$6</c:f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Sheriff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215</c:v>
                </c:pt>
                <c:pt idx="1">
                  <c:v>206</c:v>
                </c:pt>
                <c:pt idx="2">
                  <c:v>190</c:v>
                </c:pt>
                <c:pt idx="3">
                  <c:v>198</c:v>
                </c:pt>
                <c:pt idx="4">
                  <c:v>196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833408"/>
        <c:axId val="22867968"/>
      </c:barChart>
      <c:catAx>
        <c:axId val="2283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867968"/>
        <c:crosses val="autoZero"/>
        <c:auto val="1"/>
        <c:lblAlgn val="ctr"/>
        <c:lblOffset val="100"/>
        <c:noMultiLvlLbl val="0"/>
      </c:catAx>
      <c:valAx>
        <c:axId val="22867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833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0.17391</cdr:x>
      <cdr:y>0.2029</cdr:y>
    </cdr:from>
    <cdr:to>
      <cdr:x>0.77576</cdr:x>
      <cdr:y>0.60748</cdr:y>
    </cdr:to>
    <cdr:cxnSp macro="">
      <cdr:nvCxnSpPr>
        <cdr:cNvPr id="5" name="Straight Arrow Connector 4"/>
        <cdr:cNvCxnSpPr/>
      </cdr:nvCxnSpPr>
      <cdr:spPr>
        <a:xfrm xmlns:a="http://schemas.openxmlformats.org/drawingml/2006/main">
          <a:off x="1524000" y="1066800"/>
          <a:ext cx="5274028" cy="212722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0.13913</cdr:x>
      <cdr:y>0.11594</cdr:y>
    </cdr:from>
    <cdr:to>
      <cdr:x>0.2132</cdr:x>
      <cdr:y>0.21304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19200" y="609600"/>
          <a:ext cx="649111" cy="5105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903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0.76522</cdr:x>
      <cdr:y>0.52174</cdr:y>
    </cdr:from>
    <cdr:to>
      <cdr:x>0.83929</cdr:x>
      <cdr:y>0.58647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705600" y="2743200"/>
          <a:ext cx="649111" cy="340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 smtClean="0"/>
            <a:t>763</a:t>
          </a:r>
          <a:endParaRPr lang="en-US" sz="1600" dirty="0"/>
        </a:p>
      </cdr:txBody>
    </cdr:sp>
  </cdr:relSizeAnchor>
  <cdr:relSizeAnchor xmlns:cdr="http://schemas.openxmlformats.org/drawingml/2006/chartDrawing">
    <cdr:from>
      <cdr:x>0.41739</cdr:x>
      <cdr:y>0.62319</cdr:y>
    </cdr:from>
    <cdr:to>
      <cdr:x>0.76924</cdr:x>
      <cdr:y>0.86594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657600" y="3276600"/>
          <a:ext cx="3083278" cy="12763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This represents a  </a:t>
          </a:r>
          <a:r>
            <a:rPr lang="en-US" sz="2000" dirty="0" smtClean="0"/>
            <a:t>15.5%</a:t>
          </a:r>
          <a:r>
            <a:rPr lang="en-US" sz="1800" dirty="0" smtClean="0"/>
            <a:t> decrease in claims over this 5 year period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0.7913</cdr:x>
      <cdr:y>0.5942</cdr:y>
    </cdr:from>
    <cdr:to>
      <cdr:x>0.82834</cdr:x>
      <cdr:y>0.64275</cdr:y>
    </cdr:to>
    <cdr:sp macro="" textlink="">
      <cdr:nvSpPr>
        <cdr:cNvPr id="9" name="24-Point Star 8"/>
        <cdr:cNvSpPr/>
      </cdr:nvSpPr>
      <cdr:spPr>
        <a:xfrm xmlns:a="http://schemas.openxmlformats.org/drawingml/2006/main">
          <a:off x="6934200" y="3124200"/>
          <a:ext cx="324556" cy="255268"/>
        </a:xfrm>
        <a:prstGeom xmlns:a="http://schemas.openxmlformats.org/drawingml/2006/main" prst="star24">
          <a:avLst/>
        </a:prstGeom>
      </cdr:spPr>
      <cdr:style>
        <a:lnRef xmlns:a="http://schemas.openxmlformats.org/drawingml/2006/main" idx="2">
          <a:schemeClr val="dk1">
            <a:shade val="50000"/>
          </a:schemeClr>
        </a:lnRef>
        <a:fillRef xmlns:a="http://schemas.openxmlformats.org/drawingml/2006/main" idx="1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0.31304</cdr:x>
      <cdr:y>0.10145</cdr:y>
    </cdr:from>
    <cdr:to>
      <cdr:x>0.37786</cdr:x>
      <cdr:y>0.16618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743200" y="533400"/>
          <a:ext cx="567972" cy="3403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910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0.47826</cdr:x>
      <cdr:y>0.24638</cdr:y>
    </cdr:from>
    <cdr:to>
      <cdr:x>0.54783</cdr:x>
      <cdr:y>0.31884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191000" y="1295400"/>
          <a:ext cx="609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849</a:t>
          </a:r>
          <a:endParaRPr lang="en-US" sz="1800" dirty="0"/>
        </a:p>
      </cdr:txBody>
    </cdr:sp>
  </cdr:relSizeAnchor>
  <cdr:relSizeAnchor xmlns:cdr="http://schemas.openxmlformats.org/drawingml/2006/chartDrawing">
    <cdr:from>
      <cdr:x>0.62609</cdr:x>
      <cdr:y>0.24638</cdr:y>
    </cdr:from>
    <cdr:to>
      <cdr:x>0.69565</cdr:x>
      <cdr:y>0.30435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5486400" y="1295400"/>
          <a:ext cx="6096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854</a:t>
          </a:r>
          <a:endParaRPr lang="en-US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CEFA8-13D0-460F-9097-9E0C054B739A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561EC9-FD25-45E1-9517-A6DA78363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2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E18C1D8-F87B-4DBC-823E-E796FEB18C4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990326A-915D-4F1A-9270-632B0889516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686800" cy="2514600"/>
          </a:xfrm>
        </p:spPr>
        <p:txBody>
          <a:bodyPr>
            <a:normAutofit/>
          </a:bodyPr>
          <a:lstStyle/>
          <a:p>
            <a:r>
              <a:rPr lang="en-US" dirty="0" smtClean="0"/>
              <a:t>County Safety Committee</a:t>
            </a:r>
            <a:br>
              <a:rPr lang="en-US" dirty="0" smtClean="0"/>
            </a:b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Quarter - 2014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Loss Prevention Specialist</a:t>
            </a:r>
          </a:p>
          <a:p>
            <a:r>
              <a:rPr lang="en-US" dirty="0" smtClean="0"/>
              <a:t>Risk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09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Cal-OSHA Log 300</a:t>
            </a:r>
          </a:p>
          <a:p>
            <a:pPr marL="13716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Posters</a:t>
            </a:r>
          </a:p>
          <a:p>
            <a:endParaRPr lang="en-US" dirty="0" smtClean="0"/>
          </a:p>
          <a:p>
            <a:r>
              <a:rPr lang="en-US" dirty="0" smtClean="0"/>
              <a:t>Safety Items in the County</a:t>
            </a:r>
          </a:p>
          <a:p>
            <a:endParaRPr lang="en-US" dirty="0" smtClean="0"/>
          </a:p>
          <a:p>
            <a:r>
              <a:rPr lang="en-US" dirty="0" smtClean="0"/>
              <a:t>Planned/Unplanned Visits</a:t>
            </a:r>
          </a:p>
          <a:p>
            <a:endParaRPr lang="en-US" dirty="0" smtClean="0"/>
          </a:p>
          <a:p>
            <a:r>
              <a:rPr lang="en-US" dirty="0" smtClean="0"/>
              <a:t>County’s Claims History</a:t>
            </a:r>
          </a:p>
          <a:p>
            <a:pPr marL="13716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Fire Extinguisher Safety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8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Cal-OSHA Log 300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Log 300 report of injuries</a:t>
            </a:r>
          </a:p>
          <a:p>
            <a:endParaRPr lang="en-US" dirty="0" smtClean="0"/>
          </a:p>
          <a:p>
            <a:r>
              <a:rPr lang="en-US" dirty="0" smtClean="0"/>
              <a:t>Annual Summary</a:t>
            </a:r>
          </a:p>
          <a:p>
            <a:endParaRPr lang="en-US" dirty="0" smtClean="0"/>
          </a:p>
          <a:p>
            <a:r>
              <a:rPr lang="en-US" dirty="0" smtClean="0"/>
              <a:t>Required posted dates</a:t>
            </a:r>
          </a:p>
          <a:p>
            <a:endParaRPr lang="en-US" dirty="0" smtClean="0"/>
          </a:p>
          <a:p>
            <a:r>
              <a:rPr lang="en-US" dirty="0" smtClean="0"/>
              <a:t>Link to forms -http</a:t>
            </a:r>
            <a:r>
              <a:rPr lang="en-US" dirty="0"/>
              <a:t>://</a:t>
            </a:r>
            <a:r>
              <a:rPr lang="en-US" dirty="0" smtClean="0"/>
              <a:t>www.dir.ca.gov/dosh/PubOrder.asp</a:t>
            </a:r>
          </a:p>
          <a:p>
            <a:endParaRPr lang="en-US" dirty="0" smtClean="0"/>
          </a:p>
          <a:p>
            <a:r>
              <a:rPr lang="en-US" dirty="0" smtClean="0"/>
              <a:t>Link to FAQ’s</a:t>
            </a:r>
          </a:p>
          <a:p>
            <a:pPr marL="137160" indent="0">
              <a:buNone/>
            </a:pPr>
            <a:r>
              <a:rPr lang="en-US" dirty="0" smtClean="0"/>
              <a:t>     http</a:t>
            </a:r>
            <a:r>
              <a:rPr lang="en-US" dirty="0"/>
              <a:t>://</a:t>
            </a:r>
            <a:r>
              <a:rPr lang="en-US" dirty="0" smtClean="0"/>
              <a:t>www.dir.ca.gov/T8/14300</a:t>
            </a:r>
            <a:r>
              <a:rPr lang="en-US" dirty="0" smtClean="0"/>
              <a:t>.7</a:t>
            </a:r>
            <a:r>
              <a:rPr lang="en-US" dirty="0" smtClean="0"/>
              <a:t>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683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All-In-One Posters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Delivery of posters</a:t>
            </a:r>
          </a:p>
          <a:p>
            <a:endParaRPr lang="en-US" dirty="0"/>
          </a:p>
          <a:p>
            <a:r>
              <a:rPr lang="en-US" dirty="0" smtClean="0"/>
              <a:t>Additional posters are available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02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current active Cal-OSHA investigation </a:t>
            </a:r>
          </a:p>
          <a:p>
            <a:pPr lvl="1"/>
            <a:r>
              <a:rPr lang="en-US" dirty="0" smtClean="0"/>
              <a:t>Complaint </a:t>
            </a:r>
          </a:p>
          <a:p>
            <a:pPr lvl="1"/>
            <a:endParaRPr lang="en-US" dirty="0"/>
          </a:p>
          <a:p>
            <a:r>
              <a:rPr lang="en-US" dirty="0" smtClean="0"/>
              <a:t>Ergonomic Workstation evaluations</a:t>
            </a:r>
          </a:p>
          <a:p>
            <a:endParaRPr lang="en-US" dirty="0"/>
          </a:p>
          <a:p>
            <a:r>
              <a:rPr lang="en-US" dirty="0" smtClean="0"/>
              <a:t>Air Sampling</a:t>
            </a:r>
          </a:p>
        </p:txBody>
      </p:sp>
    </p:spTree>
    <p:extLst>
      <p:ext uri="{BB962C8B-B14F-4D97-AF65-F5344CB8AC3E}">
        <p14:creationId xmlns:p14="http://schemas.microsoft.com/office/powerpoint/2010/main" val="259345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Planned/Unplanned visits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Cal-OSHA simulated investigation</a:t>
            </a:r>
          </a:p>
          <a:p>
            <a:pPr lvl="1"/>
            <a:r>
              <a:rPr lang="en-US" dirty="0" smtClean="0"/>
              <a:t>Initial conference</a:t>
            </a:r>
          </a:p>
          <a:p>
            <a:pPr lvl="1"/>
            <a:r>
              <a:rPr lang="en-US" dirty="0" smtClean="0"/>
              <a:t>Items that will be requested</a:t>
            </a:r>
          </a:p>
          <a:p>
            <a:pPr lvl="1"/>
            <a:r>
              <a:rPr lang="en-US" dirty="0" smtClean="0"/>
              <a:t>Gathering the right people</a:t>
            </a:r>
          </a:p>
          <a:p>
            <a:pPr lvl="1"/>
            <a:endParaRPr lang="en-US" dirty="0"/>
          </a:p>
          <a:p>
            <a:r>
              <a:rPr lang="en-US" dirty="0" smtClean="0"/>
              <a:t> Documentation</a:t>
            </a:r>
          </a:p>
          <a:p>
            <a:pPr lvl="1"/>
            <a:r>
              <a:rPr lang="en-US" dirty="0" smtClean="0"/>
              <a:t>Knowing the location of key items</a:t>
            </a:r>
          </a:p>
          <a:p>
            <a:pPr lvl="1"/>
            <a:r>
              <a:rPr lang="en-US" dirty="0" smtClean="0"/>
              <a:t>Staff’s knowledge of materials</a:t>
            </a:r>
          </a:p>
          <a:p>
            <a:pPr lvl="1"/>
            <a:r>
              <a:rPr lang="en-US" dirty="0" smtClean="0"/>
              <a:t>Training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87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Loss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steady 5 year decrease of workers’ compensation claims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Why??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Contributing factors??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changes are departments doing??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6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County Loss History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8236224"/>
              </p:ext>
            </p:extLst>
          </p:nvPr>
        </p:nvGraphicFramePr>
        <p:xfrm>
          <a:off x="152400" y="1295400"/>
          <a:ext cx="8763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95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Decrease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851971"/>
              </p:ext>
            </p:extLst>
          </p:nvPr>
        </p:nvGraphicFramePr>
        <p:xfrm>
          <a:off x="152400" y="1295400"/>
          <a:ext cx="8763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14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Claims by Department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592808"/>
              </p:ext>
            </p:extLst>
          </p:nvPr>
        </p:nvGraphicFramePr>
        <p:xfrm>
          <a:off x="0" y="1295400"/>
          <a:ext cx="9067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30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447800"/>
          </a:xfrm>
        </p:spPr>
        <p:txBody>
          <a:bodyPr>
            <a:normAutofit fontScale="90000"/>
          </a:bodyPr>
          <a:lstStyle/>
          <a:p>
            <a:r>
              <a:rPr lang="en-US" altLang="en-US" sz="4800" b="1"/>
              <a:t>Using Fire Extinguishers Safely</a:t>
            </a:r>
            <a:endParaRPr lang="en-US" altLang="en-US"/>
          </a:p>
        </p:txBody>
      </p:sp>
      <p:pic>
        <p:nvPicPr>
          <p:cNvPr id="261128" name="Picture 1032" descr="S:\PUB_ED\Public Education Committee\cdformat-curriculum\Fire Extinguisher - Cartoon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514600"/>
            <a:ext cx="2786063" cy="330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60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b="1"/>
              <a:t>What we will learn today</a:t>
            </a:r>
            <a:endParaRPr lang="en-US" alt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1752600"/>
          </a:xfrm>
        </p:spPr>
        <p:txBody>
          <a:bodyPr/>
          <a:lstStyle/>
          <a:p>
            <a:r>
              <a:rPr lang="en-US" altLang="en-US"/>
              <a:t>We will talk about different types of fire extinguishers, how to use them safely, and in what situations you would use them.</a:t>
            </a:r>
          </a:p>
        </p:txBody>
      </p:sp>
    </p:spTree>
    <p:extLst>
      <p:ext uri="{BB962C8B-B14F-4D97-AF65-F5344CB8AC3E}">
        <p14:creationId xmlns:p14="http://schemas.microsoft.com/office/powerpoint/2010/main" val="56403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b="1"/>
              <a:t>We have already learned that:</a:t>
            </a:r>
            <a:endParaRPr lang="en-US" altLang="en-US"/>
          </a:p>
        </p:txBody>
      </p:sp>
      <p:sp>
        <p:nvSpPr>
          <p:cNvPr id="26829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00200"/>
            <a:ext cx="7772400" cy="2209800"/>
          </a:xfrm>
        </p:spPr>
        <p:txBody>
          <a:bodyPr/>
          <a:lstStyle/>
          <a:p>
            <a:r>
              <a:rPr lang="en-US" altLang="en-US"/>
              <a:t>Fire needs heat, fuel and oxygen to create the chemical chain reaction that causes fire</a:t>
            </a:r>
          </a:p>
          <a:p>
            <a:r>
              <a:rPr lang="en-US" altLang="en-US"/>
              <a:t>If you remove one of the elements, the fire cannot survive</a:t>
            </a:r>
          </a:p>
        </p:txBody>
      </p:sp>
    </p:spTree>
    <p:extLst>
      <p:ext uri="{BB962C8B-B14F-4D97-AF65-F5344CB8AC3E}">
        <p14:creationId xmlns:p14="http://schemas.microsoft.com/office/powerpoint/2010/main" val="42555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1828800"/>
          </a:xfrm>
        </p:spPr>
        <p:txBody>
          <a:bodyPr/>
          <a:lstStyle/>
          <a:p>
            <a:r>
              <a:rPr lang="en-US" altLang="en-US"/>
              <a:t>Do you have a fire extinguisher in your home?</a:t>
            </a:r>
          </a:p>
          <a:p>
            <a:pPr lvl="1"/>
            <a:r>
              <a:rPr lang="en-US" altLang="en-US"/>
              <a:t>Every home should have one</a:t>
            </a:r>
          </a:p>
        </p:txBody>
      </p:sp>
      <p:sp>
        <p:nvSpPr>
          <p:cNvPr id="317453" name="Rectangle 13"/>
          <p:cNvSpPr>
            <a:spLocks noChangeArrowheads="1"/>
          </p:cNvSpPr>
          <p:nvPr/>
        </p:nvSpPr>
        <p:spPr bwMode="auto">
          <a:xfrm>
            <a:off x="685800" y="2438400"/>
            <a:ext cx="7772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Where is it located?</a:t>
            </a: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Extinguishers should be located in plain view, near an escape route</a:t>
            </a:r>
          </a:p>
          <a:p>
            <a:pPr lvl="1" eaLnBrk="0" fontAlgn="base" hangingPunct="0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Kitchen, garage, workroom</a:t>
            </a:r>
          </a:p>
        </p:txBody>
      </p:sp>
    </p:spTree>
    <p:extLst>
      <p:ext uri="{BB962C8B-B14F-4D97-AF65-F5344CB8AC3E}">
        <p14:creationId xmlns:p14="http://schemas.microsoft.com/office/powerpoint/2010/main" val="2310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5638800"/>
          </a:xfrm>
        </p:spPr>
        <p:txBody>
          <a:bodyPr/>
          <a:lstStyle/>
          <a:p>
            <a:r>
              <a:rPr lang="en-US" altLang="en-US"/>
              <a:t>Fire extinguishers have chemicals in them that suppress the fire</a:t>
            </a:r>
          </a:p>
          <a:p>
            <a:pPr lvl="1"/>
            <a:r>
              <a:rPr lang="en-US" altLang="en-US"/>
              <a:t>There are four different classes of fires</a:t>
            </a:r>
          </a:p>
          <a:p>
            <a:pPr lvl="1"/>
            <a:r>
              <a:rPr lang="en-US" altLang="en-US"/>
              <a:t>Class of fire determines which extinguisher to use</a:t>
            </a:r>
          </a:p>
          <a:p>
            <a:r>
              <a:rPr lang="en-US" altLang="en-US"/>
              <a:t>Most common type of extinguisher - use on most household fires - contains a combination of dry chemicals that look like a white powder</a:t>
            </a:r>
          </a:p>
          <a:p>
            <a:pPr lvl="1"/>
            <a:r>
              <a:rPr lang="en-US" altLang="en-US"/>
              <a:t>powder interrupts the chemical chain reaction and suffocates the fire</a:t>
            </a:r>
          </a:p>
        </p:txBody>
      </p:sp>
    </p:spTree>
    <p:extLst>
      <p:ext uri="{BB962C8B-B14F-4D97-AF65-F5344CB8AC3E}">
        <p14:creationId xmlns:p14="http://schemas.microsoft.com/office/powerpoint/2010/main" val="7943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3505200"/>
          </a:xfrm>
        </p:spPr>
        <p:txBody>
          <a:bodyPr/>
          <a:lstStyle/>
          <a:p>
            <a:r>
              <a:rPr lang="en-US" altLang="en-US"/>
              <a:t>Just like matches and lighters are not toys, a fire extinguisher is not a toy</a:t>
            </a:r>
          </a:p>
          <a:p>
            <a:r>
              <a:rPr lang="en-US" altLang="en-US"/>
              <a:t>Cause damage if not used properly</a:t>
            </a:r>
          </a:p>
          <a:p>
            <a:r>
              <a:rPr lang="en-US" altLang="en-US"/>
              <a:t>Should only be used in emergency situations for one purpose - to extinguish a fire</a:t>
            </a:r>
          </a:p>
        </p:txBody>
      </p:sp>
    </p:spTree>
    <p:extLst>
      <p:ext uri="{BB962C8B-B14F-4D97-AF65-F5344CB8AC3E}">
        <p14:creationId xmlns:p14="http://schemas.microsoft.com/office/powerpoint/2010/main" val="7773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5334000" cy="2971800"/>
          </a:xfrm>
        </p:spPr>
        <p:txBody>
          <a:bodyPr/>
          <a:lstStyle/>
          <a:p>
            <a:r>
              <a:rPr lang="en-US" altLang="en-US"/>
              <a:t>Fire extinguishers are identified by a letter that determines what materials it will be most effective on and a number that determines how much area it covers.</a:t>
            </a:r>
          </a:p>
        </p:txBody>
      </p:sp>
      <p:pic>
        <p:nvPicPr>
          <p:cNvPr id="328710" name="Picture 6" descr="S:\PUB_ED\Public Education Committee\cdformat-curriculum\Fire Extinguisher 0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838200"/>
            <a:ext cx="20574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8711" name="Text Box 7"/>
          <p:cNvSpPr txBox="1">
            <a:spLocks noChangeArrowheads="1"/>
          </p:cNvSpPr>
          <p:nvPr/>
        </p:nvSpPr>
        <p:spPr bwMode="auto">
          <a:xfrm>
            <a:off x="6400800" y="2590800"/>
            <a:ext cx="1371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>
                <a:solidFill>
                  <a:srgbClr val="000000"/>
                </a:solidFill>
              </a:rPr>
              <a:t>4-A 20B:C</a:t>
            </a:r>
          </a:p>
        </p:txBody>
      </p:sp>
      <p:sp>
        <p:nvSpPr>
          <p:cNvPr id="328712" name="Rectangle 8"/>
          <p:cNvSpPr>
            <a:spLocks noChangeArrowheads="1"/>
          </p:cNvSpPr>
          <p:nvPr/>
        </p:nvSpPr>
        <p:spPr bwMode="auto">
          <a:xfrm>
            <a:off x="685800" y="3810000"/>
            <a:ext cx="54102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Those two factors determine                   where and how long a fire                        extinguisher is most                            effective</a:t>
            </a:r>
          </a:p>
        </p:txBody>
      </p:sp>
    </p:spTree>
    <p:extLst>
      <p:ext uri="{BB962C8B-B14F-4D97-AF65-F5344CB8AC3E}">
        <p14:creationId xmlns:p14="http://schemas.microsoft.com/office/powerpoint/2010/main" val="30812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1295400"/>
          </a:xfrm>
        </p:spPr>
        <p:txBody>
          <a:bodyPr/>
          <a:lstStyle/>
          <a:p>
            <a:r>
              <a:rPr lang="en-US" altLang="en-US"/>
              <a:t>Letter designation tells us what the extinguisher is most effective on </a:t>
            </a:r>
          </a:p>
        </p:txBody>
      </p:sp>
      <p:sp>
        <p:nvSpPr>
          <p:cNvPr id="329734" name="Text Box 6"/>
          <p:cNvSpPr txBox="1">
            <a:spLocks noChangeArrowheads="1"/>
          </p:cNvSpPr>
          <p:nvPr/>
        </p:nvSpPr>
        <p:spPr bwMode="auto">
          <a:xfrm>
            <a:off x="2514600" y="1981200"/>
            <a:ext cx="5257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rgbClr val="000000"/>
                </a:solidFill>
              </a:rPr>
              <a:t>Ordinary combustibles such as wood, paper, </a:t>
            </a:r>
            <a:r>
              <a:rPr lang="en-US" altLang="en-US" sz="2400" dirty="0" smtClean="0">
                <a:solidFill>
                  <a:srgbClr val="000000"/>
                </a:solidFill>
              </a:rPr>
              <a:t>clothing</a:t>
            </a:r>
            <a:r>
              <a:rPr lang="en-US" altLang="en-US" sz="2400" dirty="0">
                <a:solidFill>
                  <a:srgbClr val="000000"/>
                </a:solidFill>
              </a:rPr>
              <a:t>, household furnishings</a:t>
            </a:r>
          </a:p>
        </p:txBody>
      </p:sp>
      <p:sp>
        <p:nvSpPr>
          <p:cNvPr id="329735" name="Text Box 7"/>
          <p:cNvSpPr txBox="1">
            <a:spLocks noChangeArrowheads="1"/>
          </p:cNvSpPr>
          <p:nvPr/>
        </p:nvSpPr>
        <p:spPr bwMode="auto">
          <a:xfrm>
            <a:off x="2514600" y="3429000"/>
            <a:ext cx="4953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0000"/>
                </a:solidFill>
              </a:rPr>
              <a:t>Flammable liquids such as gasoline, alcohol, paints, motor oil, cooking oil and cleaners</a:t>
            </a:r>
          </a:p>
        </p:txBody>
      </p:sp>
      <p:sp>
        <p:nvSpPr>
          <p:cNvPr id="329736" name="Text Box 8"/>
          <p:cNvSpPr txBox="1">
            <a:spLocks noChangeArrowheads="1"/>
          </p:cNvSpPr>
          <p:nvPr/>
        </p:nvSpPr>
        <p:spPr bwMode="auto">
          <a:xfrm>
            <a:off x="2514600" y="5105400"/>
            <a:ext cx="5486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2400">
                <a:solidFill>
                  <a:srgbClr val="000000"/>
                </a:solidFill>
              </a:rPr>
              <a:t>Energized (plugged in) electrical equipment like televisions, computers or wiring</a:t>
            </a:r>
          </a:p>
        </p:txBody>
      </p:sp>
      <p:sp>
        <p:nvSpPr>
          <p:cNvPr id="329738" name="Text Box 10"/>
          <p:cNvSpPr txBox="1">
            <a:spLocks noChangeArrowheads="1"/>
          </p:cNvSpPr>
          <p:nvPr/>
        </p:nvSpPr>
        <p:spPr bwMode="auto">
          <a:xfrm>
            <a:off x="1447800" y="1752600"/>
            <a:ext cx="8382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7200">
                <a:solidFill>
                  <a:srgbClr val="000000"/>
                </a:solidFill>
              </a:rPr>
              <a:t>A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29739" name="Text Box 11"/>
          <p:cNvSpPr txBox="1">
            <a:spLocks noChangeArrowheads="1"/>
          </p:cNvSpPr>
          <p:nvPr/>
        </p:nvSpPr>
        <p:spPr bwMode="auto">
          <a:xfrm>
            <a:off x="1371600" y="3352800"/>
            <a:ext cx="914400" cy="12080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sz="7200">
                <a:solidFill>
                  <a:srgbClr val="000000"/>
                </a:solidFill>
              </a:rPr>
              <a:t>B</a:t>
            </a:r>
            <a:endParaRPr lang="en-US" altLang="en-US" sz="2400">
              <a:solidFill>
                <a:srgbClr val="000000"/>
              </a:solidFill>
            </a:endParaRPr>
          </a:p>
        </p:txBody>
      </p:sp>
      <p:sp>
        <p:nvSpPr>
          <p:cNvPr id="329741" name="Rectangle 13"/>
          <p:cNvSpPr>
            <a:spLocks noChangeArrowheads="1"/>
          </p:cNvSpPr>
          <p:nvPr/>
        </p:nvSpPr>
        <p:spPr bwMode="auto">
          <a:xfrm>
            <a:off x="1447800" y="5029200"/>
            <a:ext cx="7937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7200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329742" name="Oval 14"/>
          <p:cNvSpPr>
            <a:spLocks noChangeArrowheads="1"/>
          </p:cNvSpPr>
          <p:nvPr/>
        </p:nvSpPr>
        <p:spPr bwMode="auto">
          <a:xfrm>
            <a:off x="1219200" y="5029200"/>
            <a:ext cx="1219200" cy="1219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329743" name="AutoShape 15"/>
          <p:cNvSpPr>
            <a:spLocks noChangeArrowheads="1"/>
          </p:cNvSpPr>
          <p:nvPr/>
        </p:nvSpPr>
        <p:spPr bwMode="auto">
          <a:xfrm>
            <a:off x="1219200" y="1600200"/>
            <a:ext cx="1295400" cy="1295400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4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idx="1"/>
          </p:nvPr>
        </p:nvSpPr>
        <p:spPr>
          <a:xfrm>
            <a:off x="609600" y="685800"/>
            <a:ext cx="7772400" cy="4495800"/>
          </a:xfrm>
        </p:spPr>
        <p:txBody>
          <a:bodyPr/>
          <a:lstStyle/>
          <a:p>
            <a:r>
              <a:rPr lang="en-US" altLang="en-US" dirty="0"/>
              <a:t>The numbers tell us how large an area the extinguisher is most effective on</a:t>
            </a:r>
            <a:r>
              <a:rPr lang="en-US" altLang="en-US" dirty="0" smtClean="0"/>
              <a:t>.</a:t>
            </a:r>
          </a:p>
          <a:p>
            <a:endParaRPr lang="en-US" altLang="en-US" dirty="0"/>
          </a:p>
          <a:p>
            <a:pPr lvl="1"/>
            <a:r>
              <a:rPr lang="en-US" altLang="en-US" dirty="0"/>
              <a:t>A number 1 would be on a small area extinguisher, like what you would find in a kitchen</a:t>
            </a:r>
            <a:r>
              <a:rPr lang="en-US" altLang="en-US" dirty="0" smtClean="0"/>
              <a:t>.</a:t>
            </a:r>
          </a:p>
          <a:p>
            <a:pPr lvl="1"/>
            <a:endParaRPr lang="en-US" altLang="en-US" dirty="0"/>
          </a:p>
          <a:p>
            <a:pPr lvl="1"/>
            <a:r>
              <a:rPr lang="en-US" altLang="en-US" dirty="0" smtClean="0"/>
              <a:t>A </a:t>
            </a:r>
            <a:r>
              <a:rPr lang="en-US" altLang="en-US" dirty="0"/>
              <a:t>number 4 rating means that it can extinguish a fire 4 times larger than a number 1 rating</a:t>
            </a:r>
          </a:p>
        </p:txBody>
      </p:sp>
    </p:spTree>
    <p:extLst>
      <p:ext uri="{BB962C8B-B14F-4D97-AF65-F5344CB8AC3E}">
        <p14:creationId xmlns:p14="http://schemas.microsoft.com/office/powerpoint/2010/main" val="215235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4724400"/>
          </a:xfrm>
        </p:spPr>
        <p:txBody>
          <a:bodyPr/>
          <a:lstStyle/>
          <a:p>
            <a:r>
              <a:rPr lang="en-US" altLang="en-US" dirty="0"/>
              <a:t>So the rating on our 4-A 20 B:C extinguisher means:</a:t>
            </a:r>
          </a:p>
          <a:p>
            <a:pPr lvl="1"/>
            <a:r>
              <a:rPr lang="en-US" altLang="en-US" dirty="0"/>
              <a:t>Multipurpose </a:t>
            </a:r>
            <a:r>
              <a:rPr lang="en-US" altLang="en-US" dirty="0" smtClean="0"/>
              <a:t>extinguisher because </a:t>
            </a:r>
            <a:r>
              <a:rPr lang="en-US" altLang="en-US" dirty="0"/>
              <a:t>of </a:t>
            </a:r>
            <a:r>
              <a:rPr lang="en-US" altLang="en-US" dirty="0" smtClean="0"/>
              <a:t>                   its </a:t>
            </a:r>
            <a:r>
              <a:rPr lang="en-US" altLang="en-US" dirty="0"/>
              <a:t>A-B-C rating</a:t>
            </a:r>
          </a:p>
          <a:p>
            <a:pPr lvl="1"/>
            <a:r>
              <a:rPr lang="en-US" altLang="en-US" dirty="0"/>
              <a:t>Can extinguish a Class A fire </a:t>
            </a:r>
            <a:r>
              <a:rPr lang="en-US" altLang="en-US" dirty="0" smtClean="0"/>
              <a:t>4 </a:t>
            </a:r>
            <a:r>
              <a:rPr lang="en-US" altLang="en-US" dirty="0"/>
              <a:t>times </a:t>
            </a:r>
            <a:r>
              <a:rPr lang="en-US" altLang="en-US" dirty="0" smtClean="0"/>
              <a:t>             larger </a:t>
            </a:r>
            <a:r>
              <a:rPr lang="en-US" altLang="en-US" dirty="0"/>
              <a:t>than a 1-A</a:t>
            </a:r>
          </a:p>
          <a:p>
            <a:pPr lvl="1"/>
            <a:r>
              <a:rPr lang="en-US" altLang="en-US" dirty="0"/>
              <a:t>Can extinguish a Class B:C </a:t>
            </a:r>
            <a:r>
              <a:rPr lang="en-US" altLang="en-US" dirty="0" smtClean="0"/>
              <a:t>fire                                20 </a:t>
            </a:r>
            <a:r>
              <a:rPr lang="en-US" altLang="en-US" dirty="0"/>
              <a:t>times larger than </a:t>
            </a:r>
            <a:r>
              <a:rPr lang="en-US" altLang="en-US" dirty="0" smtClean="0"/>
              <a:t>a </a:t>
            </a:r>
            <a:r>
              <a:rPr lang="en-US" altLang="en-US" dirty="0"/>
              <a:t>1-B:C</a:t>
            </a:r>
          </a:p>
        </p:txBody>
      </p:sp>
      <p:pic>
        <p:nvPicPr>
          <p:cNvPr id="331779" name="Picture 3" descr="S:\PUB_ED\Public Education Committee\cdformat-curriculum\Fire Extinguisher 0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371600"/>
            <a:ext cx="1956216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1780" name="Text Box 4"/>
          <p:cNvSpPr txBox="1">
            <a:spLocks noChangeArrowheads="1"/>
          </p:cNvSpPr>
          <p:nvPr/>
        </p:nvSpPr>
        <p:spPr bwMode="auto">
          <a:xfrm>
            <a:off x="7086600" y="2743200"/>
            <a:ext cx="1371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000000"/>
                </a:solidFill>
              </a:rPr>
              <a:t>4-A 20B:C</a:t>
            </a:r>
          </a:p>
        </p:txBody>
      </p:sp>
    </p:spTree>
    <p:extLst>
      <p:ext uri="{BB962C8B-B14F-4D97-AF65-F5344CB8AC3E}">
        <p14:creationId xmlns:p14="http://schemas.microsoft.com/office/powerpoint/2010/main" val="349738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3276600"/>
          </a:xfrm>
        </p:spPr>
        <p:txBody>
          <a:bodyPr/>
          <a:lstStyle/>
          <a:p>
            <a:r>
              <a:rPr lang="en-US" altLang="en-US"/>
              <a:t>Fire extinguishers should </a:t>
            </a:r>
            <a:r>
              <a:rPr lang="en-US" altLang="en-US" b="1">
                <a:solidFill>
                  <a:srgbClr val="990000"/>
                </a:solidFill>
              </a:rPr>
              <a:t>only</a:t>
            </a:r>
            <a:r>
              <a:rPr lang="en-US" altLang="en-US"/>
              <a:t> be used in certain situations:</a:t>
            </a:r>
          </a:p>
          <a:p>
            <a:pPr lvl="2"/>
            <a:r>
              <a:rPr lang="en-US" altLang="en-US"/>
              <a:t>the fire is smaller than a waste basket</a:t>
            </a:r>
          </a:p>
          <a:p>
            <a:pPr lvl="2"/>
            <a:r>
              <a:rPr lang="en-US" altLang="en-US"/>
              <a:t>the fire is contained to one item (like a small waste basket) and has not spread anywhere else</a:t>
            </a:r>
          </a:p>
          <a:p>
            <a:pPr lvl="2"/>
            <a:r>
              <a:rPr lang="en-US" altLang="en-US"/>
              <a:t>everyone else is out of the building</a:t>
            </a:r>
          </a:p>
          <a:p>
            <a:pPr lvl="2"/>
            <a:r>
              <a:rPr lang="en-US" altLang="en-US"/>
              <a:t>you have a clear exit to safety</a:t>
            </a:r>
          </a:p>
        </p:txBody>
      </p:sp>
      <p:sp>
        <p:nvSpPr>
          <p:cNvPr id="334851" name="Rectangle 3"/>
          <p:cNvSpPr>
            <a:spLocks noChangeArrowheads="1"/>
          </p:cNvSpPr>
          <p:nvPr/>
        </p:nvSpPr>
        <p:spPr bwMode="auto">
          <a:xfrm>
            <a:off x="685800" y="419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And </a:t>
            </a:r>
            <a:r>
              <a:rPr lang="en-US" altLang="en-US" b="1">
                <a:solidFill>
                  <a:srgbClr val="990000"/>
                </a:solidFill>
              </a:rPr>
              <a:t>only</a:t>
            </a:r>
            <a:r>
              <a:rPr lang="en-US" altLang="en-US">
                <a:solidFill>
                  <a:srgbClr val="000000"/>
                </a:solidFill>
              </a:rPr>
              <a:t> if you have been taught how to use it</a:t>
            </a:r>
          </a:p>
        </p:txBody>
      </p:sp>
    </p:spTree>
    <p:extLst>
      <p:ext uri="{BB962C8B-B14F-4D97-AF65-F5344CB8AC3E}">
        <p14:creationId xmlns:p14="http://schemas.microsoft.com/office/powerpoint/2010/main" val="37697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3276600"/>
          </a:xfrm>
        </p:spPr>
        <p:txBody>
          <a:bodyPr/>
          <a:lstStyle/>
          <a:p>
            <a:r>
              <a:rPr lang="en-US" altLang="en-US"/>
              <a:t>It is important to know when to use a fire extinguisher - and when not to.</a:t>
            </a:r>
          </a:p>
          <a:p>
            <a:pPr lvl="1"/>
            <a:r>
              <a:rPr lang="en-US" altLang="en-US"/>
              <a:t>Unless the fire is very small and contained, do not try to fight a fire yourself</a:t>
            </a:r>
          </a:p>
          <a:p>
            <a:pPr lvl="1"/>
            <a:r>
              <a:rPr lang="en-US" altLang="en-US"/>
              <a:t>Get out, make sure everyone else is out, and call the fire department</a:t>
            </a:r>
          </a:p>
        </p:txBody>
      </p:sp>
    </p:spTree>
    <p:extLst>
      <p:ext uri="{BB962C8B-B14F-4D97-AF65-F5344CB8AC3E}">
        <p14:creationId xmlns:p14="http://schemas.microsoft.com/office/powerpoint/2010/main" val="77909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3276600"/>
          </a:xfrm>
        </p:spPr>
        <p:txBody>
          <a:bodyPr/>
          <a:lstStyle/>
          <a:p>
            <a:r>
              <a:rPr lang="en-US" altLang="en-US"/>
              <a:t>When using a fire extinguisher, remember to PASS</a:t>
            </a:r>
          </a:p>
          <a:p>
            <a:pPr lvl="1"/>
            <a:r>
              <a:rPr lang="en-US" altLang="en-US" b="1">
                <a:solidFill>
                  <a:srgbClr val="990000"/>
                </a:solidFill>
              </a:rPr>
              <a:t>P</a:t>
            </a:r>
            <a:r>
              <a:rPr lang="en-US" altLang="en-US"/>
              <a:t>ull the pin</a:t>
            </a:r>
          </a:p>
          <a:p>
            <a:pPr lvl="1"/>
            <a:r>
              <a:rPr lang="en-US" altLang="en-US" b="1">
                <a:solidFill>
                  <a:srgbClr val="990000"/>
                </a:solidFill>
              </a:rPr>
              <a:t>A</a:t>
            </a:r>
            <a:r>
              <a:rPr lang="en-US" altLang="en-US"/>
              <a:t>im the nozzle</a:t>
            </a:r>
          </a:p>
          <a:p>
            <a:pPr lvl="1"/>
            <a:r>
              <a:rPr lang="en-US" altLang="en-US" b="1">
                <a:solidFill>
                  <a:srgbClr val="990000"/>
                </a:solidFill>
              </a:rPr>
              <a:t>S</a:t>
            </a:r>
            <a:r>
              <a:rPr lang="en-US" altLang="en-US"/>
              <a:t>queeze the handle</a:t>
            </a:r>
          </a:p>
          <a:p>
            <a:pPr lvl="1"/>
            <a:r>
              <a:rPr lang="en-US" altLang="en-US" b="1">
                <a:solidFill>
                  <a:srgbClr val="990000"/>
                </a:solidFill>
              </a:rPr>
              <a:t>S</a:t>
            </a:r>
            <a:r>
              <a:rPr lang="en-US" altLang="en-US"/>
              <a:t>weep the nozzle</a:t>
            </a:r>
          </a:p>
        </p:txBody>
      </p:sp>
      <p:sp>
        <p:nvSpPr>
          <p:cNvPr id="338947" name="Rectangle 3"/>
          <p:cNvSpPr>
            <a:spLocks noChangeArrowheads="1"/>
          </p:cNvSpPr>
          <p:nvPr/>
        </p:nvSpPr>
        <p:spPr bwMode="auto">
          <a:xfrm>
            <a:off x="685800" y="3962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0" fontAlgn="base" hangingPunct="0">
              <a:spcAft>
                <a:spcPct val="0"/>
              </a:spcAft>
            </a:pPr>
            <a:r>
              <a:rPr lang="en-US" altLang="en-US">
                <a:solidFill>
                  <a:srgbClr val="000000"/>
                </a:solidFill>
              </a:rPr>
              <a:t>Always aim at the base of the fire for the most effective use</a:t>
            </a:r>
          </a:p>
        </p:txBody>
      </p:sp>
    </p:spTree>
    <p:extLst>
      <p:ext uri="{BB962C8B-B14F-4D97-AF65-F5344CB8AC3E}">
        <p14:creationId xmlns:p14="http://schemas.microsoft.com/office/powerpoint/2010/main" val="202571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685800"/>
            <a:ext cx="8229600" cy="4572000"/>
          </a:xfrm>
        </p:spPr>
        <p:txBody>
          <a:bodyPr>
            <a:normAutofit/>
          </a:bodyPr>
          <a:lstStyle/>
          <a:p>
            <a:endParaRPr lang="en-US" altLang="en-US" dirty="0" smtClean="0"/>
          </a:p>
          <a:p>
            <a:endParaRPr lang="en-US" altLang="en-US" dirty="0"/>
          </a:p>
          <a:p>
            <a:r>
              <a:rPr lang="en-US" altLang="en-US" dirty="0" smtClean="0"/>
              <a:t>Like </a:t>
            </a:r>
            <a:r>
              <a:rPr lang="en-US" altLang="en-US" dirty="0"/>
              <a:t>your smoke alarms, fire extinguishers need to be checked often to make sure it is in good working </a:t>
            </a:r>
            <a:r>
              <a:rPr lang="en-US" altLang="en-US" dirty="0" smtClean="0"/>
              <a:t>order</a:t>
            </a:r>
          </a:p>
          <a:p>
            <a:pPr lvl="1"/>
            <a:r>
              <a:rPr lang="en-US" altLang="en-US" dirty="0" smtClean="0"/>
              <a:t>Monthly inspections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After use, it should be </a:t>
            </a:r>
            <a:r>
              <a:rPr lang="en-US" altLang="en-US" dirty="0" smtClean="0"/>
              <a:t>replaced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4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Next meeting is </a:t>
            </a:r>
          </a:p>
          <a:p>
            <a:pPr lvl="1"/>
            <a:r>
              <a:rPr lang="en-US" dirty="0" smtClean="0"/>
              <a:t>Wednesday, May 21, 2014 @ 10:00 am</a:t>
            </a:r>
          </a:p>
          <a:p>
            <a:pPr lvl="1"/>
            <a:r>
              <a:rPr lang="en-US" dirty="0"/>
              <a:t>3</a:t>
            </a:r>
            <a:r>
              <a:rPr lang="en-US" dirty="0" smtClean="0"/>
              <a:t>rd floor conference room, Administrative Building</a:t>
            </a:r>
          </a:p>
          <a:p>
            <a:pPr lvl="1"/>
            <a:endParaRPr lang="en-US" dirty="0"/>
          </a:p>
          <a:p>
            <a:r>
              <a:rPr lang="en-US" dirty="0" smtClean="0"/>
              <a:t>Comments or Questions</a:t>
            </a:r>
          </a:p>
          <a:p>
            <a:endParaRPr lang="en-US" dirty="0" smtClean="0"/>
          </a:p>
          <a:p>
            <a:r>
              <a:rPr lang="en-US" dirty="0" smtClean="0"/>
              <a:t>Suggestions for next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7772400" cy="2743200"/>
          </a:xfrm>
        </p:spPr>
        <p:txBody>
          <a:bodyPr/>
          <a:lstStyle/>
          <a:p>
            <a:r>
              <a:rPr lang="en-US" altLang="en-US" b="1">
                <a:solidFill>
                  <a:srgbClr val="990000"/>
                </a:solidFill>
              </a:rPr>
              <a:t>REMEMBER</a:t>
            </a:r>
            <a:r>
              <a:rPr lang="en-US" altLang="en-US"/>
              <a:t> - a fire extinguisher is an important fire safety tool.  It should never be played with or pointed at someone.</a:t>
            </a:r>
          </a:p>
        </p:txBody>
      </p:sp>
    </p:spTree>
    <p:extLst>
      <p:ext uri="{BB962C8B-B14F-4D97-AF65-F5344CB8AC3E}">
        <p14:creationId xmlns:p14="http://schemas.microsoft.com/office/powerpoint/2010/main" val="194725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362</TotalTime>
  <Words>800</Words>
  <Application>Microsoft Office PowerPoint</Application>
  <PresentationFormat>On-screen Show (4:3)</PresentationFormat>
  <Paragraphs>147</Paragraphs>
  <Slides>26</Slides>
  <Notes>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Apex</vt:lpstr>
      <vt:lpstr>County Safety Committee 1st Quarter - 2014</vt:lpstr>
      <vt:lpstr>Today’s Agenda</vt:lpstr>
      <vt:lpstr>Cal-OSHA Log 300</vt:lpstr>
      <vt:lpstr>All-In-One Posters</vt:lpstr>
      <vt:lpstr>Safety Items</vt:lpstr>
      <vt:lpstr>Planned/Unplanned visits</vt:lpstr>
      <vt:lpstr>County Loss History</vt:lpstr>
      <vt:lpstr>County Loss History</vt:lpstr>
      <vt:lpstr>Claims Decrease</vt:lpstr>
      <vt:lpstr>Claims by Department</vt:lpstr>
      <vt:lpstr>Using Fire Extinguishers Safely</vt:lpstr>
      <vt:lpstr>What we will learn today</vt:lpstr>
      <vt:lpstr>We have already learned that: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Closing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County Safety Committee 1st Quarter - 2014</dc:title>
  <dc:creator>baragon</dc:creator>
  <cp:lastModifiedBy>baragon</cp:lastModifiedBy>
  <cp:revision>18</cp:revision>
  <cp:lastPrinted>2014-02-18T21:37:54Z</cp:lastPrinted>
  <dcterms:created xsi:type="dcterms:W3CDTF">2014-02-18T16:55:50Z</dcterms:created>
  <dcterms:modified xsi:type="dcterms:W3CDTF">2014-02-19T17:44:28Z</dcterms:modified>
</cp:coreProperties>
</file>