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64" r:id="rId4"/>
    <p:sldId id="265" r:id="rId5"/>
    <p:sldId id="258" r:id="rId6"/>
    <p:sldId id="259" r:id="rId7"/>
    <p:sldId id="260" r:id="rId8"/>
    <p:sldId id="261" r:id="rId9"/>
    <p:sldId id="263" r:id="rId10"/>
    <p:sldId id="256" r:id="rId11"/>
    <p:sldId id="278" r:id="rId12"/>
    <p:sldId id="281" r:id="rId13"/>
    <p:sldId id="276" r:id="rId14"/>
    <p:sldId id="284" r:id="rId15"/>
    <p:sldId id="282" r:id="rId16"/>
    <p:sldId id="277" r:id="rId17"/>
    <p:sldId id="285" r:id="rId18"/>
    <p:sldId id="283" r:id="rId19"/>
    <p:sldId id="286" r:id="rId20"/>
    <p:sldId id="287" r:id="rId21"/>
    <p:sldId id="288" r:id="rId22"/>
    <p:sldId id="279" r:id="rId23"/>
    <p:sldId id="267" r:id="rId24"/>
    <p:sldId id="269" r:id="rId25"/>
    <p:sldId id="271" r:id="rId26"/>
    <p:sldId id="273" r:id="rId27"/>
    <p:sldId id="275" r:id="rId28"/>
    <p:sldId id="289" r:id="rId29"/>
    <p:sldId id="28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autoTitleDeleted val="1"/>
    <c:view3D>
      <c:rotX val="0"/>
      <c:rotY val="10"/>
      <c:rAngAx val="0"/>
      <c:perspective val="4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1.1272743449441702E-3"/>
          <c:w val="1"/>
          <c:h val="0.9102711419547132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Claims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61111111111111E-2"/>
                  <c:y val="-1.6908212560386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3333333333333333E-2"/>
                  <c:y val="-2.4154589371980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222222222222223E-2"/>
                  <c:y val="-2.4154589371980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444444444444445E-2"/>
                  <c:y val="-3.3816425120772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950</c:v>
                </c:pt>
                <c:pt idx="1">
                  <c:v>807</c:v>
                </c:pt>
                <c:pt idx="2">
                  <c:v>830</c:v>
                </c:pt>
                <c:pt idx="3">
                  <c:v>768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27192320"/>
        <c:axId val="27235840"/>
        <c:axId val="29691904"/>
      </c:bar3DChart>
      <c:catAx>
        <c:axId val="2719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27235840"/>
        <c:crosses val="autoZero"/>
        <c:auto val="1"/>
        <c:lblAlgn val="ctr"/>
        <c:lblOffset val="100"/>
        <c:noMultiLvlLbl val="0"/>
      </c:catAx>
      <c:valAx>
        <c:axId val="272358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7192320"/>
        <c:crosses val="autoZero"/>
        <c:crossBetween val="between"/>
      </c:valAx>
      <c:serAx>
        <c:axId val="29691904"/>
        <c:scaling>
          <c:orientation val="minMax"/>
        </c:scaling>
        <c:delete val="1"/>
        <c:axPos val="b"/>
        <c:majorTickMark val="out"/>
        <c:minorTickMark val="none"/>
        <c:tickLblPos val="nextTo"/>
        <c:crossAx val="27235840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4835528736478"/>
          <c:y val="5.0275368121357709E-2"/>
          <c:w val="0.58265116393161132"/>
          <c:h val="0.8554733306641754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Workers' comp Claims</c:v>
                </c:pt>
              </c:strCache>
            </c:strRef>
          </c:tx>
          <c:dLbls>
            <c:dLbl>
              <c:idx val="1"/>
              <c:layout>
                <c:manualLayout>
                  <c:x val="-1.5576323987538941E-2"/>
                  <c:y val="-5.36723163841807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903426791277258E-2"/>
                  <c:y val="-3.3898305084745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7881619937694704E-3"/>
                  <c:y val="-5.3672316384180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950</c:v>
                </c:pt>
                <c:pt idx="1">
                  <c:v>807</c:v>
                </c:pt>
                <c:pt idx="2">
                  <c:v>830</c:v>
                </c:pt>
                <c:pt idx="3">
                  <c:v>768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cat>
            <c:numRef>
              <c:f>Sheet1!$A$2:$A$5</c:f>
              <c:numCache>
                <c:formatCode>General</c:formatCode>
                <c:ptCount val="4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382592"/>
        <c:axId val="140384512"/>
      </c:lineChart>
      <c:catAx>
        <c:axId val="140382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0384512"/>
        <c:crosses val="autoZero"/>
        <c:auto val="1"/>
        <c:lblAlgn val="ctr"/>
        <c:lblOffset val="100"/>
        <c:noMultiLvlLbl val="0"/>
      </c:catAx>
      <c:valAx>
        <c:axId val="140384512"/>
        <c:scaling>
          <c:orientation val="minMax"/>
          <c:max val="1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0382592"/>
        <c:crosses val="autoZero"/>
        <c:crossBetween val="between"/>
        <c:majorUnit val="100"/>
      </c:valAx>
    </c:plotArea>
    <c:legend>
      <c:legendPos val="r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69503814359653637"/>
          <c:y val="0.46412562836425109"/>
          <c:w val="0.29561606201094021"/>
          <c:h val="9.434761332799498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0.15833</cdr:x>
      <cdr:y>0.82609</cdr:y>
    </cdr:from>
    <cdr:to>
      <cdr:x>0.25833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7800" y="436597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0.73793</cdr:x>
      <cdr:y>0.64407</cdr:y>
    </cdr:from>
    <cdr:to>
      <cdr:x>0.99026</cdr:x>
      <cdr:y>0.94915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16625" y="2895600"/>
          <a:ext cx="2057400" cy="1371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0.73793</cdr:x>
      <cdr:y>0.64407</cdr:y>
    </cdr:from>
    <cdr:to>
      <cdr:x>0.99026</cdr:x>
      <cdr:y>0.98305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16625" y="2895600"/>
          <a:ext cx="2057400" cy="152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0.71963</cdr:x>
      <cdr:y>0.59322</cdr:y>
    </cdr:from>
    <cdr:to>
      <cdr:x>0.99961</cdr:x>
      <cdr:y>0.9322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867400" y="2667000"/>
          <a:ext cx="2282825" cy="152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2008 to 2011 </a:t>
          </a:r>
        </a:p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represents a 19% </a:t>
          </a:r>
        </a:p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reduction In overall</a:t>
          </a:r>
        </a:p>
        <a:p xmlns:a="http://schemas.openxmlformats.org/drawingml/2006/main">
          <a:r>
            <a:rPr lang="en-US" sz="1600" b="1" dirty="0" smtClean="0">
              <a:solidFill>
                <a:schemeClr val="tx1"/>
              </a:solidFill>
            </a:rPr>
            <a:t>workers’ comp claims</a:t>
          </a:r>
          <a:endParaRPr lang="en-US" sz="1600" b="1" dirty="0">
            <a:solidFill>
              <a:schemeClr val="tx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C6CF5F0-CDCA-445F-906C-38AAFD9D262D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74AA4E-C531-4956-992D-44C261517A3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CF5F0-CDCA-445F-906C-38AAFD9D262D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74AA4E-C531-4956-992D-44C261517A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CF5F0-CDCA-445F-906C-38AAFD9D262D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074AA4E-C531-4956-992D-44C261517A3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C6CF5F0-CDCA-445F-906C-38AAFD9D262D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074AA4E-C531-4956-992D-44C261517A3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C6CF5F0-CDCA-445F-906C-38AAFD9D262D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074AA4E-C531-4956-992D-44C261517A3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CF5F0-CDCA-445F-906C-38AAFD9D262D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74AA4E-C531-4956-992D-44C261517A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CF5F0-CDCA-445F-906C-38AAFD9D262D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74AA4E-C531-4956-992D-44C261517A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CF5F0-CDCA-445F-906C-38AAFD9D262D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074AA4E-C531-4956-992D-44C261517A3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C6CF5F0-CDCA-445F-906C-38AAFD9D262D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074AA4E-C531-4956-992D-44C261517A3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CF5F0-CDCA-445F-906C-38AAFD9D262D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AA4E-C531-4956-992D-44C261517A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C6CF5F0-CDCA-445F-906C-38AAFD9D262D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074AA4E-C531-4956-992D-44C261517A3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C6CF5F0-CDCA-445F-906C-38AAFD9D262D}" type="datetimeFigureOut">
              <a:rPr lang="en-US" smtClean="0"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074AA4E-C531-4956-992D-44C261517A3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412" y="228600"/>
            <a:ext cx="8991600" cy="2438400"/>
          </a:xfrm>
        </p:spPr>
        <p:txBody>
          <a:bodyPr>
            <a:noAutofit/>
          </a:bodyPr>
          <a:lstStyle/>
          <a:p>
            <a:r>
              <a:rPr lang="en-US" sz="4800" dirty="0"/>
              <a:t>2</a:t>
            </a:r>
            <a:r>
              <a:rPr lang="en-US" sz="4800" dirty="0" smtClean="0"/>
              <a:t>nd Quarter </a:t>
            </a:r>
            <a:br>
              <a:rPr lang="en-US" sz="4800" dirty="0" smtClean="0"/>
            </a:br>
            <a:r>
              <a:rPr lang="en-US" sz="4800" dirty="0" smtClean="0"/>
              <a:t>County </a:t>
            </a:r>
            <a:r>
              <a:rPr lang="en-US" sz="4800" dirty="0"/>
              <a:t>S</a:t>
            </a:r>
            <a:r>
              <a:rPr lang="en-US" sz="4800" dirty="0" smtClean="0"/>
              <a:t>afety Committee Meeting</a:t>
            </a:r>
            <a:endParaRPr lang="en-US" sz="4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0" y="4114800"/>
            <a:ext cx="6705600" cy="6858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Brad Aragon, CSP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Loss Prevention Specialist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Risk Management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24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382000" cy="4876800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Target Solutions Update /Demo</a:t>
            </a:r>
          </a:p>
          <a:p>
            <a:r>
              <a:rPr lang="en-US" sz="4000" dirty="0" smtClean="0"/>
              <a:t>DMV Pull Program</a:t>
            </a:r>
          </a:p>
          <a:p>
            <a:r>
              <a:rPr lang="en-US" sz="4000" dirty="0" smtClean="0"/>
              <a:t>County </a:t>
            </a:r>
            <a:r>
              <a:rPr lang="en-US" sz="4000" dirty="0" smtClean="0"/>
              <a:t> Vehicle Accident Review</a:t>
            </a:r>
            <a:endParaRPr lang="en-US" sz="4000" dirty="0" smtClean="0"/>
          </a:p>
          <a:p>
            <a:r>
              <a:rPr lang="en-US" sz="4000" dirty="0" smtClean="0"/>
              <a:t>County </a:t>
            </a:r>
            <a:r>
              <a:rPr lang="en-US" sz="4000" dirty="0" smtClean="0"/>
              <a:t>Workers’ </a:t>
            </a:r>
            <a:r>
              <a:rPr lang="en-US" sz="4000" dirty="0" smtClean="0"/>
              <a:t>Comp Claims </a:t>
            </a:r>
            <a:r>
              <a:rPr lang="en-US" sz="4000" dirty="0" smtClean="0"/>
              <a:t>Review</a:t>
            </a:r>
            <a:endParaRPr lang="en-US" sz="4000" dirty="0" smtClean="0"/>
          </a:p>
          <a:p>
            <a:r>
              <a:rPr lang="en-US" sz="4000" dirty="0" smtClean="0"/>
              <a:t>Heat Illness Prevention Review</a:t>
            </a:r>
          </a:p>
          <a:p>
            <a:r>
              <a:rPr lang="en-US" sz="4000" dirty="0" smtClean="0"/>
              <a:t>Awareness </a:t>
            </a:r>
            <a:r>
              <a:rPr lang="en-US" sz="4000" dirty="0" smtClean="0"/>
              <a:t>Test</a:t>
            </a:r>
          </a:p>
          <a:p>
            <a:r>
              <a:rPr lang="en-US" sz="4000" dirty="0" smtClean="0"/>
              <a:t>Next Meeting – August 15, @ 10:00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0205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Target Solutions has a new look and features</a:t>
            </a:r>
          </a:p>
          <a:p>
            <a:endParaRPr lang="en-US" dirty="0" smtClean="0"/>
          </a:p>
          <a:p>
            <a:r>
              <a:rPr lang="en-US" dirty="0" smtClean="0"/>
              <a:t>Review of the log in &amp; username process</a:t>
            </a:r>
          </a:p>
          <a:p>
            <a:endParaRPr lang="en-US" dirty="0" smtClean="0"/>
          </a:p>
          <a:p>
            <a:r>
              <a:rPr lang="en-US" dirty="0" smtClean="0"/>
              <a:t>Feedback from users</a:t>
            </a:r>
          </a:p>
          <a:p>
            <a:endParaRPr lang="en-US" dirty="0" smtClean="0"/>
          </a:p>
          <a:p>
            <a:r>
              <a:rPr lang="en-US" dirty="0" smtClean="0"/>
              <a:t>Live look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600200"/>
            <a:ext cx="4631208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1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Solutions – Log-In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524000"/>
            <a:ext cx="92202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377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6705600" cy="1398494"/>
          </a:xfrm>
        </p:spPr>
        <p:txBody>
          <a:bodyPr>
            <a:normAutofit fontScale="90000"/>
          </a:bodyPr>
          <a:lstStyle/>
          <a:p>
            <a:r>
              <a:rPr lang="en-US" dirty="0"/>
              <a:t> Target Solutions Use by Dept.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057400"/>
            <a:ext cx="9144000" cy="4800600"/>
          </a:xfrm>
        </p:spPr>
        <p:txBody>
          <a:bodyPr/>
          <a:lstStyle/>
          <a:p>
            <a:r>
              <a:rPr lang="en-US" dirty="0" smtClean="0"/>
              <a:t>AG Weights- 49			</a:t>
            </a:r>
            <a:r>
              <a:rPr lang="en-US" dirty="0" err="1" smtClean="0"/>
              <a:t>Aging&amp;Adult</a:t>
            </a:r>
            <a:r>
              <a:rPr lang="en-US" dirty="0" smtClean="0"/>
              <a:t> – 120</a:t>
            </a:r>
          </a:p>
          <a:p>
            <a:r>
              <a:rPr lang="en-US" dirty="0" smtClean="0"/>
              <a:t>Air Quality – 10			Airports – 8</a:t>
            </a:r>
          </a:p>
          <a:p>
            <a:r>
              <a:rPr lang="en-US" dirty="0" smtClean="0"/>
              <a:t>Animal Control – 38		Assessor – 109</a:t>
            </a:r>
          </a:p>
          <a:p>
            <a:r>
              <a:rPr lang="en-US" dirty="0" smtClean="0"/>
              <a:t>Auditor/controller – 78	Board of Sup – 10</a:t>
            </a:r>
          </a:p>
          <a:p>
            <a:r>
              <a:rPr lang="en-US" dirty="0" smtClean="0"/>
              <a:t>Board of Trade – 5		</a:t>
            </a:r>
            <a:r>
              <a:rPr lang="en-US" dirty="0" err="1" smtClean="0"/>
              <a:t>Bldg</a:t>
            </a:r>
            <a:r>
              <a:rPr lang="en-US" dirty="0" smtClean="0"/>
              <a:t> Inspect – 24</a:t>
            </a:r>
          </a:p>
          <a:p>
            <a:r>
              <a:rPr lang="en-US" dirty="0" smtClean="0"/>
              <a:t>CCS – 47				Child Support – 189</a:t>
            </a:r>
          </a:p>
          <a:p>
            <a:r>
              <a:rPr lang="en-US" dirty="0" smtClean="0"/>
              <a:t>Clerk/</a:t>
            </a:r>
            <a:r>
              <a:rPr lang="en-US" dirty="0" err="1" smtClean="0"/>
              <a:t>Brd</a:t>
            </a:r>
            <a:r>
              <a:rPr lang="en-US" dirty="0" smtClean="0"/>
              <a:t> – 7			Code Compliance – 7</a:t>
            </a:r>
          </a:p>
          <a:p>
            <a:r>
              <a:rPr lang="en-US" dirty="0" smtClean="0"/>
              <a:t>Comm./Econ </a:t>
            </a:r>
            <a:r>
              <a:rPr lang="en-US" dirty="0" err="1" smtClean="0"/>
              <a:t>Devel</a:t>
            </a:r>
            <a:r>
              <a:rPr lang="en-US" dirty="0" smtClean="0"/>
              <a:t> – 12	Coroner - 3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7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Target Solutions Use by Dept.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991600" cy="5029200"/>
          </a:xfrm>
        </p:spPr>
        <p:txBody>
          <a:bodyPr/>
          <a:lstStyle/>
          <a:p>
            <a:r>
              <a:rPr lang="en-US" dirty="0" smtClean="0"/>
              <a:t>CAO – 19				County Counsel – 7</a:t>
            </a:r>
          </a:p>
          <a:p>
            <a:r>
              <a:rPr lang="en-US" dirty="0" smtClean="0"/>
              <a:t>DA Forensic – 46		</a:t>
            </a:r>
            <a:r>
              <a:rPr lang="en-US" b="1" dirty="0" smtClean="0"/>
              <a:t>DHS – 1486</a:t>
            </a:r>
          </a:p>
          <a:p>
            <a:r>
              <a:rPr lang="en-US" dirty="0" err="1" smtClean="0"/>
              <a:t>Devel</a:t>
            </a:r>
            <a:r>
              <a:rPr lang="en-US" dirty="0" smtClean="0"/>
              <a:t>. </a:t>
            </a:r>
            <a:r>
              <a:rPr lang="en-US" dirty="0" err="1" smtClean="0"/>
              <a:t>Srvcs</a:t>
            </a:r>
            <a:r>
              <a:rPr lang="en-US" dirty="0" smtClean="0"/>
              <a:t> – 20		DA – 186</a:t>
            </a:r>
          </a:p>
          <a:p>
            <a:r>
              <a:rPr lang="en-US" dirty="0" smtClean="0"/>
              <a:t>Elections – 20			EMS – 5</a:t>
            </a:r>
          </a:p>
          <a:p>
            <a:r>
              <a:rPr lang="en-US" dirty="0" smtClean="0"/>
              <a:t>ETR – 116				</a:t>
            </a:r>
            <a:r>
              <a:rPr lang="en-US" dirty="0" err="1" smtClean="0"/>
              <a:t>Eng</a:t>
            </a:r>
            <a:r>
              <a:rPr lang="en-US" dirty="0" smtClean="0"/>
              <a:t>/Survey – 30</a:t>
            </a:r>
          </a:p>
          <a:p>
            <a:r>
              <a:rPr lang="en-US" dirty="0" smtClean="0"/>
              <a:t>Environ Health – 53		Farm &amp; Home – 28</a:t>
            </a:r>
          </a:p>
          <a:p>
            <a:r>
              <a:rPr lang="en-US" dirty="0" smtClean="0"/>
              <a:t>Fire – 12				General </a:t>
            </a:r>
            <a:r>
              <a:rPr lang="en-US" dirty="0" err="1" smtClean="0"/>
              <a:t>Srvc</a:t>
            </a:r>
            <a:r>
              <a:rPr lang="en-US" dirty="0" smtClean="0"/>
              <a:t> – 92</a:t>
            </a:r>
          </a:p>
          <a:p>
            <a:r>
              <a:rPr lang="en-US" dirty="0" smtClean="0"/>
              <a:t>Gen </a:t>
            </a:r>
            <a:r>
              <a:rPr lang="en-US" dirty="0" err="1" smtClean="0"/>
              <a:t>Srvs</a:t>
            </a:r>
            <a:r>
              <a:rPr lang="en-US" dirty="0" smtClean="0"/>
              <a:t> </a:t>
            </a:r>
            <a:r>
              <a:rPr lang="en-US" dirty="0" err="1" smtClean="0"/>
              <a:t>Constr</a:t>
            </a:r>
            <a:r>
              <a:rPr lang="en-US" dirty="0" smtClean="0"/>
              <a:t> – 13		Fleet - 20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22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Solutions Use by Dept.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Grand Jury – 2				GS Abatement – 3</a:t>
            </a:r>
          </a:p>
          <a:p>
            <a:r>
              <a:rPr lang="en-US" dirty="0" smtClean="0"/>
              <a:t>ITS – 49					KCERA – 1</a:t>
            </a:r>
          </a:p>
          <a:p>
            <a:r>
              <a:rPr lang="en-US" dirty="0" smtClean="0"/>
              <a:t>KMC – 260				Library – 110</a:t>
            </a:r>
          </a:p>
          <a:p>
            <a:r>
              <a:rPr lang="en-US" b="1" dirty="0" smtClean="0"/>
              <a:t>Mental Health – 464</a:t>
            </a:r>
            <a:r>
              <a:rPr lang="en-US" dirty="0" smtClean="0"/>
              <a:t>			Parks – 36</a:t>
            </a:r>
          </a:p>
          <a:p>
            <a:r>
              <a:rPr lang="en-US" dirty="0" smtClean="0"/>
              <a:t>Personnel – 21				Planning – 43</a:t>
            </a:r>
          </a:p>
          <a:p>
            <a:r>
              <a:rPr lang="en-US" b="1" dirty="0" smtClean="0"/>
              <a:t>Probation – 441</a:t>
            </a:r>
            <a:r>
              <a:rPr lang="en-US" dirty="0" smtClean="0"/>
              <a:t>			Pub Defend. – 43</a:t>
            </a:r>
          </a:p>
          <a:p>
            <a:r>
              <a:rPr lang="en-US" dirty="0" smtClean="0"/>
              <a:t>Public Health – 234			Recorder – 27</a:t>
            </a:r>
          </a:p>
          <a:p>
            <a:r>
              <a:rPr lang="en-US" dirty="0" smtClean="0"/>
              <a:t>Risk </a:t>
            </a:r>
            <a:r>
              <a:rPr lang="en-US" dirty="0" err="1" smtClean="0"/>
              <a:t>Mgmt</a:t>
            </a:r>
            <a:r>
              <a:rPr lang="en-US" dirty="0" smtClean="0"/>
              <a:t> – 11				Roads – 89</a:t>
            </a:r>
          </a:p>
          <a:p>
            <a:r>
              <a:rPr lang="en-US" b="1" dirty="0" smtClean="0"/>
              <a:t>Sheriff – 427</a:t>
            </a:r>
            <a:r>
              <a:rPr lang="en-US" dirty="0" smtClean="0"/>
              <a:t>				</a:t>
            </a:r>
            <a:r>
              <a:rPr lang="en-US" dirty="0" err="1" smtClean="0"/>
              <a:t>Treas</a:t>
            </a:r>
            <a:r>
              <a:rPr lang="en-US" dirty="0" smtClean="0"/>
              <a:t> Tax - 35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38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Target Solutions Use by Dept.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 smtClean="0"/>
              <a:t>Veteran’s – 6				Waste Admin – 24</a:t>
            </a:r>
          </a:p>
          <a:p>
            <a:r>
              <a:rPr lang="en-US" dirty="0" smtClean="0"/>
              <a:t>Waste DAC – 24			Waste OPS – 49</a:t>
            </a:r>
          </a:p>
          <a:p>
            <a:r>
              <a:rPr lang="en-US" dirty="0" smtClean="0"/>
              <a:t>Waste TRD – 31				Waste   Water – 19</a:t>
            </a:r>
          </a:p>
          <a:p>
            <a:endParaRPr lang="en-US" dirty="0"/>
          </a:p>
          <a:p>
            <a:r>
              <a:rPr lang="en-US" sz="3600" dirty="0" smtClean="0"/>
              <a:t>Total Users = 5,322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000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DMV PULL Program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Violations of drivers who are enrolled in the system are significantly down</a:t>
            </a:r>
          </a:p>
          <a:p>
            <a:r>
              <a:rPr lang="en-US" dirty="0" smtClean="0"/>
              <a:t>Why???</a:t>
            </a:r>
          </a:p>
          <a:p>
            <a:endParaRPr lang="en-US" dirty="0"/>
          </a:p>
          <a:p>
            <a:endParaRPr lang="en-US" dirty="0" smtClean="0"/>
          </a:p>
          <a:p>
            <a:pPr marL="365760" lvl="1" indent="0">
              <a:buNone/>
            </a:pPr>
            <a:endParaRPr lang="en-US" dirty="0"/>
          </a:p>
          <a:p>
            <a:pPr marL="365760" lvl="1" indent="0">
              <a:buNone/>
            </a:pPr>
            <a:endParaRPr lang="en-US" dirty="0" smtClean="0"/>
          </a:p>
          <a:p>
            <a:pPr marL="365760" lvl="1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Accidents remain at a fairly constant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4492978"/>
            <a:ext cx="2315447" cy="1371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015" y="1981200"/>
            <a:ext cx="2556095" cy="206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2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DMV Pull Program Data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7505700" cy="5003800"/>
          </a:xfrm>
        </p:spPr>
      </p:pic>
      <p:cxnSp>
        <p:nvCxnSpPr>
          <p:cNvPr id="8" name="Straight Arrow Connector 7"/>
          <p:cNvCxnSpPr/>
          <p:nvPr/>
        </p:nvCxnSpPr>
        <p:spPr>
          <a:xfrm>
            <a:off x="1676400" y="3124200"/>
            <a:ext cx="441960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371600" y="5486400"/>
            <a:ext cx="4953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08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County Vehicle Accidents –By Dept.</a:t>
            </a:r>
            <a:br>
              <a:rPr lang="en-US" dirty="0" smtClean="0"/>
            </a:br>
            <a:r>
              <a:rPr lang="en-US" dirty="0" smtClean="0"/>
              <a:t>1-1-2012 thru 5-1-2012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308848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Aging &amp; Adult – 2		 </a:t>
            </a:r>
          </a:p>
          <a:p>
            <a:r>
              <a:rPr lang="en-US" dirty="0" smtClean="0"/>
              <a:t>Waste Mgmt. – 3</a:t>
            </a:r>
          </a:p>
          <a:p>
            <a:r>
              <a:rPr lang="en-US" dirty="0" smtClean="0"/>
              <a:t>DHS – 2</a:t>
            </a:r>
          </a:p>
          <a:p>
            <a:r>
              <a:rPr lang="en-US" dirty="0" smtClean="0"/>
              <a:t>General Serv. – 2		</a:t>
            </a:r>
            <a:r>
              <a:rPr lang="en-US" sz="3600" b="1" u="sng" dirty="0" smtClean="0"/>
              <a:t>Total - 18</a:t>
            </a:r>
          </a:p>
          <a:p>
            <a:r>
              <a:rPr lang="en-US" dirty="0" smtClean="0"/>
              <a:t>Animal Control – 2</a:t>
            </a:r>
          </a:p>
          <a:p>
            <a:r>
              <a:rPr lang="en-US" dirty="0" smtClean="0"/>
              <a:t>D A  - 2</a:t>
            </a:r>
          </a:p>
          <a:p>
            <a:r>
              <a:rPr lang="en-US" dirty="0" smtClean="0"/>
              <a:t>Environ. Health – 2</a:t>
            </a:r>
          </a:p>
          <a:p>
            <a:r>
              <a:rPr lang="en-US" dirty="0" smtClean="0"/>
              <a:t>Library – 1</a:t>
            </a:r>
          </a:p>
          <a:p>
            <a:r>
              <a:rPr lang="en-US" dirty="0" smtClean="0"/>
              <a:t>ETR – 1</a:t>
            </a:r>
          </a:p>
          <a:p>
            <a:r>
              <a:rPr lang="en-US" dirty="0" smtClean="0"/>
              <a:t>Ag Comm. - 1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10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County Vehicle Accidents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Same time period of </a:t>
            </a:r>
            <a:r>
              <a:rPr lang="en-US" sz="3600" b="1" dirty="0" smtClean="0"/>
              <a:t>1/1/2011 to 5/1/2011</a:t>
            </a:r>
          </a:p>
          <a:p>
            <a:pPr lvl="1"/>
            <a:r>
              <a:rPr lang="en-US" sz="3600" dirty="0" smtClean="0"/>
              <a:t>Total accidents – </a:t>
            </a:r>
            <a:r>
              <a:rPr lang="en-US" sz="3600" b="1" dirty="0" smtClean="0"/>
              <a:t>21</a:t>
            </a:r>
          </a:p>
          <a:p>
            <a:pPr lvl="1"/>
            <a:r>
              <a:rPr lang="en-US" sz="3600" dirty="0" smtClean="0"/>
              <a:t>This represents a </a:t>
            </a:r>
            <a:r>
              <a:rPr lang="en-US" sz="3600" b="1" dirty="0" smtClean="0"/>
              <a:t>14%</a:t>
            </a:r>
            <a:r>
              <a:rPr lang="en-US" sz="3600" dirty="0" smtClean="0"/>
              <a:t> reduction from 2011 to 2012</a:t>
            </a:r>
          </a:p>
          <a:p>
            <a:pPr lvl="1"/>
            <a:endParaRPr lang="en-US" sz="3600" b="1" dirty="0" smtClean="0"/>
          </a:p>
          <a:p>
            <a:r>
              <a:rPr lang="en-US" sz="3600" dirty="0" smtClean="0"/>
              <a:t>Full year of results for </a:t>
            </a:r>
            <a:r>
              <a:rPr lang="en-US" sz="3600" b="1" dirty="0" smtClean="0"/>
              <a:t>2011</a:t>
            </a:r>
          </a:p>
          <a:p>
            <a:pPr lvl="1"/>
            <a:r>
              <a:rPr lang="en-US" sz="3600" dirty="0" smtClean="0"/>
              <a:t>Total accidents </a:t>
            </a:r>
            <a:r>
              <a:rPr lang="en-US" sz="3200" dirty="0" smtClean="0"/>
              <a:t>– </a:t>
            </a:r>
            <a:r>
              <a:rPr lang="en-US" sz="3200" b="1" dirty="0" smtClean="0"/>
              <a:t>93</a:t>
            </a:r>
          </a:p>
          <a:p>
            <a:pPr lvl="1"/>
            <a:r>
              <a:rPr lang="en-US" sz="3200" dirty="0" smtClean="0"/>
              <a:t>2012 goal to maintain this % reduction </a:t>
            </a:r>
            <a:r>
              <a:rPr lang="en-US" sz="3200" b="1" dirty="0" smtClean="0"/>
              <a:t>- 80</a:t>
            </a:r>
          </a:p>
        </p:txBody>
      </p:sp>
    </p:spTree>
    <p:extLst>
      <p:ext uri="{BB962C8B-B14F-4D97-AF65-F5344CB8AC3E}">
        <p14:creationId xmlns:p14="http://schemas.microsoft.com/office/powerpoint/2010/main" val="128091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County Vehicle Accidents-Day of Week   1-1-2012 thru 5-1-2012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86951"/>
            <a:ext cx="3962400" cy="3505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 </a:t>
            </a:r>
            <a:r>
              <a:rPr lang="en-US" dirty="0"/>
              <a:t>- Sunday 1</a:t>
            </a:r>
          </a:p>
          <a:p>
            <a:r>
              <a:rPr lang="en-US" dirty="0"/>
              <a:t>2 - Monday 2</a:t>
            </a:r>
          </a:p>
          <a:p>
            <a:r>
              <a:rPr lang="en-US" dirty="0"/>
              <a:t>3 - Tuesday 2</a:t>
            </a:r>
          </a:p>
          <a:p>
            <a:r>
              <a:rPr lang="en-US" dirty="0"/>
              <a:t>4 - Wednesday 5</a:t>
            </a:r>
          </a:p>
          <a:p>
            <a:r>
              <a:rPr lang="en-US" dirty="0"/>
              <a:t>5 - Thursday 4</a:t>
            </a:r>
          </a:p>
          <a:p>
            <a:r>
              <a:rPr lang="en-US" dirty="0"/>
              <a:t>6 - Friday 4</a:t>
            </a:r>
          </a:p>
          <a:p>
            <a:r>
              <a:rPr lang="en-US" b="1" dirty="0"/>
              <a:t>Total: 18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549048"/>
            <a:ext cx="5257800" cy="5156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62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32648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County Vehicle </a:t>
            </a:r>
            <a:r>
              <a:rPr lang="en-US" dirty="0" smtClean="0"/>
              <a:t>Accidents -Day </a:t>
            </a:r>
            <a:r>
              <a:rPr lang="en-US" dirty="0"/>
              <a:t>of Week   </a:t>
            </a:r>
            <a:r>
              <a:rPr lang="en-US" dirty="0" smtClean="0"/>
              <a:t>1-1-2011 </a:t>
            </a:r>
            <a:r>
              <a:rPr lang="en-US" dirty="0"/>
              <a:t>thru </a:t>
            </a:r>
            <a:r>
              <a:rPr lang="en-US" dirty="0" smtClean="0"/>
              <a:t>5-1-2011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585913"/>
            <a:ext cx="3502152" cy="504348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7 </a:t>
            </a:r>
            <a:r>
              <a:rPr lang="en-US" sz="3200" dirty="0"/>
              <a:t>- Monday                                     </a:t>
            </a:r>
            <a:r>
              <a:rPr lang="en-US" sz="3200" dirty="0" smtClean="0"/>
              <a:t> </a:t>
            </a:r>
            <a:endParaRPr lang="en-US" sz="3200" dirty="0"/>
          </a:p>
          <a:p>
            <a:r>
              <a:rPr lang="en-US" sz="3200" dirty="0"/>
              <a:t>3 - Tuesday                                    </a:t>
            </a:r>
            <a:r>
              <a:rPr lang="en-US" sz="3200" dirty="0" smtClean="0"/>
              <a:t> </a:t>
            </a:r>
            <a:endParaRPr lang="en-US" sz="3200" dirty="0"/>
          </a:p>
          <a:p>
            <a:r>
              <a:rPr lang="en-US" sz="3200" dirty="0" smtClean="0"/>
              <a:t>7- </a:t>
            </a:r>
            <a:r>
              <a:rPr lang="en-US" sz="3200" dirty="0"/>
              <a:t>Wednesday                               </a:t>
            </a:r>
            <a:r>
              <a:rPr lang="en-US" sz="3200" dirty="0" smtClean="0"/>
              <a:t> </a:t>
            </a:r>
            <a:endParaRPr lang="en-US" sz="3200" dirty="0"/>
          </a:p>
          <a:p>
            <a:r>
              <a:rPr lang="en-US" sz="3200" dirty="0" smtClean="0"/>
              <a:t> 2 </a:t>
            </a:r>
            <a:r>
              <a:rPr lang="en-US" sz="3200" dirty="0"/>
              <a:t>- Thursday                                   </a:t>
            </a:r>
          </a:p>
          <a:p>
            <a:r>
              <a:rPr lang="en-US" sz="3200" dirty="0" smtClean="0"/>
              <a:t>2 </a:t>
            </a:r>
            <a:r>
              <a:rPr lang="en-US" sz="3200" dirty="0"/>
              <a:t>- Friday                                        </a:t>
            </a:r>
            <a:r>
              <a:rPr lang="en-US" sz="3200" dirty="0" smtClean="0"/>
              <a:t> </a:t>
            </a:r>
            <a:endParaRPr lang="en-US" sz="3200" dirty="0"/>
          </a:p>
          <a:p>
            <a:r>
              <a:rPr lang="en-US" sz="3200" dirty="0"/>
              <a:t>Total: </a:t>
            </a:r>
            <a:r>
              <a:rPr lang="en-US" sz="3200" dirty="0" smtClean="0"/>
              <a:t>21 </a:t>
            </a:r>
            <a:r>
              <a:rPr lang="en-US" sz="2600" dirty="0" smtClean="0"/>
              <a:t>                                     </a:t>
            </a:r>
            <a:endParaRPr lang="en-US" sz="2600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951" y="1585913"/>
            <a:ext cx="5202049" cy="481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816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32648" cy="1219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County Vehicle Accidents 2011</a:t>
            </a:r>
            <a:br>
              <a:rPr lang="en-US" dirty="0" smtClean="0"/>
            </a:br>
            <a:r>
              <a:rPr lang="en-US" dirty="0" smtClean="0"/>
              <a:t>Day of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Day of Week 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689" y="1554869"/>
            <a:ext cx="5867400" cy="5150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2362200"/>
            <a:ext cx="3352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sz="2000" dirty="0"/>
              <a:t>1 - Sunday	4	</a:t>
            </a:r>
          </a:p>
          <a:p>
            <a:r>
              <a:rPr lang="en-US" sz="2000" dirty="0"/>
              <a:t>2 - Monday	20	</a:t>
            </a:r>
          </a:p>
          <a:p>
            <a:r>
              <a:rPr lang="en-US" sz="2000" dirty="0"/>
              <a:t>3 - Tuesday	17	</a:t>
            </a:r>
          </a:p>
          <a:p>
            <a:r>
              <a:rPr lang="en-US" sz="2000" dirty="0"/>
              <a:t>4 - Wednesday	18	</a:t>
            </a:r>
          </a:p>
          <a:p>
            <a:r>
              <a:rPr lang="en-US" sz="2000" dirty="0"/>
              <a:t>5 - Thursday	21	</a:t>
            </a:r>
          </a:p>
          <a:p>
            <a:r>
              <a:rPr lang="en-US" sz="2000" dirty="0"/>
              <a:t>6 - Friday	11	</a:t>
            </a:r>
          </a:p>
          <a:p>
            <a:r>
              <a:rPr lang="en-US" sz="2000" dirty="0"/>
              <a:t>7 - Saturday	2	</a:t>
            </a:r>
          </a:p>
          <a:p>
            <a:r>
              <a:rPr lang="en-US" sz="2000" b="1" baseline="-25000" dirty="0"/>
              <a:t>Total:</a:t>
            </a:r>
            <a:r>
              <a:rPr lang="en-US" sz="2000" dirty="0"/>
              <a:t>	</a:t>
            </a:r>
            <a:r>
              <a:rPr lang="en-US" sz="2000" b="1" baseline="-25000" dirty="0"/>
              <a:t>93</a:t>
            </a:r>
            <a:r>
              <a:rPr lang="en-US" sz="2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8721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County Vehicle </a:t>
            </a:r>
            <a:r>
              <a:rPr lang="en-US" dirty="0" smtClean="0"/>
              <a:t>Accidents-Time of Day</a:t>
            </a:r>
            <a:br>
              <a:rPr lang="en-US" dirty="0" smtClean="0"/>
            </a:br>
            <a:r>
              <a:rPr lang="en-US" dirty="0" smtClean="0"/>
              <a:t>1-1-2012 </a:t>
            </a:r>
            <a:r>
              <a:rPr lang="en-US" dirty="0"/>
              <a:t>thru 5-1-2012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3999"/>
            <a:ext cx="9144000" cy="5298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387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County Vehicle </a:t>
            </a:r>
            <a:r>
              <a:rPr lang="en-US" dirty="0" smtClean="0"/>
              <a:t>Accidents –Time of Day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1-1-2011 </a:t>
            </a:r>
            <a:r>
              <a:rPr lang="en-US" dirty="0"/>
              <a:t>thru </a:t>
            </a:r>
            <a:r>
              <a:rPr lang="en-US" dirty="0" smtClean="0"/>
              <a:t>5-1-2011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0"/>
            <a:ext cx="3886200" cy="53340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Claims </a:t>
            </a:r>
            <a:r>
              <a:rPr lang="en-US" sz="2400" b="1" dirty="0"/>
              <a:t>Percentage</a:t>
            </a:r>
          </a:p>
          <a:p>
            <a:r>
              <a:rPr lang="de-DE" sz="2400" dirty="0"/>
              <a:t>10 AM </a:t>
            </a:r>
            <a:r>
              <a:rPr lang="de-DE" sz="2400" dirty="0" smtClean="0"/>
              <a:t> 	9.52</a:t>
            </a:r>
            <a:r>
              <a:rPr lang="de-DE" sz="2400" dirty="0"/>
              <a:t>%</a:t>
            </a:r>
          </a:p>
          <a:p>
            <a:r>
              <a:rPr lang="de-DE" sz="2400" dirty="0"/>
              <a:t>11 AM </a:t>
            </a:r>
            <a:r>
              <a:rPr lang="de-DE" sz="2400" dirty="0" smtClean="0"/>
              <a:t> 	4.76</a:t>
            </a:r>
            <a:r>
              <a:rPr lang="de-DE" sz="2400" dirty="0"/>
              <a:t>%</a:t>
            </a:r>
          </a:p>
          <a:p>
            <a:r>
              <a:rPr lang="en-US" sz="2400" dirty="0"/>
              <a:t>12 PM </a:t>
            </a:r>
            <a:r>
              <a:rPr lang="en-US" sz="2400" dirty="0" smtClean="0"/>
              <a:t>	19.05</a:t>
            </a:r>
            <a:r>
              <a:rPr lang="en-US" sz="2400" dirty="0"/>
              <a:t>%</a:t>
            </a:r>
          </a:p>
          <a:p>
            <a:r>
              <a:rPr lang="en-US" sz="2400" dirty="0"/>
              <a:t>1 PM </a:t>
            </a:r>
            <a:r>
              <a:rPr lang="en-US" sz="2400" dirty="0" smtClean="0"/>
              <a:t>	14.29</a:t>
            </a:r>
            <a:r>
              <a:rPr lang="en-US" sz="2400" dirty="0"/>
              <a:t>%</a:t>
            </a:r>
          </a:p>
          <a:p>
            <a:r>
              <a:rPr lang="en-US" sz="2400" dirty="0"/>
              <a:t>3 PM </a:t>
            </a:r>
            <a:r>
              <a:rPr lang="en-US" sz="2400" dirty="0" smtClean="0"/>
              <a:t> 	9.52</a:t>
            </a:r>
            <a:r>
              <a:rPr lang="en-US" sz="2400" dirty="0"/>
              <a:t>%</a:t>
            </a:r>
          </a:p>
          <a:p>
            <a:r>
              <a:rPr lang="en-US" sz="2400" dirty="0"/>
              <a:t>4 </a:t>
            </a:r>
            <a:r>
              <a:rPr lang="en-US" sz="2400" dirty="0" smtClean="0"/>
              <a:t>PM 	9.52</a:t>
            </a:r>
            <a:r>
              <a:rPr lang="en-US" sz="2400" dirty="0"/>
              <a:t>%</a:t>
            </a:r>
          </a:p>
          <a:p>
            <a:r>
              <a:rPr lang="en-US" sz="2400" dirty="0"/>
              <a:t>5 PM </a:t>
            </a:r>
            <a:r>
              <a:rPr lang="en-US" sz="2400" dirty="0" smtClean="0"/>
              <a:t>	9.52</a:t>
            </a:r>
            <a:r>
              <a:rPr lang="en-US" sz="2400" dirty="0"/>
              <a:t>%</a:t>
            </a:r>
          </a:p>
          <a:p>
            <a:r>
              <a:rPr lang="en-US" sz="2400" dirty="0"/>
              <a:t>6 PM </a:t>
            </a:r>
            <a:r>
              <a:rPr lang="en-US" sz="2400" dirty="0" smtClean="0"/>
              <a:t>	 </a:t>
            </a:r>
            <a:r>
              <a:rPr lang="en-US" sz="2400" dirty="0"/>
              <a:t>9.52%</a:t>
            </a:r>
          </a:p>
          <a:p>
            <a:r>
              <a:rPr lang="en-US" sz="2400" dirty="0"/>
              <a:t>7 PM </a:t>
            </a:r>
            <a:r>
              <a:rPr lang="en-US" sz="2400" dirty="0" smtClean="0"/>
              <a:t> 	4.76</a:t>
            </a:r>
            <a:r>
              <a:rPr lang="en-US" sz="2400" dirty="0"/>
              <a:t>%</a:t>
            </a:r>
          </a:p>
          <a:p>
            <a:r>
              <a:rPr lang="en-US" sz="2400" dirty="0"/>
              <a:t>8 PM </a:t>
            </a:r>
            <a:r>
              <a:rPr lang="en-US" sz="2400" dirty="0"/>
              <a:t>	</a:t>
            </a:r>
            <a:r>
              <a:rPr lang="en-US" sz="2400" dirty="0" smtClean="0"/>
              <a:t>9.52</a:t>
            </a:r>
            <a:r>
              <a:rPr lang="en-US" sz="2400" dirty="0"/>
              <a:t>%</a:t>
            </a:r>
          </a:p>
          <a:p>
            <a:r>
              <a:rPr lang="en-US" sz="2400" b="1" dirty="0"/>
              <a:t>Percentage: 100.00%</a:t>
            </a:r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447" y="1524000"/>
            <a:ext cx="5526353" cy="533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42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08848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County Vehicle Accidents </a:t>
            </a:r>
            <a:r>
              <a:rPr lang="en-US" dirty="0" smtClean="0"/>
              <a:t>2011</a:t>
            </a:r>
            <a:br>
              <a:rPr lang="en-US" dirty="0" smtClean="0"/>
            </a:br>
            <a:r>
              <a:rPr lang="en-US" dirty="0" smtClean="0"/>
              <a:t>Time of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199"/>
            <a:ext cx="3352800" cy="5223934"/>
          </a:xfrm>
        </p:spPr>
        <p:txBody>
          <a:bodyPr>
            <a:noAutofit/>
          </a:bodyPr>
          <a:lstStyle/>
          <a:p>
            <a:r>
              <a:rPr lang="en-US" sz="1400" b="1" dirty="0" smtClean="0"/>
              <a:t>Time of Day</a:t>
            </a:r>
          </a:p>
          <a:p>
            <a:r>
              <a:rPr lang="de-DE" sz="1100" dirty="0" smtClean="0"/>
              <a:t>12 </a:t>
            </a:r>
            <a:r>
              <a:rPr lang="de-DE" sz="1100" dirty="0"/>
              <a:t>AM </a:t>
            </a:r>
            <a:r>
              <a:rPr lang="de-DE" sz="1100" dirty="0" smtClean="0"/>
              <a:t> 	 </a:t>
            </a:r>
            <a:r>
              <a:rPr lang="de-DE" sz="1100" dirty="0"/>
              <a:t>1.06%</a:t>
            </a:r>
          </a:p>
          <a:p>
            <a:r>
              <a:rPr lang="de-DE" sz="1100" dirty="0"/>
              <a:t>5 AM </a:t>
            </a:r>
            <a:r>
              <a:rPr lang="de-DE" sz="1100" dirty="0" smtClean="0"/>
              <a:t>	  </a:t>
            </a:r>
            <a:r>
              <a:rPr lang="de-DE" sz="1100" dirty="0"/>
              <a:t>1.06%</a:t>
            </a:r>
          </a:p>
          <a:p>
            <a:r>
              <a:rPr lang="de-DE" sz="1100" dirty="0"/>
              <a:t>6 AM </a:t>
            </a:r>
            <a:r>
              <a:rPr lang="de-DE" sz="1100" dirty="0" smtClean="0"/>
              <a:t>  	1.06</a:t>
            </a:r>
            <a:r>
              <a:rPr lang="de-DE" sz="1100" dirty="0"/>
              <a:t>%</a:t>
            </a:r>
          </a:p>
          <a:p>
            <a:r>
              <a:rPr lang="de-DE" sz="1100" dirty="0"/>
              <a:t>7 AM </a:t>
            </a:r>
            <a:r>
              <a:rPr lang="de-DE" sz="1100" dirty="0" smtClean="0"/>
              <a:t>	  </a:t>
            </a:r>
            <a:r>
              <a:rPr lang="de-DE" sz="1100" dirty="0"/>
              <a:t>9.57%</a:t>
            </a:r>
          </a:p>
          <a:p>
            <a:r>
              <a:rPr lang="de-DE" sz="1100" dirty="0"/>
              <a:t>8 AM </a:t>
            </a:r>
            <a:r>
              <a:rPr lang="de-DE" sz="1100" dirty="0" smtClean="0"/>
              <a:t>	 </a:t>
            </a:r>
            <a:r>
              <a:rPr lang="de-DE" sz="1100" dirty="0"/>
              <a:t>3.19%</a:t>
            </a:r>
          </a:p>
          <a:p>
            <a:r>
              <a:rPr lang="de-DE" sz="1100" dirty="0"/>
              <a:t>9 AM </a:t>
            </a:r>
            <a:r>
              <a:rPr lang="de-DE" sz="1100" dirty="0" smtClean="0"/>
              <a:t>	 </a:t>
            </a:r>
            <a:r>
              <a:rPr lang="de-DE" sz="1100" dirty="0"/>
              <a:t>3.19%</a:t>
            </a:r>
          </a:p>
          <a:p>
            <a:r>
              <a:rPr lang="de-DE" sz="1100" dirty="0"/>
              <a:t>10 </a:t>
            </a:r>
            <a:r>
              <a:rPr lang="de-DE" sz="1100" dirty="0" smtClean="0"/>
              <a:t>AM	  </a:t>
            </a:r>
            <a:r>
              <a:rPr lang="de-DE" sz="1100" dirty="0"/>
              <a:t>8.51%</a:t>
            </a:r>
          </a:p>
          <a:p>
            <a:r>
              <a:rPr lang="de-DE" sz="1100" b="1" dirty="0"/>
              <a:t>11 </a:t>
            </a:r>
            <a:r>
              <a:rPr lang="de-DE" sz="1100" b="1" dirty="0" smtClean="0"/>
              <a:t>AM 	12.77</a:t>
            </a:r>
            <a:r>
              <a:rPr lang="de-DE" sz="1100" b="1" dirty="0"/>
              <a:t>%</a:t>
            </a:r>
          </a:p>
          <a:p>
            <a:r>
              <a:rPr lang="en-US" sz="1100" dirty="0"/>
              <a:t>12 </a:t>
            </a:r>
            <a:r>
              <a:rPr lang="en-US" sz="1100" dirty="0" smtClean="0"/>
              <a:t>PM	 6.38</a:t>
            </a:r>
            <a:r>
              <a:rPr lang="en-US" sz="1100" dirty="0"/>
              <a:t>%</a:t>
            </a:r>
          </a:p>
          <a:p>
            <a:r>
              <a:rPr lang="en-US" sz="1100" b="1" dirty="0"/>
              <a:t>1 </a:t>
            </a:r>
            <a:r>
              <a:rPr lang="en-US" sz="1100" b="1" dirty="0" smtClean="0"/>
              <a:t>PM	 12.77</a:t>
            </a:r>
            <a:r>
              <a:rPr lang="en-US" sz="1100" b="1" dirty="0"/>
              <a:t>%</a:t>
            </a:r>
          </a:p>
          <a:p>
            <a:r>
              <a:rPr lang="en-US" sz="1100" b="1" dirty="0"/>
              <a:t>2 PM </a:t>
            </a:r>
            <a:r>
              <a:rPr lang="en-US" sz="1100" b="1" dirty="0" smtClean="0"/>
              <a:t>	11.70</a:t>
            </a:r>
            <a:r>
              <a:rPr lang="en-US" sz="1100" b="1" dirty="0"/>
              <a:t>%</a:t>
            </a:r>
          </a:p>
          <a:p>
            <a:r>
              <a:rPr lang="en-US" sz="1100" dirty="0"/>
              <a:t>3 </a:t>
            </a:r>
            <a:r>
              <a:rPr lang="en-US" sz="1100" dirty="0" smtClean="0"/>
              <a:t>PM	 7.45</a:t>
            </a:r>
            <a:r>
              <a:rPr lang="en-US" sz="1100" dirty="0"/>
              <a:t>%</a:t>
            </a:r>
          </a:p>
          <a:p>
            <a:r>
              <a:rPr lang="en-US" sz="1100" b="1" dirty="0"/>
              <a:t>4 PM </a:t>
            </a:r>
            <a:r>
              <a:rPr lang="en-US" sz="1100" b="1" dirty="0" smtClean="0"/>
              <a:t> 	11.70</a:t>
            </a:r>
            <a:r>
              <a:rPr lang="en-US" sz="1100" b="1" dirty="0"/>
              <a:t>%</a:t>
            </a:r>
          </a:p>
          <a:p>
            <a:r>
              <a:rPr lang="en-US" sz="1100" dirty="0"/>
              <a:t>5 PM </a:t>
            </a:r>
            <a:r>
              <a:rPr lang="en-US" sz="1100" dirty="0" smtClean="0"/>
              <a:t> 	3.19</a:t>
            </a:r>
            <a:r>
              <a:rPr lang="en-US" sz="1100" dirty="0"/>
              <a:t>%</a:t>
            </a:r>
          </a:p>
          <a:p>
            <a:r>
              <a:rPr lang="en-US" sz="1100" dirty="0"/>
              <a:t>6 </a:t>
            </a:r>
            <a:r>
              <a:rPr lang="en-US" sz="1100" dirty="0" smtClean="0"/>
              <a:t>PM	 2.13</a:t>
            </a:r>
            <a:r>
              <a:rPr lang="en-US" sz="1100" dirty="0"/>
              <a:t>%</a:t>
            </a:r>
          </a:p>
          <a:p>
            <a:r>
              <a:rPr lang="en-US" sz="1100" dirty="0"/>
              <a:t>7 PM </a:t>
            </a:r>
            <a:r>
              <a:rPr lang="en-US" sz="1100" dirty="0" smtClean="0"/>
              <a:t>	 </a:t>
            </a:r>
            <a:r>
              <a:rPr lang="en-US" sz="1100" dirty="0"/>
              <a:t>1.06%</a:t>
            </a:r>
          </a:p>
          <a:p>
            <a:r>
              <a:rPr lang="en-US" sz="1100" dirty="0"/>
              <a:t>9 PM </a:t>
            </a:r>
            <a:r>
              <a:rPr lang="en-US" sz="1100" dirty="0" smtClean="0"/>
              <a:t> 	2.13</a:t>
            </a:r>
            <a:r>
              <a:rPr lang="en-US" sz="1100" dirty="0"/>
              <a:t>%</a:t>
            </a:r>
          </a:p>
          <a:p>
            <a:r>
              <a:rPr lang="en-US" sz="1100" dirty="0"/>
              <a:t>11 PM </a:t>
            </a:r>
            <a:r>
              <a:rPr lang="en-US" sz="1100" dirty="0"/>
              <a:t>	</a:t>
            </a:r>
            <a:r>
              <a:rPr lang="en-US" sz="1100" dirty="0" smtClean="0"/>
              <a:t> </a:t>
            </a:r>
            <a:r>
              <a:rPr lang="en-US" sz="1100" dirty="0"/>
              <a:t>1.06%</a:t>
            </a:r>
          </a:p>
          <a:p>
            <a:r>
              <a:rPr lang="en-US" sz="1100" b="1" dirty="0"/>
              <a:t>Total: 94 100.00%</a:t>
            </a:r>
            <a:endParaRPr lang="en-US" sz="11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26576"/>
            <a:ext cx="7086600" cy="5297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42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Workers’ Comp Claims 1/1 thru 5/1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2011</a:t>
            </a:r>
            <a:r>
              <a:rPr lang="en-US" dirty="0" smtClean="0"/>
              <a:t> – </a:t>
            </a:r>
            <a:r>
              <a:rPr lang="en-US" dirty="0"/>
              <a:t>T</a:t>
            </a:r>
            <a:r>
              <a:rPr lang="en-US" dirty="0" smtClean="0"/>
              <a:t>otal of </a:t>
            </a:r>
            <a:r>
              <a:rPr lang="en-US" b="1" dirty="0" smtClean="0"/>
              <a:t>231</a:t>
            </a:r>
            <a:r>
              <a:rPr lang="en-US" dirty="0" smtClean="0"/>
              <a:t> claims during this period</a:t>
            </a:r>
          </a:p>
          <a:p>
            <a:r>
              <a:rPr lang="en-US" b="1" dirty="0" smtClean="0"/>
              <a:t>2012</a:t>
            </a:r>
            <a:r>
              <a:rPr lang="en-US" dirty="0" smtClean="0"/>
              <a:t> – Total of </a:t>
            </a:r>
            <a:r>
              <a:rPr lang="en-US" b="1" dirty="0" smtClean="0"/>
              <a:t>159</a:t>
            </a:r>
            <a:r>
              <a:rPr lang="en-US" dirty="0" smtClean="0"/>
              <a:t> claims during this period</a:t>
            </a:r>
          </a:p>
          <a:p>
            <a:r>
              <a:rPr lang="en-US" dirty="0" smtClean="0"/>
              <a:t>A reduction of </a:t>
            </a:r>
            <a:r>
              <a:rPr lang="en-US" b="1" dirty="0" smtClean="0"/>
              <a:t>72</a:t>
            </a:r>
            <a:r>
              <a:rPr lang="en-US" dirty="0" smtClean="0"/>
              <a:t> claims which = </a:t>
            </a:r>
            <a:r>
              <a:rPr lang="en-US" b="1" dirty="0" smtClean="0"/>
              <a:t>31</a:t>
            </a:r>
            <a:r>
              <a:rPr lang="en-US" dirty="0" smtClean="0"/>
              <a:t>% reduction</a:t>
            </a:r>
          </a:p>
          <a:p>
            <a:r>
              <a:rPr lang="en-US" dirty="0" smtClean="0"/>
              <a:t>What do you attribute this to:</a:t>
            </a:r>
          </a:p>
          <a:p>
            <a:pPr lvl="1"/>
            <a:r>
              <a:rPr lang="en-US" dirty="0" smtClean="0"/>
              <a:t>Less employees</a:t>
            </a:r>
          </a:p>
          <a:p>
            <a:pPr lvl="1"/>
            <a:r>
              <a:rPr lang="en-US" dirty="0" smtClean="0"/>
              <a:t>Safer work practices</a:t>
            </a:r>
          </a:p>
          <a:p>
            <a:pPr lvl="1"/>
            <a:r>
              <a:rPr lang="en-US" dirty="0" smtClean="0"/>
              <a:t>Luck</a:t>
            </a:r>
          </a:p>
          <a:p>
            <a:pPr lvl="1"/>
            <a:r>
              <a:rPr lang="en-US" dirty="0" smtClean="0"/>
              <a:t>Other????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7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Workers’ Comp Claims –2008 to 2011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18754687"/>
              </p:ext>
            </p:extLst>
          </p:nvPr>
        </p:nvGraphicFramePr>
        <p:xfrm>
          <a:off x="0" y="1577622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336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Workers’ Comp Claims –2008 to 2011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865741"/>
              </p:ext>
            </p:extLst>
          </p:nvPr>
        </p:nvGraphicFramePr>
        <p:xfrm>
          <a:off x="533400" y="18288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693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Heat Illness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Who hear has had any type of Heat Illness?</a:t>
            </a:r>
          </a:p>
          <a:p>
            <a:endParaRPr lang="en-US" dirty="0" smtClean="0"/>
          </a:p>
          <a:p>
            <a:r>
              <a:rPr lang="en-US" dirty="0" smtClean="0"/>
              <a:t>Does it have to be over 100 degrees to become ill?</a:t>
            </a:r>
          </a:p>
          <a:p>
            <a:endParaRPr lang="en-US" dirty="0"/>
          </a:p>
          <a:p>
            <a:r>
              <a:rPr lang="en-US" dirty="0" smtClean="0"/>
              <a:t>Who can get heat illness symptoms?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5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How the body cools itself</a:t>
            </a:r>
          </a:p>
          <a:p>
            <a:endParaRPr lang="en-US" sz="2800" dirty="0" smtClean="0"/>
          </a:p>
          <a:p>
            <a:r>
              <a:rPr lang="en-US" sz="2800" dirty="0" smtClean="0"/>
              <a:t>Acclimatization</a:t>
            </a:r>
          </a:p>
          <a:p>
            <a:endParaRPr lang="en-US" sz="2800" dirty="0" smtClean="0"/>
          </a:p>
          <a:p>
            <a:r>
              <a:rPr lang="en-US" sz="2800" dirty="0" smtClean="0"/>
              <a:t>Signs &amp; Symptoms</a:t>
            </a:r>
          </a:p>
          <a:p>
            <a:endParaRPr lang="en-US" sz="2800" dirty="0" smtClean="0"/>
          </a:p>
          <a:p>
            <a:r>
              <a:rPr lang="en-US" sz="2800" dirty="0" smtClean="0"/>
              <a:t>Importance of Hydration</a:t>
            </a:r>
          </a:p>
          <a:p>
            <a:endParaRPr lang="en-US" sz="2800" dirty="0" smtClean="0"/>
          </a:p>
          <a:p>
            <a:r>
              <a:rPr lang="en-US" sz="2800" dirty="0" smtClean="0"/>
              <a:t>General Information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219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sz="4400" dirty="0" smtClean="0"/>
              <a:t>Heat Illness Prevention</a:t>
            </a:r>
            <a:br>
              <a:rPr sz="4400" dirty="0" smtClean="0"/>
            </a:br>
            <a:r>
              <a:rPr sz="4400" dirty="0" smtClean="0"/>
              <a:t>Agenda</a:t>
            </a:r>
          </a:p>
        </p:txBody>
      </p:sp>
      <p:pic>
        <p:nvPicPr>
          <p:cNvPr id="10244" name="Picture 4" descr="C:\Users\baragon\AppData\Local\Microsoft\Windows\Temporary Internet Files\Content.IE5\0P9R9UGI\MP90043717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685800"/>
            <a:ext cx="3365500" cy="440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82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Letting your body get comfortable with the temperature</a:t>
            </a:r>
          </a:p>
          <a:p>
            <a:endParaRPr lang="en-US" sz="2800" smtClean="0"/>
          </a:p>
          <a:p>
            <a:r>
              <a:rPr lang="en-US" sz="2800" smtClean="0"/>
              <a:t>It may take several days to get fully acclimatized</a:t>
            </a:r>
          </a:p>
          <a:p>
            <a:endParaRPr lang="en-US" sz="2800" smtClean="0"/>
          </a:p>
          <a:p>
            <a:r>
              <a:rPr lang="en-US" sz="2800" smtClean="0"/>
              <a:t>Be aware of any symptoms during the first “Hot Spell” we receive</a:t>
            </a:r>
          </a:p>
          <a:p>
            <a:endParaRPr lang="en-US" sz="2800" smtClean="0"/>
          </a:p>
          <a:p>
            <a:r>
              <a:rPr lang="en-US" sz="2800" smtClean="0"/>
              <a:t>Look for symptoms among your co-workers</a:t>
            </a:r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z="4400" smtClean="0"/>
              <a:t>Acclimatization</a:t>
            </a:r>
          </a:p>
        </p:txBody>
      </p:sp>
    </p:spTree>
    <p:extLst>
      <p:ext uri="{BB962C8B-B14F-4D97-AF65-F5344CB8AC3E}">
        <p14:creationId xmlns:p14="http://schemas.microsoft.com/office/powerpoint/2010/main" val="230920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smtClean="0"/>
              <a:t>Why is hydration so important?</a:t>
            </a:r>
          </a:p>
          <a:p>
            <a:endParaRPr lang="en-US" sz="2800" smtClean="0"/>
          </a:p>
          <a:p>
            <a:r>
              <a:rPr lang="en-US" sz="2800" smtClean="0"/>
              <a:t>Types of hydration</a:t>
            </a:r>
          </a:p>
          <a:p>
            <a:endParaRPr lang="en-US" sz="2800" smtClean="0"/>
          </a:p>
          <a:p>
            <a:r>
              <a:rPr lang="en-US" sz="2800" smtClean="0"/>
              <a:t>Frequency to drink fluids</a:t>
            </a:r>
          </a:p>
          <a:p>
            <a:endParaRPr lang="en-US" sz="2800" smtClean="0"/>
          </a:p>
          <a:p>
            <a:r>
              <a:rPr lang="en-US" sz="2800" smtClean="0"/>
              <a:t>Feeling thirsty!!</a:t>
            </a:r>
          </a:p>
          <a:p>
            <a:endParaRPr lang="en-US" sz="2800" smtClean="0"/>
          </a:p>
          <a:p>
            <a:r>
              <a:rPr lang="en-US" sz="2800" smtClean="0"/>
              <a:t>Signs of dehydration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z="4400" smtClean="0"/>
              <a:t>Hydration</a:t>
            </a:r>
            <a:endParaRPr sz="4400"/>
          </a:p>
        </p:txBody>
      </p:sp>
      <p:pic>
        <p:nvPicPr>
          <p:cNvPr id="12292" name="Picture 2" descr="C:\Users\baragon\AppData\Local\Microsoft\Windows\Temporary Internet Files\Content.IE5\KIWGBV6I\MC90044175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76400"/>
            <a:ext cx="3124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400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67200"/>
          </a:xfrm>
        </p:spPr>
        <p:txBody>
          <a:bodyPr/>
          <a:lstStyle/>
          <a:p>
            <a:r>
              <a:rPr lang="en-US" sz="2800" smtClean="0"/>
              <a:t>Heat Exhaustion</a:t>
            </a:r>
          </a:p>
          <a:p>
            <a:endParaRPr lang="en-US" sz="2800" smtClean="0"/>
          </a:p>
          <a:p>
            <a:r>
              <a:rPr lang="en-US" sz="2800" smtClean="0"/>
              <a:t>Heat Stress</a:t>
            </a:r>
          </a:p>
          <a:p>
            <a:endParaRPr lang="en-US" sz="2800" smtClean="0"/>
          </a:p>
          <a:p>
            <a:r>
              <a:rPr lang="en-US" sz="2800" smtClean="0"/>
              <a:t>Heat Stroke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13716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sz="4400" dirty="0" smtClean="0"/>
              <a:t>Signs  &amp; Symptoms of </a:t>
            </a:r>
            <a:br>
              <a:rPr sz="4400" dirty="0" smtClean="0"/>
            </a:br>
            <a:r>
              <a:rPr sz="4400" dirty="0" smtClean="0"/>
              <a:t>Heat Related Illness</a:t>
            </a:r>
            <a:endParaRPr sz="4400" dirty="0"/>
          </a:p>
        </p:txBody>
      </p:sp>
      <p:pic>
        <p:nvPicPr>
          <p:cNvPr id="13316" name="Picture 3" descr="C:\Users\baragon\AppData\Local\Microsoft\Windows\Temporary Internet Files\Content.IE5\U2VGC8A0\MP90021607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066800"/>
            <a:ext cx="2876550" cy="43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99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&amp; Comments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97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 up Newsletter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13648" cy="52578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Follow up to:</a:t>
            </a:r>
          </a:p>
          <a:p>
            <a:r>
              <a:rPr lang="en-US" dirty="0" smtClean="0"/>
              <a:t>Questions that did not get answered at the meeting</a:t>
            </a:r>
          </a:p>
          <a:p>
            <a:r>
              <a:rPr lang="en-US" dirty="0" smtClean="0"/>
              <a:t>A brief recap to those who were unable to attend</a:t>
            </a:r>
          </a:p>
          <a:p>
            <a:r>
              <a:rPr lang="en-US" dirty="0" smtClean="0"/>
              <a:t>Points of interest that came up during committee discussion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24000"/>
            <a:ext cx="67056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6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AWARENESS TEST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7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686</TotalTime>
  <Words>540</Words>
  <Application>Microsoft Office PowerPoint</Application>
  <PresentationFormat>On-screen Show (4:3)</PresentationFormat>
  <Paragraphs>223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Median</vt:lpstr>
      <vt:lpstr>2nd Quarter  County Safety Committee Meeting</vt:lpstr>
      <vt:lpstr>Today’s Agenda</vt:lpstr>
      <vt:lpstr>Target Solutions</vt:lpstr>
      <vt:lpstr>Target Solutions – Log-In page</vt:lpstr>
      <vt:lpstr> Target Solutions Use by Dept.</vt:lpstr>
      <vt:lpstr> Target Solutions Use by Dept.</vt:lpstr>
      <vt:lpstr>Target Solutions Use by Dept.</vt:lpstr>
      <vt:lpstr> Target Solutions Use by Dept.</vt:lpstr>
      <vt:lpstr>DMV PULL Program Results</vt:lpstr>
      <vt:lpstr>DMV Pull Program Data</vt:lpstr>
      <vt:lpstr>County Vehicle Accidents –By Dept. 1-1-2012 thru 5-1-2012</vt:lpstr>
      <vt:lpstr>County Vehicle Accidents 2011</vt:lpstr>
      <vt:lpstr>County Vehicle Accidents-Day of Week   1-1-2012 thru 5-1-2012</vt:lpstr>
      <vt:lpstr>County Vehicle Accidents -Day of Week   1-1-2011 thru 5-1-2011</vt:lpstr>
      <vt:lpstr>County Vehicle Accidents 2011 Day of Week</vt:lpstr>
      <vt:lpstr>County Vehicle Accidents-Time of Day 1-1-2012 thru 5-1-2012</vt:lpstr>
      <vt:lpstr>County Vehicle Accidents –Time of Day 1-1-2011 thru 5-1-2011</vt:lpstr>
      <vt:lpstr>County Vehicle Accidents 2011 Time of Day</vt:lpstr>
      <vt:lpstr>Workers’ Comp Claims 1/1 thru 5/1</vt:lpstr>
      <vt:lpstr>Workers’ Comp Claims –2008 to 2011</vt:lpstr>
      <vt:lpstr>Workers’ Comp Claims –2008 to 2011</vt:lpstr>
      <vt:lpstr>Heat Illness Prevention</vt:lpstr>
      <vt:lpstr>Heat Illness Prevention Agenda</vt:lpstr>
      <vt:lpstr>Acclimatization</vt:lpstr>
      <vt:lpstr>Hydration</vt:lpstr>
      <vt:lpstr>Signs  &amp; Symptoms of  Heat Related Illness</vt:lpstr>
      <vt:lpstr>Questions &amp; Comments</vt:lpstr>
      <vt:lpstr>Follow up Newsletter</vt:lpstr>
      <vt:lpstr>AWARENESS TEST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baragon</dc:creator>
  <cp:lastModifiedBy>baragon</cp:lastModifiedBy>
  <cp:revision>32</cp:revision>
  <dcterms:created xsi:type="dcterms:W3CDTF">2012-05-03T21:01:58Z</dcterms:created>
  <dcterms:modified xsi:type="dcterms:W3CDTF">2012-05-07T23:21:21Z</dcterms:modified>
</cp:coreProperties>
</file>