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708" r:id="rId2"/>
  </p:sldMasterIdLst>
  <p:sldIdLst>
    <p:sldId id="256" r:id="rId3"/>
    <p:sldId id="257" r:id="rId4"/>
    <p:sldId id="267" r:id="rId5"/>
    <p:sldId id="268" r:id="rId6"/>
    <p:sldId id="269" r:id="rId7"/>
    <p:sldId id="271" r:id="rId8"/>
    <p:sldId id="266" r:id="rId9"/>
    <p:sldId id="264" r:id="rId10"/>
    <p:sldId id="265" r:id="rId11"/>
    <p:sldId id="258" r:id="rId12"/>
    <p:sldId id="259" r:id="rId13"/>
    <p:sldId id="272" r:id="rId14"/>
    <p:sldId id="273" r:id="rId15"/>
    <p:sldId id="274" r:id="rId16"/>
    <p:sldId id="281" r:id="rId17"/>
    <p:sldId id="282" r:id="rId18"/>
    <p:sldId id="283" r:id="rId19"/>
    <p:sldId id="284" r:id="rId20"/>
    <p:sldId id="260" r:id="rId21"/>
    <p:sldId id="262" r:id="rId22"/>
    <p:sldId id="263" r:id="rId23"/>
    <p:sldId id="279" r:id="rId24"/>
    <p:sldId id="277" r:id="rId25"/>
    <p:sldId id="278" r:id="rId26"/>
    <p:sldId id="280" r:id="rId27"/>
    <p:sldId id="275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4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Claims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955</c:v>
                </c:pt>
                <c:pt idx="1">
                  <c:v>814</c:v>
                </c:pt>
                <c:pt idx="2">
                  <c:v>831</c:v>
                </c:pt>
                <c:pt idx="3">
                  <c:v>775</c:v>
                </c:pt>
                <c:pt idx="4">
                  <c:v>740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1890944"/>
        <c:axId val="21892480"/>
        <c:axId val="0"/>
      </c:bar3DChart>
      <c:catAx>
        <c:axId val="218909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1892480"/>
        <c:crosses val="autoZero"/>
        <c:auto val="1"/>
        <c:lblAlgn val="ctr"/>
        <c:lblOffset val="100"/>
        <c:noMultiLvlLbl val="0"/>
      </c:catAx>
      <c:valAx>
        <c:axId val="218924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89094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64678192399862"/>
          <c:y val="2.9317585301837271E-2"/>
          <c:w val="0.89235321807600132"/>
          <c:h val="0.8761372069870576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-4.3478260869565216E-2"/>
                  <c:y val="-3.44827586206896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5362318840579712E-2"/>
                  <c:y val="-3.44827586206896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1666666666666664E-2"/>
                  <c:y val="-4.0229885057471236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355072463768116E-2"/>
                  <c:y val="-4.59770114942528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7.246376811594203E-3"/>
                  <c:y val="-2.87356321839080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Sheet1!$A$2:$A$6</c:f>
              <c:numCache>
                <c:formatCode>General</c:formatCode>
                <c:ptCount val="5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955</c:v>
                </c:pt>
                <c:pt idx="1">
                  <c:v>814</c:v>
                </c:pt>
                <c:pt idx="2">
                  <c:v>831</c:v>
                </c:pt>
                <c:pt idx="3">
                  <c:v>775</c:v>
                </c:pt>
                <c:pt idx="4">
                  <c:v>740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3663360"/>
        <c:axId val="23664896"/>
      </c:lineChart>
      <c:catAx>
        <c:axId val="236633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3664896"/>
        <c:crosses val="autoZero"/>
        <c:auto val="1"/>
        <c:lblAlgn val="ctr"/>
        <c:lblOffset val="100"/>
        <c:noMultiLvlLbl val="0"/>
      </c:catAx>
      <c:valAx>
        <c:axId val="236648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36633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AverageCounty Employment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</c:numCache>
            </c:numRef>
          </c:cat>
          <c:val>
            <c:numRef>
              <c:f>Sheet1!$B$2:$B$6</c:f>
              <c:numCache>
                <c:formatCode>#,##0</c:formatCode>
                <c:ptCount val="5"/>
                <c:pt idx="0">
                  <c:v>8258</c:v>
                </c:pt>
                <c:pt idx="1">
                  <c:v>8133</c:v>
                </c:pt>
                <c:pt idx="2">
                  <c:v>7750</c:v>
                </c:pt>
                <c:pt idx="3">
                  <c:v>7405</c:v>
                </c:pt>
                <c:pt idx="4">
                  <c:v>7455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3702912"/>
        <c:axId val="23716992"/>
      </c:barChart>
      <c:catAx>
        <c:axId val="237029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3716992"/>
        <c:crosses val="autoZero"/>
        <c:auto val="1"/>
        <c:lblAlgn val="ctr"/>
        <c:lblOffset val="100"/>
        <c:noMultiLvlLbl val="0"/>
      </c:catAx>
      <c:valAx>
        <c:axId val="23716992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2370291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498457667018427"/>
          <c:y val="4.7001430016227794E-2"/>
          <c:w val="0.60656140920529267"/>
          <c:h val="0.8549063841715899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AverageCounty Employment</c:v>
                </c:pt>
              </c:strCache>
            </c:strRef>
          </c:tx>
          <c:marker>
            <c:symbol val="none"/>
          </c:marker>
          <c:dLbls>
            <c:dLbl>
              <c:idx val="3"/>
              <c:layout>
                <c:manualLayout>
                  <c:x val="-2.2336769759450172E-2"/>
                  <c:y val="2.45901692246825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Sheet1!$A$2:$A$6</c:f>
              <c:numCache>
                <c:formatCode>General</c:formatCode>
                <c:ptCount val="5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</c:numCache>
            </c:numRef>
          </c:cat>
          <c:val>
            <c:numRef>
              <c:f>Sheet1!$B$2:$B$6</c:f>
              <c:numCache>
                <c:formatCode>#,##0</c:formatCode>
                <c:ptCount val="5"/>
                <c:pt idx="0" formatCode="General">
                  <c:v>8258</c:v>
                </c:pt>
                <c:pt idx="1">
                  <c:v>8133</c:v>
                </c:pt>
                <c:pt idx="2">
                  <c:v>7750</c:v>
                </c:pt>
                <c:pt idx="3">
                  <c:v>7405</c:v>
                </c:pt>
                <c:pt idx="4">
                  <c:v>7455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2225664"/>
        <c:axId val="22228352"/>
      </c:lineChart>
      <c:catAx>
        <c:axId val="222256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2228352"/>
        <c:crosses val="autoZero"/>
        <c:auto val="1"/>
        <c:lblAlgn val="ctr"/>
        <c:lblOffset val="100"/>
        <c:noMultiLvlLbl val="0"/>
      </c:catAx>
      <c:valAx>
        <c:axId val="222283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222566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Accidents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Sheet1!$A$2:$A$4</c:f>
              <c:numCache>
                <c:formatCode>General</c:formatCode>
                <c:ptCount val="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68</c:v>
                </c:pt>
                <c:pt idx="1">
                  <c:v>93</c:v>
                </c:pt>
                <c:pt idx="2">
                  <c:v>76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2123648"/>
        <c:axId val="22125184"/>
        <c:axId val="0"/>
      </c:bar3DChart>
      <c:catAx>
        <c:axId val="221236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2125184"/>
        <c:crosses val="autoZero"/>
        <c:auto val="1"/>
        <c:lblAlgn val="ctr"/>
        <c:lblOffset val="100"/>
        <c:noMultiLvlLbl val="0"/>
      </c:catAx>
      <c:valAx>
        <c:axId val="221251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212364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8526142537144447E-2"/>
          <c:y val="3.5956016511151968E-2"/>
          <c:w val="0.73013468499823997"/>
          <c:h val="0.7409364181900169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Accidnets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1.0416666666666666E-2"/>
                  <c:y val="-3.187250996015936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5.208333333333333E-3"/>
                  <c:y val="3.187250996015936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Tues</c:v>
                </c:pt>
                <c:pt idx="2">
                  <c:v>Wed</c:v>
                </c:pt>
                <c:pt idx="3">
                  <c:v>Thurs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</c:v>
                </c:pt>
                <c:pt idx="1">
                  <c:v>19</c:v>
                </c:pt>
                <c:pt idx="2">
                  <c:v>17</c:v>
                </c:pt>
                <c:pt idx="3">
                  <c:v>17</c:v>
                </c:pt>
                <c:pt idx="4">
                  <c:v>14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94"/>
        <c:shape val="box"/>
        <c:axId val="22213376"/>
        <c:axId val="22214912"/>
        <c:axId val="0"/>
      </c:bar3DChart>
      <c:catAx>
        <c:axId val="22213376"/>
        <c:scaling>
          <c:orientation val="minMax"/>
        </c:scaling>
        <c:delete val="0"/>
        <c:axPos val="b"/>
        <c:majorTickMark val="out"/>
        <c:minorTickMark val="none"/>
        <c:tickLblPos val="nextTo"/>
        <c:crossAx val="22214912"/>
        <c:crosses val="autoZero"/>
        <c:auto val="1"/>
        <c:lblAlgn val="ctr"/>
        <c:lblOffset val="100"/>
        <c:noMultiLvlLbl val="0"/>
      </c:catAx>
      <c:valAx>
        <c:axId val="222149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221337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37806444407215"/>
          <c:y val="3.2435189022424829E-2"/>
          <c:w val="0.72735192776387014"/>
          <c:h val="0.6723807277394290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# of Accidents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Sheet1!$A$2:$A$17</c:f>
              <c:numCache>
                <c:formatCode>h:mm\ AM/PM</c:formatCode>
                <c:ptCount val="16"/>
                <c:pt idx="0">
                  <c:v>0</c:v>
                </c:pt>
                <c:pt idx="1">
                  <c:v>0.25</c:v>
                </c:pt>
                <c:pt idx="2">
                  <c:v>0.29166666666666669</c:v>
                </c:pt>
                <c:pt idx="3">
                  <c:v>0.33333333333333331</c:v>
                </c:pt>
                <c:pt idx="4">
                  <c:v>0.375</c:v>
                </c:pt>
                <c:pt idx="5">
                  <c:v>0.41666666666666669</c:v>
                </c:pt>
                <c:pt idx="6">
                  <c:v>0.45833333333333331</c:v>
                </c:pt>
                <c:pt idx="7">
                  <c:v>0.5</c:v>
                </c:pt>
                <c:pt idx="8">
                  <c:v>0.54166666666666663</c:v>
                </c:pt>
                <c:pt idx="9">
                  <c:v>0.58333333333333337</c:v>
                </c:pt>
                <c:pt idx="10">
                  <c:v>0.625</c:v>
                </c:pt>
                <c:pt idx="11">
                  <c:v>0.66666666666666663</c:v>
                </c:pt>
                <c:pt idx="12">
                  <c:v>0.70833333333333337</c:v>
                </c:pt>
                <c:pt idx="13">
                  <c:v>0.75</c:v>
                </c:pt>
                <c:pt idx="14">
                  <c:v>0.79166666666666663</c:v>
                </c:pt>
                <c:pt idx="15">
                  <c:v>0.83333333333333337</c:v>
                </c:pt>
              </c:numCache>
            </c:num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2</c:v>
                </c:pt>
                <c:pt idx="1">
                  <c:v>5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4</c:v>
                </c:pt>
                <c:pt idx="6">
                  <c:v>11</c:v>
                </c:pt>
                <c:pt idx="7">
                  <c:v>10</c:v>
                </c:pt>
                <c:pt idx="8">
                  <c:v>6</c:v>
                </c:pt>
                <c:pt idx="9">
                  <c:v>6</c:v>
                </c:pt>
                <c:pt idx="10">
                  <c:v>4</c:v>
                </c:pt>
                <c:pt idx="11">
                  <c:v>3</c:v>
                </c:pt>
                <c:pt idx="12">
                  <c:v>4</c:v>
                </c:pt>
                <c:pt idx="13">
                  <c:v>2</c:v>
                </c:pt>
                <c:pt idx="14">
                  <c:v>1</c:v>
                </c:pt>
                <c:pt idx="15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4281088"/>
        <c:axId val="24283008"/>
        <c:axId val="0"/>
      </c:bar3DChart>
      <c:catAx>
        <c:axId val="24281088"/>
        <c:scaling>
          <c:orientation val="minMax"/>
        </c:scaling>
        <c:delete val="0"/>
        <c:axPos val="b"/>
        <c:numFmt formatCode="h:mm\ AM/PM" sourceLinked="1"/>
        <c:majorTickMark val="out"/>
        <c:minorTickMark val="none"/>
        <c:tickLblPos val="nextTo"/>
        <c:crossAx val="24283008"/>
        <c:crosses val="autoZero"/>
        <c:auto val="1"/>
        <c:lblAlgn val="ctr"/>
        <c:lblOffset val="100"/>
        <c:noMultiLvlLbl val="0"/>
      </c:catAx>
      <c:valAx>
        <c:axId val="242830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42810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5547914223488022"/>
          <c:y val="0.37105125017267576"/>
          <c:w val="0.23388255989277937"/>
          <c:h val="7.6610719712667502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0.34783</cdr:x>
      <cdr:y>0.62069</cdr:y>
    </cdr:from>
    <cdr:to>
      <cdr:x>0.80435</cdr:x>
      <cdr:y>0.7931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438400" y="2743200"/>
          <a:ext cx="3200400" cy="762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800" dirty="0" smtClean="0"/>
            <a:t>This shows a 22.5% decrease from 2008 to 2012</a:t>
          </a:r>
          <a:endParaRPr lang="en-US" sz="18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0.68041</cdr:x>
      <cdr:y>0.67241</cdr:y>
    </cdr:from>
    <cdr:to>
      <cdr:x>1</cdr:x>
      <cdr:y>0.90164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029200" y="3125515"/>
          <a:ext cx="2362200" cy="10654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800" dirty="0" smtClean="0"/>
            <a:t>This represents a 9.7% decrease in staff</a:t>
          </a:r>
          <a:endParaRPr lang="en-US" sz="18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7C898E18-54EE-4D30-800E-66D70938E6F4}" type="datetimeFigureOut">
              <a:rPr lang="en-US" smtClean="0"/>
              <a:t>2/19/2013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F4E823DB-EAAB-428C-988B-A450B1A6EE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98E18-54EE-4D30-800E-66D70938E6F4}" type="datetimeFigureOut">
              <a:rPr lang="en-US" smtClean="0"/>
              <a:t>2/19/2013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823DB-EAAB-428C-988B-A450B1A6EE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98E18-54EE-4D30-800E-66D70938E6F4}" type="datetimeFigureOut">
              <a:rPr lang="en-US" smtClean="0"/>
              <a:t>2/19/2013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823DB-EAAB-428C-988B-A450B1A6EE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98E18-54EE-4D30-800E-66D70938E6F4}" type="datetimeFigureOut">
              <a:rPr lang="en-US" smtClean="0"/>
              <a:t>2/19/2013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823DB-EAAB-428C-988B-A450B1A6EE2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98E18-54EE-4D30-800E-66D70938E6F4}" type="datetimeFigureOut">
              <a:rPr lang="en-US" smtClean="0"/>
              <a:t>2/19/2013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823DB-EAAB-428C-988B-A450B1A6EE2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98E18-54EE-4D30-800E-66D70938E6F4}" type="datetimeFigureOut">
              <a:rPr lang="en-US" smtClean="0"/>
              <a:t>2/19/2013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823DB-EAAB-428C-988B-A450B1A6EE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98E18-54EE-4D30-800E-66D70938E6F4}" type="datetimeFigureOut">
              <a:rPr lang="en-US" smtClean="0"/>
              <a:t>2/19/2013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823DB-EAAB-428C-988B-A450B1A6EE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7C898E18-54EE-4D30-800E-66D70938E6F4}" type="datetimeFigureOut">
              <a:rPr lang="en-US" smtClean="0"/>
              <a:t>2/19/2013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F4E823DB-EAAB-428C-988B-A450B1A6EE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7C898E18-54EE-4D30-800E-66D70938E6F4}" type="datetimeFigureOut">
              <a:rPr lang="en-US" smtClean="0"/>
              <a:t>2/19/2013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F4E823DB-EAAB-428C-988B-A450B1A6EE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98E18-54EE-4D30-800E-66D70938E6F4}" type="datetimeFigureOut">
              <a:rPr lang="en-US" smtClean="0"/>
              <a:t>2/19/2013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823DB-EAAB-428C-988B-A450B1A6EE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98E18-54EE-4D30-800E-66D70938E6F4}" type="datetimeFigureOut">
              <a:rPr lang="en-US" smtClean="0"/>
              <a:t>2/19/2013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823DB-EAAB-428C-988B-A450B1A6EE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054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778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8708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B6175A-60ED-49B6-9636-8E37CD6CA69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2/19/2013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CE8FF-120A-440E-9A7F-F586826C8A1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8474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EF7789-8AD4-40E0-84F9-DFE2996FE5E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2/19/2013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26B617-556D-4FE6-9774-D65B3BAFCFA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54261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C59C68-5BB9-4FAB-948D-03E4C067668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2/19/2013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7A0D79-1EA8-4286-8BCE-9D46D17784D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6850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80BFF0-77DC-462E-8FBC-CEDE404A8D3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2/19/2013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BF7A0-6798-4A33-B74C-23079F73437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184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600922-001F-4D91-972A-60F77182E51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2/19/2013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6A6E1A-B5D2-4DF5-A1B7-2550F9A3B61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1158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9CF786-3840-4554-9E7E-8CF3D3CFDD3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2/19/2013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246397-986C-431B-B0BA-4C69587E1B4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9945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5FE9BA-4A41-44C2-B6F0-796AED695E2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2/19/2013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4EF4CC-C546-4323-A473-AE108D3B501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8306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8F111F-91C0-417D-B3A2-BBF8729B2DC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2/19/2013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C7E9D2-354D-496E-97C2-09D0693B977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39057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5D9C2E-9406-46B0-87C2-768BFE733FF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2/19/2013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8E783-66E6-493F-A92A-012F3FCC497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1185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AC2224-0D42-4C72-96F1-C041C0C291D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2/19/2013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FC5D10-4476-4327-B6DF-FD8DA0B9C0F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668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7C898E18-54EE-4D30-800E-66D70938E6F4}" type="datetimeFigureOut">
              <a:rPr lang="en-US" smtClean="0"/>
              <a:t>2/19/2013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F4E823DB-EAAB-428C-988B-A450B1A6EE2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96E66E2-AA72-4BCC-9102-DD584FD43C1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2/19/2013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4B49C4F-39CF-45D2-B1C9-4F9DD5A2C6B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412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3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7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600200"/>
            <a:ext cx="5723468" cy="20228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Quarter </a:t>
            </a:r>
            <a:br>
              <a:rPr lang="en-US" dirty="0" smtClean="0"/>
            </a:br>
            <a:r>
              <a:rPr lang="en-US" dirty="0" smtClean="0"/>
              <a:t>County Safety Committee Meeting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Brad Aragon</a:t>
            </a:r>
          </a:p>
          <a:p>
            <a:r>
              <a:rPr lang="en-US" dirty="0" smtClean="0"/>
              <a:t>Loss Prevention Specialist</a:t>
            </a:r>
          </a:p>
          <a:p>
            <a:r>
              <a:rPr lang="en-US" dirty="0" smtClean="0"/>
              <a:t>Risk Management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496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Review of 2012 claims data</a:t>
            </a:r>
          </a:p>
          <a:p>
            <a:r>
              <a:rPr lang="en-US" dirty="0" smtClean="0"/>
              <a:t>Accident Investigation</a:t>
            </a:r>
          </a:p>
          <a:p>
            <a:r>
              <a:rPr lang="en-US" dirty="0" smtClean="0"/>
              <a:t>Cold and Flu video</a:t>
            </a:r>
          </a:p>
          <a:p>
            <a:r>
              <a:rPr lang="en-US" dirty="0" smtClean="0"/>
              <a:t>Posters/Log </a:t>
            </a:r>
            <a:r>
              <a:rPr lang="en-US" dirty="0" smtClean="0"/>
              <a:t>300 Summary</a:t>
            </a:r>
          </a:p>
          <a:p>
            <a:r>
              <a:rPr lang="en-US" dirty="0" smtClean="0"/>
              <a:t>TARGET Solutions</a:t>
            </a:r>
          </a:p>
          <a:p>
            <a:r>
              <a:rPr lang="en-US" dirty="0" smtClean="0"/>
              <a:t>Quiz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491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93501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 Claims History</a:t>
            </a:r>
            <a:br>
              <a:rPr lang="en-US" dirty="0" smtClean="0"/>
            </a:br>
            <a:r>
              <a:rPr lang="en-US" dirty="0" smtClean="0"/>
              <a:t>2008-2012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561633"/>
              </p:ext>
            </p:extLst>
          </p:nvPr>
        </p:nvGraphicFramePr>
        <p:xfrm>
          <a:off x="914400" y="1676400"/>
          <a:ext cx="72390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95390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85881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Claims % Change  </a:t>
            </a:r>
            <a:br>
              <a:rPr lang="en-US" dirty="0" smtClean="0"/>
            </a:br>
            <a:r>
              <a:rPr lang="en-US" dirty="0" smtClean="0"/>
              <a:t>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5469328"/>
              </p:ext>
            </p:extLst>
          </p:nvPr>
        </p:nvGraphicFramePr>
        <p:xfrm>
          <a:off x="1066800" y="1752600"/>
          <a:ext cx="701040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99268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85800"/>
            <a:ext cx="6965245" cy="85881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Average Total County Employment 2008-2012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6186424"/>
              </p:ext>
            </p:extLst>
          </p:nvPr>
        </p:nvGraphicFramePr>
        <p:xfrm>
          <a:off x="1066800" y="1828800"/>
          <a:ext cx="7086600" cy="4419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83476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85800"/>
            <a:ext cx="6965245" cy="85881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Average Total County Employment 2008-2012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8344025"/>
              </p:ext>
            </p:extLst>
          </p:nvPr>
        </p:nvGraphicFramePr>
        <p:xfrm>
          <a:off x="990600" y="1600200"/>
          <a:ext cx="7391400" cy="4648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868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Vehicle Accident History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9284469"/>
              </p:ext>
            </p:extLst>
          </p:nvPr>
        </p:nvGraphicFramePr>
        <p:xfrm>
          <a:off x="1463675" y="2119313"/>
          <a:ext cx="6196013" cy="3603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050" name="Picture 2" descr="C:\Program Files\Microsoft Office\MEDIA\CAGCAT10\j0278882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752600"/>
            <a:ext cx="1743456" cy="1741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2244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County Vehicle History</a:t>
            </a:r>
            <a:br>
              <a:rPr lang="en-US" dirty="0" smtClean="0"/>
            </a:br>
            <a:r>
              <a:rPr lang="en-US" dirty="0" smtClean="0"/>
              <a:t>2012 Day of the Week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185337"/>
              </p:ext>
            </p:extLst>
          </p:nvPr>
        </p:nvGraphicFramePr>
        <p:xfrm>
          <a:off x="838200" y="2057400"/>
          <a:ext cx="7543800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56129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101121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2012 Vehicle Accidents</a:t>
            </a:r>
            <a:br>
              <a:rPr lang="en-US" dirty="0" smtClean="0"/>
            </a:br>
            <a:r>
              <a:rPr lang="en-US" dirty="0" smtClean="0"/>
              <a:t>Time of Day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6965837"/>
              </p:ext>
            </p:extLst>
          </p:nvPr>
        </p:nvGraphicFramePr>
        <p:xfrm>
          <a:off x="1066800" y="1905000"/>
          <a:ext cx="716280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074" name="Picture 2" descr="C:\Program Files\Microsoft Office\MEDIA\CAGCAT10\j0234131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447800"/>
            <a:ext cx="1504839" cy="1600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5407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Accident Investigation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Reason to conduct the investigation</a:t>
            </a:r>
          </a:p>
          <a:p>
            <a:pPr lvl="1"/>
            <a:r>
              <a:rPr lang="en-US" dirty="0" smtClean="0"/>
              <a:t>To find facts – not faults</a:t>
            </a:r>
          </a:p>
          <a:p>
            <a:pPr lvl="1"/>
            <a:r>
              <a:rPr lang="en-US" dirty="0" smtClean="0"/>
              <a:t>To prevent  from repeating  the same incident</a:t>
            </a:r>
          </a:p>
          <a:p>
            <a:pPr lvl="1"/>
            <a:r>
              <a:rPr lang="en-US" dirty="0" smtClean="0"/>
              <a:t>To comply with IIPP regulations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06996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Investigation </a:t>
            </a:r>
            <a:r>
              <a:rPr lang="en-US" dirty="0"/>
              <a:t>Methods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111188"/>
            <a:ext cx="6196405" cy="3603812"/>
          </a:xfrm>
        </p:spPr>
        <p:txBody>
          <a:bodyPr/>
          <a:lstStyle/>
          <a:p>
            <a:pPr marL="274320" lvl="1"/>
            <a:r>
              <a:rPr lang="en-US" dirty="0"/>
              <a:t>The  5 </a:t>
            </a:r>
            <a:r>
              <a:rPr lang="en-US" dirty="0" smtClean="0"/>
              <a:t>WHY’s</a:t>
            </a:r>
          </a:p>
          <a:p>
            <a:pPr marL="548640" lvl="2"/>
            <a:r>
              <a:rPr lang="en-US" dirty="0" smtClean="0"/>
              <a:t>Asking why the event happened repeatedly</a:t>
            </a:r>
            <a:endParaRPr lang="en-US" dirty="0"/>
          </a:p>
          <a:p>
            <a:r>
              <a:rPr lang="en-US" dirty="0" smtClean="0"/>
              <a:t>Peeling the Onion</a:t>
            </a:r>
          </a:p>
          <a:p>
            <a:pPr lvl="1"/>
            <a:r>
              <a:rPr lang="en-US" dirty="0" smtClean="0"/>
              <a:t>Peeling back each layer of the event</a:t>
            </a:r>
          </a:p>
          <a:p>
            <a:r>
              <a:rPr lang="en-US" dirty="0" smtClean="0"/>
              <a:t>The 5 W’s </a:t>
            </a:r>
          </a:p>
          <a:p>
            <a:pPr lvl="1"/>
            <a:r>
              <a:rPr lang="en-US" dirty="0" smtClean="0"/>
              <a:t>who, what, when, where, why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792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Accident Investigation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Library Example</a:t>
            </a:r>
          </a:p>
          <a:p>
            <a:pPr lvl="1"/>
            <a:r>
              <a:rPr lang="en-US" dirty="0" smtClean="0"/>
              <a:t>Bookcase that fell onto employee</a:t>
            </a:r>
          </a:p>
          <a:p>
            <a:pPr lvl="1"/>
            <a:r>
              <a:rPr lang="en-US" dirty="0" smtClean="0"/>
              <a:t>Apply 5 WHY’s</a:t>
            </a:r>
          </a:p>
          <a:p>
            <a:pPr lvl="1"/>
            <a:r>
              <a:rPr lang="en-US" dirty="0" smtClean="0"/>
              <a:t>Apply 5 W’s</a:t>
            </a:r>
          </a:p>
          <a:p>
            <a:pPr lvl="1"/>
            <a:r>
              <a:rPr lang="en-US" dirty="0" smtClean="0"/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12946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Accident Investigation </a:t>
            </a:r>
            <a:br>
              <a:rPr lang="en-US" dirty="0" smtClean="0"/>
            </a:br>
            <a:r>
              <a:rPr lang="en-US" dirty="0" smtClean="0"/>
              <a:t>Results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399" y="2438400"/>
            <a:ext cx="3860799" cy="2895600"/>
          </a:xfr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1981200"/>
            <a:ext cx="291465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962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Accident Investigation </a:t>
            </a:r>
            <a:br>
              <a:rPr lang="en-US" dirty="0"/>
            </a:br>
            <a:r>
              <a:rPr lang="en-US" dirty="0"/>
              <a:t>Results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81645"/>
            <a:ext cx="2577703" cy="3436938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2133600"/>
            <a:ext cx="4394200" cy="3295650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>
            <a:off x="1371600" y="3657600"/>
            <a:ext cx="762000" cy="304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6324600" y="4114800"/>
            <a:ext cx="13716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2473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0127628"/>
              </p:ext>
            </p:extLst>
          </p:nvPr>
        </p:nvGraphicFramePr>
        <p:xfrm>
          <a:off x="1600200" y="568998"/>
          <a:ext cx="5791200" cy="56213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Acrobat Document" r:id="rId3" imgW="5829300" imgH="7543800" progId="AcroExch.Document.7">
                  <p:embed/>
                </p:oleObj>
              </mc:Choice>
              <mc:Fallback>
                <p:oleObj name="Acrobat Document" r:id="rId3" imgW="5829300" imgH="7543800" progId="AcroExch.Document.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00200" y="568998"/>
                        <a:ext cx="5791200" cy="56213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24114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813396" y="-82565"/>
            <a:ext cx="5747055" cy="7436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3923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804118" y="-191418"/>
            <a:ext cx="5535764" cy="716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0529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990599" y="737920"/>
            <a:ext cx="7162799" cy="5535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3394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Cold &amp; Flu Prevention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are sick, stay home</a:t>
            </a:r>
          </a:p>
          <a:p>
            <a:r>
              <a:rPr lang="en-US" dirty="0" smtClean="0"/>
              <a:t>Think of your co-workers’ health</a:t>
            </a:r>
          </a:p>
          <a:p>
            <a:r>
              <a:rPr lang="en-US" dirty="0" smtClean="0"/>
              <a:t>Be sure you are well before you return</a:t>
            </a:r>
          </a:p>
          <a:p>
            <a:endParaRPr lang="en-US" dirty="0"/>
          </a:p>
          <a:p>
            <a:r>
              <a:rPr lang="en-US" dirty="0" smtClean="0"/>
              <a:t>Short video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479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Posters/Log 300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posters have been distributed</a:t>
            </a:r>
          </a:p>
          <a:p>
            <a:r>
              <a:rPr lang="en-US" dirty="0" smtClean="0"/>
              <a:t>Log 300 annual summaries are required to be posted until April 30, 2013</a:t>
            </a:r>
          </a:p>
          <a:p>
            <a:r>
              <a:rPr lang="en-US" dirty="0" smtClean="0"/>
              <a:t>Can remain up for the year</a:t>
            </a:r>
          </a:p>
          <a:p>
            <a:r>
              <a:rPr lang="en-US" dirty="0" smtClean="0"/>
              <a:t>Ensure they are signed by an executive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238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09601"/>
            <a:ext cx="6965245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Log 300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5059050"/>
              </p:ext>
            </p:extLst>
          </p:nvPr>
        </p:nvGraphicFramePr>
        <p:xfrm>
          <a:off x="733952" y="1600201"/>
          <a:ext cx="7657265" cy="464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name="Acrobat Document" r:id="rId3" imgW="9601200" imgH="5829300" progId="AcroExch.Document.7">
                  <p:embed/>
                </p:oleObj>
              </mc:Choice>
              <mc:Fallback>
                <p:oleObj name="Acrobat Document" r:id="rId3" imgW="9601200" imgH="5829300" progId="AcroExch.Document.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33952" y="1600201"/>
                        <a:ext cx="7657265" cy="4648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ight Arrow 5"/>
          <p:cNvSpPr/>
          <p:nvPr/>
        </p:nvSpPr>
        <p:spPr>
          <a:xfrm>
            <a:off x="4648200" y="4953000"/>
            <a:ext cx="9906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126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66800" y="1371600"/>
            <a:ext cx="6965245" cy="274320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TARGET SOLUTIONS</a:t>
            </a:r>
            <a:br>
              <a:rPr lang="en-US" sz="5400" dirty="0" smtClean="0"/>
            </a:br>
            <a:r>
              <a:rPr lang="en-US" sz="5400" dirty="0" smtClean="0"/>
              <a:t>2012 Update</a:t>
            </a:r>
            <a:endParaRPr lang="en-US" sz="5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867" y="3962400"/>
            <a:ext cx="7004755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806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990600"/>
            <a:ext cx="7696200" cy="762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2012 Increases from 2011:</a:t>
            </a:r>
            <a:r>
              <a:rPr lang="en-US" dirty="0"/>
              <a:t/>
            </a:r>
            <a:br>
              <a:rPr lang="en-US" dirty="0"/>
            </a:br>
            <a:r>
              <a:rPr lang="en-US" sz="3600" dirty="0" smtClean="0"/>
              <a:t>Active Users Completing 1+ Course- 162% Total Course Completions- 307%</a:t>
            </a:r>
            <a:endParaRPr lang="en-US" sz="3600" dirty="0"/>
          </a:p>
        </p:txBody>
      </p:sp>
      <p:graphicFrame>
        <p:nvGraphicFramePr>
          <p:cNvPr id="5123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9717309"/>
              </p:ext>
            </p:extLst>
          </p:nvPr>
        </p:nvGraphicFramePr>
        <p:xfrm>
          <a:off x="990600" y="2133600"/>
          <a:ext cx="7010400" cy="403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r:id="rId3" imgW="8327858" imgH="4627265" progId="Excel.Chart.8">
                  <p:embed/>
                </p:oleObj>
              </mc:Choice>
              <mc:Fallback>
                <p:oleObj r:id="rId3" imgW="8327858" imgH="4627265" progId="Excel.Chart.8">
                  <p:embed/>
                  <p:pic>
                    <p:nvPicPr>
                      <p:cNvPr id="0" name="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133600"/>
                        <a:ext cx="7010400" cy="403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2302593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County’s Top 10 Courses in 2012 </a:t>
            </a:r>
            <a:r>
              <a:rPr lang="en-US" dirty="0"/>
              <a:t>=</a:t>
            </a:r>
            <a:r>
              <a:rPr lang="en-US" dirty="0" smtClean="0"/>
              <a:t> 12,929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Back Injury Prevention – 1,485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Fire Prevention Safety – 1,328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Office Safety – 1,316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General Office Ergonomics –1,197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Avoiding Slips, Trips, and Falls – 1,185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Workplace Stress – 1,159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Driving Safety – 1,142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Adjusting to Changing Driving Conditions – 1,057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Slips, Trips, &amp; Falls Prevention – 686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Fleet Program Distracted Driving – 256 </a:t>
            </a:r>
          </a:p>
        </p:txBody>
      </p:sp>
    </p:spTree>
    <p:extLst>
      <p:ext uri="{BB962C8B-B14F-4D97-AF65-F5344CB8AC3E}">
        <p14:creationId xmlns:p14="http://schemas.microsoft.com/office/powerpoint/2010/main" val="2838848648"/>
      </p:ext>
    </p:extLst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143000" y="2133600"/>
            <a:ext cx="6964362" cy="2133600"/>
          </a:xfrm>
        </p:spPr>
        <p:txBody>
          <a:bodyPr>
            <a:normAutofit fontScale="90000"/>
          </a:bodyPr>
          <a:lstStyle/>
          <a:p>
            <a:r>
              <a:rPr lang="en-US" sz="7200" dirty="0" smtClean="0"/>
              <a:t>QUIZ</a:t>
            </a:r>
            <a:br>
              <a:rPr lang="en-US" sz="7200" dirty="0" smtClean="0"/>
            </a:br>
            <a:r>
              <a:rPr lang="en-US" sz="7200" dirty="0" smtClean="0"/>
              <a:t>Time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3915355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09600"/>
            <a:ext cx="6965245" cy="131601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Roundtable</a:t>
            </a:r>
            <a:br>
              <a:rPr lang="en-US" dirty="0" smtClean="0"/>
            </a:br>
            <a:r>
              <a:rPr lang="en-US" dirty="0" smtClean="0"/>
              <a:t>Comments - Questions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905598"/>
            <a:ext cx="5562600" cy="4310287"/>
          </a:xfrm>
        </p:spPr>
      </p:pic>
    </p:spTree>
    <p:extLst>
      <p:ext uri="{BB962C8B-B14F-4D97-AF65-F5344CB8AC3E}">
        <p14:creationId xmlns:p14="http://schemas.microsoft.com/office/powerpoint/2010/main" val="3297742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636</TotalTime>
  <Words>295</Words>
  <Application>Microsoft Office PowerPoint</Application>
  <PresentationFormat>On-screen Show (4:3)</PresentationFormat>
  <Paragraphs>77</Paragraphs>
  <Slides>26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Pushpin</vt:lpstr>
      <vt:lpstr>1_Office Theme</vt:lpstr>
      <vt:lpstr>Acrobat Document</vt:lpstr>
      <vt:lpstr>Microsoft Excel Chart</vt:lpstr>
      <vt:lpstr>Adobe Acrobat Document</vt:lpstr>
      <vt:lpstr>1st Quarter  County Safety Committee Meeting</vt:lpstr>
      <vt:lpstr>Agenda</vt:lpstr>
      <vt:lpstr>  Claims History 2008-2012</vt:lpstr>
      <vt:lpstr>Claims % Change    </vt:lpstr>
      <vt:lpstr>Average Total County Employment 2008-2012</vt:lpstr>
      <vt:lpstr>Average Total County Employment 2008-2012</vt:lpstr>
      <vt:lpstr>Vehicle Accident History</vt:lpstr>
      <vt:lpstr>County Vehicle History 2012 Day of the Week</vt:lpstr>
      <vt:lpstr>2012 Vehicle Accidents Time of Day</vt:lpstr>
      <vt:lpstr>Accident Investigation</vt:lpstr>
      <vt:lpstr> Investigation Methods </vt:lpstr>
      <vt:lpstr>Accident Investigation</vt:lpstr>
      <vt:lpstr>Accident Investigation  Results</vt:lpstr>
      <vt:lpstr>Accident Investigation  Results</vt:lpstr>
      <vt:lpstr>PowerPoint Presentation</vt:lpstr>
      <vt:lpstr>PowerPoint Presentation</vt:lpstr>
      <vt:lpstr>PowerPoint Presentation</vt:lpstr>
      <vt:lpstr>PowerPoint Presentation</vt:lpstr>
      <vt:lpstr>Cold &amp; Flu Prevention</vt:lpstr>
      <vt:lpstr>Posters/Log 300 Summary</vt:lpstr>
      <vt:lpstr>Log 300 Summary</vt:lpstr>
      <vt:lpstr>TARGET SOLUTIONS 2012 Update</vt:lpstr>
      <vt:lpstr>2012 Increases from 2011: Active Users Completing 1+ Course- 162% Total Course Completions- 307%</vt:lpstr>
      <vt:lpstr>County’s Top 10 Courses in 2012 = 12,929 </vt:lpstr>
      <vt:lpstr>QUIZ Time</vt:lpstr>
      <vt:lpstr>Roundtable Comments - Questions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1st Quarter  County Safety Committee Meeting</dc:title>
  <dc:creator>baragon</dc:creator>
  <cp:lastModifiedBy>baragon</cp:lastModifiedBy>
  <cp:revision>38</cp:revision>
  <dcterms:created xsi:type="dcterms:W3CDTF">2013-02-11T18:56:33Z</dcterms:created>
  <dcterms:modified xsi:type="dcterms:W3CDTF">2013-02-19T23:49:04Z</dcterms:modified>
</cp:coreProperties>
</file>