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16"/>
  </p:notesMasterIdLst>
  <p:handoutMasterIdLst>
    <p:handoutMasterId r:id="rId17"/>
  </p:handoutMasterIdLst>
  <p:sldIdLst>
    <p:sldId id="409" r:id="rId2"/>
    <p:sldId id="422" r:id="rId3"/>
    <p:sldId id="511" r:id="rId4"/>
    <p:sldId id="477" r:id="rId5"/>
    <p:sldId id="520" r:id="rId6"/>
    <p:sldId id="512" r:id="rId7"/>
    <p:sldId id="529" r:id="rId8"/>
    <p:sldId id="530" r:id="rId9"/>
    <p:sldId id="513" r:id="rId10"/>
    <p:sldId id="517" r:id="rId11"/>
    <p:sldId id="533" r:id="rId12"/>
    <p:sldId id="519" r:id="rId13"/>
    <p:sldId id="518" r:id="rId14"/>
    <p:sldId id="344" r:id="rId15"/>
  </p:sldIdLst>
  <p:sldSz cx="138176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hreder" initials="LS" lastIdx="1" clrIdx="0">
    <p:extLst>
      <p:ext uri="{19B8F6BF-5375-455C-9EA6-DF929625EA0E}">
        <p15:presenceInfo xmlns:p15="http://schemas.microsoft.com/office/powerpoint/2012/main" userId="S::ShrederL@kerncounty.com::df0a89cf-3733-4f8b-ba54-0870fe3b09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D42"/>
    <a:srgbClr val="0C3749"/>
    <a:srgbClr val="80A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E2A13-B0E6-49C7-8B93-11E7FCE1E098}" v="10" dt="2025-10-23T14:49:20.224"/>
    <p1510:client id="{9E94B612-2F8E-4C65-899A-E2FC3684CA3B}" v="73" dt="2025-10-22T19:18:21.7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3" autoAdjust="0"/>
    <p:restoredTop sz="82699" autoAdjust="0"/>
  </p:normalViewPr>
  <p:slideViewPr>
    <p:cSldViewPr>
      <p:cViewPr varScale="1">
        <p:scale>
          <a:sx n="81" d="100"/>
          <a:sy n="81" d="100"/>
        </p:scale>
        <p:origin x="1428" y="8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5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886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ED1B-7442-4701-91CA-40B20D7843BC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886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F714C-86F6-473B-A568-E59499B96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4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7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2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06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9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247A-46B5-BBC8-BF85-579E7DD9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2ED8F-AC39-334F-6ED6-F75A941A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45182-1943-217C-D82D-029064EC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3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90E1-9B70-10DC-3E79-5C6C077E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D4A0-92BF-E8C8-6B11-8D5F66305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6F8FA-1583-6D15-A70C-B49A1224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1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3D4C-CA5A-0D25-6838-7E0E9BDA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7DED3-1CB8-B32F-140D-AAB0D0B5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F152-9609-6249-83F9-87206BCB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8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79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68B-8E89-4AA4-AFC8-2FFC4E4FD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3A8E-C4C2-4C9B-93AB-7DD8E030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0865-37DB-4D18-BC66-4EC2F284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1A330-9733-4684-B174-C47005CB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5B4C-3410-43B7-8E70-BCD09A9C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F124-B2DC-4642-BE35-98A738E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1283-AE9E-4C36-8BBB-DDDC5E2A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DB01C-9314-440B-9DBE-4DE3C366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947EE-4CB1-4BB4-82BD-4771EAA8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0FF90-EA45-4F00-A282-FDF26D8E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736F-F51D-4158-AD68-823AFD77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A395-804E-4D0A-806D-DCCD0BD3B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5091D-E221-40DE-BA4E-4E3E6386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943A-22BB-41B3-847C-EF86CDFF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9B5B-A104-480A-9C80-6820539E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CB17-B17C-4A69-9D75-73BD6C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E493-F6BB-4EFC-9493-E84129E44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C00C7-9F48-4BB7-9E45-C60C1681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3D1D-D04D-4A4E-8CE6-C2F4122E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3BE97-1FD1-41C8-A057-334D9EEB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8E57F-C32E-4401-A78B-04AEBB53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5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68A-8E7F-4C40-AD2E-3408C7B2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D0CBF-3B98-443B-97E3-37C3B339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C342-B8A5-405F-B68C-64703C1BD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C7C34-98C0-4320-ABA4-5352FE202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FDB59-8331-4CEE-A57D-AE3DE9FB8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4A7AB-F652-465A-9B41-78B3D3B9D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78201-97AD-47DE-806A-0EAE764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C9B9C-2B7D-4481-9421-D361CE5F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ED8-AD43-487B-9CAC-17AD835C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130DB-E9C8-4DCA-A55B-3C56E420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D19F-A4CD-4E4A-9997-8AECADF8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EF894-DDB3-46D2-8850-AC4F8F4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6A137-C485-4FBD-96C0-93C4F9E4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932B0-0870-408E-8242-FBBA2087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5132-3356-445A-A420-971F766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BB3A-4D9B-4480-9535-4482BBA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18E9-441A-498D-9FD8-67DFF939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73BF-CDF8-48A3-AD32-2575AAD4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A4297-22FA-4FEB-AAFA-31071C66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49E74-784B-4D76-A092-4DF02E5C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30AE-3A5C-4254-B1CE-F04B46CC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424E-3C10-4303-BA6B-A1D9FCF6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FBB60-9817-4849-B72C-B27F1ED52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3B08-F4D3-4432-A65C-AE669719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A845-BA5A-4BE9-A358-D797F871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1E15-7E6B-47FE-A26D-9D67A083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95D3-D1B8-42EC-A07A-C8B9159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A90-05FF-4BAE-A6E6-FD29D61F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0CB6D-0735-4686-A480-0ADD9784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D159-F8AF-4487-BAA1-E8F8371D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D7FA-0DD8-405A-BB24-7D1395CE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A716-E412-42C5-911D-35D2CF9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118A5-CCC8-408B-84D6-F506EFE0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72862-259F-4D47-9B0B-0B2B065E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F58C-972F-403C-9A22-185CF80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02F1D-611A-405A-BF58-D2FD3D73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20F4-6128-4A2A-A4F4-31F47C35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28912-F9C4-4140-B82F-E930DE66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8BD6-954C-4E3A-BE25-33B7850E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88E2-5C93-4503-BF5C-D8624DDD6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BBA-41DB-4AF1-A885-9976CA248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793B-C0DB-44AA-BBA4-7D7BA345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1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aste@kerncounty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swzGWD65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Z18qEzwiR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46228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Shafter-Wasco         Self-Haul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Public Information Meeting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01A33D-C697-418F-8506-B0FD4FF0E5FA}"/>
              </a:ext>
            </a:extLst>
          </p:cNvPr>
          <p:cNvGrpSpPr/>
          <p:nvPr/>
        </p:nvGrpSpPr>
        <p:grpSpPr>
          <a:xfrm>
            <a:off x="0" y="0"/>
            <a:ext cx="4165600" cy="7772400"/>
            <a:chOff x="0" y="0"/>
            <a:chExt cx="4165600" cy="7772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DF0CA1-B497-4C79-A277-F9C614831B59}"/>
                </a:ext>
              </a:extLst>
            </p:cNvPr>
            <p:cNvSpPr/>
            <p:nvPr/>
          </p:nvSpPr>
          <p:spPr>
            <a:xfrm>
              <a:off x="0" y="0"/>
              <a:ext cx="4165600" cy="77724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8E9CC0C-61AC-4515-8455-33B7EB79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493" y="3026774"/>
              <a:ext cx="2458612" cy="1718853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6064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487481AA-E904-42A7-85EF-9C01AE4661B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95333"/>
            <a:ext cx="12043994" cy="6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Public Works presented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plans</a:t>
            </a: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for the implementation of SB 1383 requirements throughout the unincorporated areas of Kern County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at Public Hearings held in May and December of 2023.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December 2023 – Proposed 14 new Universal Collection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3 cart service for residential properties within UCAs, paid for via property taxes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Prop 218 process 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Successful Prop 218 protests in 6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No successful Prop 218 protest in 8 areas</a:t>
            </a:r>
          </a:p>
          <a:p>
            <a:pPr marL="1371600" lvl="3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Ridgecrest, Rosamond, Outer Taft, Outer Metro, Arvin, Delano, Shafter, NW Metro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Board of Supervisors recognized 6 successful protests and took no action on the other 8 unsuccessful areas</a:t>
            </a:r>
          </a:p>
          <a:p>
            <a:pPr marL="396255" indent="-457200">
              <a:lnSpc>
                <a:spcPct val="100000"/>
              </a:lnSpc>
              <a:spcBef>
                <a:spcPts val="300"/>
              </a:spcBef>
              <a:buSzPct val="74576"/>
              <a:buFont typeface="Wingdings" panose="05000000000000000000" pitchFamily="2" charset="2"/>
              <a:buChar char="v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 reported that Kern County is the only jurisdiction to have any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SzPct val="74576"/>
              <a:buNone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     successful Prop 218s to date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SUMMARY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UPDATE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5165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Due to the public’s overwhelming opposition, the Board of Supervisors did not approve the Universal Collection Area proposals. Due to these factors, Public Works negotiated with </a:t>
            </a:r>
            <a:r>
              <a:rPr lang="en-US" sz="300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</a:t>
            </a: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and they have now approved residential self-haul for the remaining 8 areas as an acceptable alternative to the three-cart collection service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Allows residents to self-haul their source separated trash and organics to a county waste facility for collection and recovery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Census tracts are still mandated to comply with SB1383</a:t>
            </a:r>
          </a:p>
          <a:p>
            <a:pPr marL="975345" lvl="2" indent="0" algn="just">
              <a:lnSpc>
                <a:spcPct val="100000"/>
              </a:lnSpc>
              <a:spcBef>
                <a:spcPts val="1200"/>
              </a:spcBef>
              <a:buSzPct val="74576"/>
              <a:buNone/>
            </a:pPr>
            <a:endParaRPr lang="en-US" sz="30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SHAFTER-WASCO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#4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4" name="Picture 3" descr="Diagram&#10;&#10;AI-generated content may be incorrect.">
            <a:extLst>
              <a:ext uri="{FF2B5EF4-FFF2-40B4-BE49-F238E27FC236}">
                <a16:creationId xmlns:a16="http://schemas.microsoft.com/office/drawing/2014/main" id="{8D3B949F-FD6B-2AE7-9DB2-17E4AFFEFA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35" y="1722769"/>
            <a:ext cx="9010665" cy="58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NEXT STEPS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630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Self-Hauling: Source separate your trash and bring into a County waste facility  </a:t>
            </a:r>
          </a:p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If you prefer to employ the Franchise Hauler to provide collection service, you can continue to do so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Cannot place any organic waste in your regular trash cart – will need to self-haul or subscribe to additional carts. Haulers occasionally check carts for contamination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Will be able to subscribe to three carts: </a:t>
            </a:r>
            <a:r>
              <a:rPr lang="en-US" sz="2800" b="1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b="1" spc="-5" dirty="0">
                <a:solidFill>
                  <a:srgbClr val="0070C0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sz="2800" b="1" spc="-5" dirty="0">
                <a:solidFill>
                  <a:srgbClr val="568D42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Organics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Contact your local franchise hauler or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  <a:hlinkClick r:id="rId4"/>
              </a:rPr>
              <a:t>waste@kerncounty.com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to obtain service and rate information</a:t>
            </a:r>
          </a:p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6350" indent="0" algn="just"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3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REQUIREMENTS FOR SELF-HAUL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object 38">
            <a:extLst>
              <a:ext uri="{FF2B5EF4-FFF2-40B4-BE49-F238E27FC236}">
                <a16:creationId xmlns:a16="http://schemas.microsoft.com/office/drawing/2014/main" id="{675CD09F-4B22-F63C-F085-EF32B354F6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77480"/>
            <a:ext cx="12043994" cy="5077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self-haul organics to a County Facility </a:t>
            </a:r>
          </a:p>
          <a:p>
            <a:pPr lvl="1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Transfer Station or Diversion Area at a Landfill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separate and recycle all organic waste types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deposit source separated materials in appropriate containers or area at the facilities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be disposed on a regular basis (1 – 2 weeks)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Residents self-hauling their own trash are not required to record or report any information on volumes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6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E19E4-EDCA-7AEE-1251-9E452298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541096-C3CD-988D-05D9-6E0D667D9E2D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EAA8DB-1761-9CD3-E2FE-52CF40C29CA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F31890A8-0ED3-B422-8DAF-8D49C8416BB5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  <a:t>SEPARATING YOUR WASTE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Museo Slab 500" panose="0200000000000000000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8B45DBDD-3DFA-7039-DEB7-5BEB2BC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A70F0E68-2C9D-5EC1-420D-3FDE22A153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2074633"/>
            <a:ext cx="12043994" cy="5566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 Items - Food wrappers, pet waste, plastic bags, diapers, dishware, hoses, film plastics, and foam products (Styrofoam, packing peanuts).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 Items - Clean cardboard and paper, shipping boxes, glass, metal cans, plastic containers, jars, and metal.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Green Waste Items – Food and food scraps such as fruits, vegetables, meat, bones, coffee grounds, breads, miscellaneous scraps and peelings. Plant material such as grass clippings, flowers, brush, branches, and wood. Food-soiled paper and cardboard products such as paper towels and plates, napkins, pizza boxes, and donut boxes.</a:t>
            </a:r>
          </a:p>
        </p:txBody>
      </p:sp>
    </p:spTree>
    <p:extLst>
      <p:ext uri="{BB962C8B-B14F-4D97-AF65-F5344CB8AC3E}">
        <p14:creationId xmlns:p14="http://schemas.microsoft.com/office/powerpoint/2010/main" val="406029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BFAA0-C7FC-8967-BB5E-3FD35D96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0F247C-FB99-1B04-EB3B-D14B5F41DF74}"/>
              </a:ext>
            </a:extLst>
          </p:cNvPr>
          <p:cNvGrpSpPr/>
          <p:nvPr/>
        </p:nvGrpSpPr>
        <p:grpSpPr>
          <a:xfrm>
            <a:off x="-17162" y="283934"/>
            <a:ext cx="13817600" cy="1805446"/>
            <a:chOff x="-17162" y="283934"/>
            <a:chExt cx="13817600" cy="18054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885F60-15A9-4925-C59C-CDDB7B3F111D}"/>
                </a:ext>
              </a:extLst>
            </p:cNvPr>
            <p:cNvSpPr/>
            <p:nvPr/>
          </p:nvSpPr>
          <p:spPr>
            <a:xfrm>
              <a:off x="-17162" y="28393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121D5C71-A225-C747-7375-A73DA8983279}"/>
                </a:ext>
              </a:extLst>
            </p:cNvPr>
            <p:cNvSpPr txBox="1">
              <a:spLocks/>
            </p:cNvSpPr>
            <p:nvPr/>
          </p:nvSpPr>
          <p:spPr>
            <a:xfrm>
              <a:off x="736600" y="533400"/>
              <a:ext cx="12190476" cy="1555980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SELF-HAULING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0AD9773-950C-2BBD-F386-2209B16D6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B050AE-1AA2-86A7-F73F-4925FFBD84FC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https://youtu.be/ouswzGWD65U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64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OPTIONAL BACKYARD COMPOSTING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D33EB49E-85F9-35AB-F923-5DD30EBFB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6600" y="1981200"/>
            <a:ext cx="12344400" cy="5059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County to provide backyard composting bins and pails at no charge </a:t>
            </a:r>
          </a:p>
          <a:p>
            <a:pPr marL="685800" lvl="1" indent="-228600">
              <a:spcBef>
                <a:spcPts val="56"/>
              </a:spcBef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Grant received from CalRecycle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Compost to be used for your own purposes </a:t>
            </a: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What can I compost?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Yard waste, such as fallen leaves, grass clippings, weeds, garden plants remnants, and kitchen scraps, such as fruit and vegetable scraps, coffee grounds, tea leaves, and breads.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kumimoji="0" lang="en-US" sz="255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What goes in the Compost Pile?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Browns, such as woody materials, dried yard debris, chopped branches and twigs, bark, straw, sawdust, coffee filters,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tea bags, shredded paper, and paper products.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Greens, such as fresh yard trimmings, fresh grass clippings, fruit and vegetable scraps, coffee grounds, tea leaves, and breads. </a:t>
            </a:r>
          </a:p>
        </p:txBody>
      </p:sp>
    </p:spTree>
    <p:extLst>
      <p:ext uri="{BB962C8B-B14F-4D97-AF65-F5344CB8AC3E}">
        <p14:creationId xmlns:p14="http://schemas.microsoft.com/office/powerpoint/2010/main" val="282598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2D8FE1-8118-4CD3-E69F-2F527BEB0740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72E522-41CA-DC16-31DA-F27F4692103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EA9B42DA-1A99-CE8B-0740-99BB3A4FB747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COMPOSTING PAIL &amp; BIN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343B0FD8-7409-7048-4EDB-22963A642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A container with a green lid&#10;&#10;Description automatically generated">
            <a:extLst>
              <a:ext uri="{FF2B5EF4-FFF2-40B4-BE49-F238E27FC236}">
                <a16:creationId xmlns:a16="http://schemas.microsoft.com/office/drawing/2014/main" id="{FC35451D-60E6-C6F5-A03F-9C0A02C4A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 b="11241"/>
          <a:stretch/>
        </p:blipFill>
        <p:spPr>
          <a:xfrm rot="5400000">
            <a:off x="2424240" y="3112958"/>
            <a:ext cx="3002779" cy="2872862"/>
          </a:xfrm>
          <a:prstGeom prst="rect">
            <a:avLst/>
          </a:prstGeom>
        </p:spPr>
      </p:pic>
      <p:pic>
        <p:nvPicPr>
          <p:cNvPr id="14" name="Picture 13" descr="A black object on the floor&#10;&#10;Description automatically generated">
            <a:extLst>
              <a:ext uri="{FF2B5EF4-FFF2-40B4-BE49-F238E27FC236}">
                <a16:creationId xmlns:a16="http://schemas.microsoft.com/office/drawing/2014/main" id="{086558B8-5E90-568D-E515-0BC9A5DB5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2439" r="6952" b="10918"/>
          <a:stretch/>
        </p:blipFill>
        <p:spPr>
          <a:xfrm rot="5400000">
            <a:off x="6834584" y="3046016"/>
            <a:ext cx="4580477" cy="33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84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9C6C4-51D0-1F46-50FC-810964AE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4FC54F9-6FDA-8DE3-3B32-CA7BBBD9E185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DE01A1-4BFB-F1D3-124A-09DD1D2F1C41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BE55E670-ABE8-CD7A-DD63-0EE78C4298BD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BACKYARD COMPOSTING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A737386-239C-EDFB-895A-C5B976C42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84EB35E-24DD-E7CF-5E15-B550610747E6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https://youtu.be/Z18qEzwiRts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70657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SOLID WASTE FEES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1836281"/>
            <a:ext cx="12043994" cy="4368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marR="0" lvl="0" indent="0" algn="just" defTabSz="1036290" rtl="0" eaLnBrk="1" fontAlgn="auto" latinLnBrk="0" hangingPunct="1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No charge for any type of </a:t>
            </a:r>
            <a:r>
              <a:rPr kumimoji="0" lang="en-US" sz="3400" b="1" i="1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solid waste collection</a:t>
            </a: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 will be on your tax bill</a:t>
            </a: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Land Use Fee remains on your tax bill – $185.52 per year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Funds all the solid waste facilities, programs and infrastructure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Will increase by CPI for two more years</a:t>
            </a:r>
          </a:p>
          <a:p>
            <a:pPr marL="1560785" marR="0" lvl="3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2267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1042640" marR="0" lvl="2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None/>
              <a:tabLst/>
              <a:defRPr/>
            </a:pPr>
            <a:endParaRPr kumimoji="0" lang="en-US" sz="2494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71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23749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QUESTIONS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&amp;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COMMENTS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08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10F462-83F9-497D-A9C6-A46F3C0F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2" y="2038007"/>
            <a:ext cx="5287235" cy="36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24372</TotalTime>
  <Words>731</Words>
  <Application>Microsoft Office PowerPoint</Application>
  <PresentationFormat>Custom</PresentationFormat>
  <Paragraphs>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Museo Slab 500</vt:lpstr>
      <vt:lpstr>Wingdings</vt:lpstr>
      <vt:lpstr>Office Theme</vt:lpstr>
      <vt:lpstr>Shafter-Wasco         Self-Haul Public Information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Benz 2018FINAL [Compatibility Mode]</dc:title>
  <dc:creator>krausek</dc:creator>
  <cp:lastModifiedBy>Alicia A. Gutierrez</cp:lastModifiedBy>
  <cp:revision>862</cp:revision>
  <cp:lastPrinted>2023-08-30T17:31:32Z</cp:lastPrinted>
  <dcterms:created xsi:type="dcterms:W3CDTF">2018-11-29T09:22:02Z</dcterms:created>
  <dcterms:modified xsi:type="dcterms:W3CDTF">2026-02-09T21:38:04Z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LastSaved">
    <vt:filetime>2018-11-29T00:00:00Z</vt:filetime>
  </property>
  <property fmtid="{D5CDD505-2E9C-101B-9397-08002B2CF9AE}" pid="4" name="MSIP_Label_d0918a32-0d42-40ed-a5eb-618140881011_Enabled">
    <vt:lpwstr>true</vt:lpwstr>
  </property>
  <property fmtid="{D5CDD505-2E9C-101B-9397-08002B2CF9AE}" pid="5" name="MSIP_Label_d0918a32-0d42-40ed-a5eb-618140881011_SetDate">
    <vt:lpwstr>2024-10-03T21:39:44Z</vt:lpwstr>
  </property>
  <property fmtid="{D5CDD505-2E9C-101B-9397-08002B2CF9AE}" pid="6" name="MSIP_Label_d0918a32-0d42-40ed-a5eb-618140881011_Method">
    <vt:lpwstr>Standard</vt:lpwstr>
  </property>
  <property fmtid="{D5CDD505-2E9C-101B-9397-08002B2CF9AE}" pid="7" name="MSIP_Label_d0918a32-0d42-40ed-a5eb-618140881011_Name">
    <vt:lpwstr>General Data</vt:lpwstr>
  </property>
  <property fmtid="{D5CDD505-2E9C-101B-9397-08002B2CF9AE}" pid="8" name="MSIP_Label_d0918a32-0d42-40ed-a5eb-618140881011_SiteId">
    <vt:lpwstr>e0f2e4b5-0515-4028-99f2-2e7a43fe5379</vt:lpwstr>
  </property>
  <property fmtid="{D5CDD505-2E9C-101B-9397-08002B2CF9AE}" pid="9" name="MSIP_Label_d0918a32-0d42-40ed-a5eb-618140881011_ActionId">
    <vt:lpwstr>291f8d5a-a6d3-4e8a-b589-7b6d2188405c</vt:lpwstr>
  </property>
  <property fmtid="{D5CDD505-2E9C-101B-9397-08002B2CF9AE}" pid="10" name="MSIP_Label_d0918a32-0d42-40ed-a5eb-618140881011_ContentBits">
    <vt:lpwstr>0</vt:lpwstr>
  </property>
</Properties>
</file>