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4" r:id="rId1"/>
  </p:sldMasterIdLst>
  <p:notesMasterIdLst>
    <p:notesMasterId r:id="rId19"/>
  </p:notesMasterIdLst>
  <p:handoutMasterIdLst>
    <p:handoutMasterId r:id="rId20"/>
  </p:handoutMasterIdLst>
  <p:sldIdLst>
    <p:sldId id="409" r:id="rId2"/>
    <p:sldId id="422" r:id="rId3"/>
    <p:sldId id="511" r:id="rId4"/>
    <p:sldId id="521" r:id="rId5"/>
    <p:sldId id="477" r:id="rId6"/>
    <p:sldId id="531" r:id="rId7"/>
    <p:sldId id="532" r:id="rId8"/>
    <p:sldId id="520" r:id="rId9"/>
    <p:sldId id="512" r:id="rId10"/>
    <p:sldId id="529" r:id="rId11"/>
    <p:sldId id="530" r:id="rId12"/>
    <p:sldId id="513" r:id="rId13"/>
    <p:sldId id="517" r:id="rId14"/>
    <p:sldId id="533" r:id="rId15"/>
    <p:sldId id="519" r:id="rId16"/>
    <p:sldId id="518" r:id="rId17"/>
    <p:sldId id="344" r:id="rId18"/>
  </p:sldIdLst>
  <p:sldSz cx="13817600" cy="77724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9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CA9D22A-3FF1-5771-C894-3915DCE1502C}" name="Christine Williamson" initials="CW" userId="S::williamsonc@kerncounty.com::cfec1533-cbc2-46a5-b0e0-4219c3c9c8ca" providerId="AD"/>
  <p188:author id="{4D27FFD3-843E-2BEC-B574-1ECC8302AC81}" name="Denise Saucedo" initials="DS" userId="S::SaucedoD@kerncounty.com::2b5e2cd8-fe8e-4777-a936-315fc2171f8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Shreder" initials="LS" lastIdx="1" clrIdx="0">
    <p:extLst>
      <p:ext uri="{19B8F6BF-5375-455C-9EA6-DF929625EA0E}">
        <p15:presenceInfo xmlns:p15="http://schemas.microsoft.com/office/powerpoint/2012/main" userId="S::ShrederL@kerncounty.com::df0a89cf-3733-4f8b-ba54-0870fe3b09c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8D42"/>
    <a:srgbClr val="0C3749"/>
    <a:srgbClr val="80A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CE2A13-B0E6-49C7-8B93-11E7FCE1E098}" v="10" dt="2025-10-23T14:49:20.224"/>
    <p1510:client id="{9E94B612-2F8E-4C65-899A-E2FC3684CA3B}" v="73" dt="2025-10-22T19:18:21.76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3" autoAdjust="0"/>
    <p:restoredTop sz="82699" autoAdjust="0"/>
  </p:normalViewPr>
  <p:slideViewPr>
    <p:cSldViewPr>
      <p:cViewPr varScale="1">
        <p:scale>
          <a:sx n="81" d="100"/>
          <a:sy n="81" d="100"/>
        </p:scale>
        <p:origin x="1428" y="84"/>
      </p:cViewPr>
      <p:guideLst>
        <p:guide orient="horz" pos="2880"/>
        <p:guide pos="29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4051" y="8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319" cy="4652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886" y="0"/>
            <a:ext cx="3038319" cy="4652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5FED1B-7442-4701-91CA-40B20D7843BC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1160"/>
            <a:ext cx="3038319" cy="4652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886" y="8831160"/>
            <a:ext cx="3038319" cy="4652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F714C-86F6-473B-A568-E59499B96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814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778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18" tIns="41809" rIns="83618" bIns="41809">
            <a:normAutofit fontScale="25000" lnSpcReduction="20000"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5421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782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2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27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27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127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27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106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8935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F247A-46B5-BBC8-BF85-579E7DD9D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D2ED8F-AC39-334F-6ED6-F75A941A99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D45182-1943-217C-D82D-029064EC9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737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790E1-9B70-10DC-3E79-5C6C077E9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2BD4A0-92BF-E8C8-6B11-8D5F663051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26F8FA-1583-6D15-A70C-B49A12240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069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4155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512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A3D4C-CA5A-0D25-6838-7E0E9BDAE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F7DED3-1CB8-B32F-140D-AAB0D0B556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85F152-9609-6249-83F9-87206BCB2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57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7484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18" tIns="41809" rIns="83618" bIns="4180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17924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27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AC68B-8E89-4AA4-AFC8-2FFC4E4FD4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7200" y="1272011"/>
            <a:ext cx="10363200" cy="2705947"/>
          </a:xfrm>
        </p:spPr>
        <p:txBody>
          <a:bodyPr anchor="b"/>
          <a:lstStyle>
            <a:lvl1pPr algn="ctr">
              <a:defRPr sz="6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EA3A8E-C4C2-4C9B-93AB-7DD8E0302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7200" y="4082310"/>
            <a:ext cx="10363200" cy="1876530"/>
          </a:xfrm>
        </p:spPr>
        <p:txBody>
          <a:bodyPr/>
          <a:lstStyle>
            <a:lvl1pPr marL="0" indent="0" algn="ctr">
              <a:buNone/>
              <a:defRPr sz="2720"/>
            </a:lvl1pPr>
            <a:lvl2pPr marL="518145" indent="0" algn="ctr">
              <a:buNone/>
              <a:defRPr sz="2267"/>
            </a:lvl2pPr>
            <a:lvl3pPr marL="1036290" indent="0" algn="ctr">
              <a:buNone/>
              <a:defRPr sz="2040"/>
            </a:lvl3pPr>
            <a:lvl4pPr marL="1554434" indent="0" algn="ctr">
              <a:buNone/>
              <a:defRPr sz="1813"/>
            </a:lvl4pPr>
            <a:lvl5pPr marL="2072579" indent="0" algn="ctr">
              <a:buNone/>
              <a:defRPr sz="1813"/>
            </a:lvl5pPr>
            <a:lvl6pPr marL="2590724" indent="0" algn="ctr">
              <a:buNone/>
              <a:defRPr sz="1813"/>
            </a:lvl6pPr>
            <a:lvl7pPr marL="3108869" indent="0" algn="ctr">
              <a:buNone/>
              <a:defRPr sz="1813"/>
            </a:lvl7pPr>
            <a:lvl8pPr marL="3627013" indent="0" algn="ctr">
              <a:buNone/>
              <a:defRPr sz="1813"/>
            </a:lvl8pPr>
            <a:lvl9pPr marL="4145158" indent="0" algn="ctr">
              <a:buNone/>
              <a:defRPr sz="181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70865-37DB-4D18-BC66-4EC2F284A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1A330-9733-4684-B174-C47005CB1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95B4C-3410-43B7-8E70-BCD09A9C2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734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F124-B2DC-4642-BE35-98A738E3A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11283-AE9E-4C36-8BBB-DDDC5E2AF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DB01C-9314-440B-9DBE-4DE3C3667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947EE-4CB1-4BB4-82BD-4771EAA89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0FF90-EA45-4F00-A282-FDF26D8EB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45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6736F-F51D-4158-AD68-823AFD77D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763" y="1937704"/>
            <a:ext cx="11917680" cy="3233102"/>
          </a:xfrm>
        </p:spPr>
        <p:txBody>
          <a:bodyPr anchor="b"/>
          <a:lstStyle>
            <a:lvl1pPr>
              <a:defRPr sz="6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6A395-804E-4D0A-806D-DCCD0BD3B6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763" y="5201392"/>
            <a:ext cx="11917680" cy="1700212"/>
          </a:xfrm>
        </p:spPr>
        <p:txBody>
          <a:bodyPr/>
          <a:lstStyle>
            <a:lvl1pPr marL="0" indent="0">
              <a:buNone/>
              <a:defRPr sz="2720">
                <a:solidFill>
                  <a:schemeClr val="tx1">
                    <a:tint val="75000"/>
                  </a:schemeClr>
                </a:solidFill>
              </a:defRPr>
            </a:lvl1pPr>
            <a:lvl2pPr marL="518145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2pPr>
            <a:lvl3pPr marL="103629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3pPr>
            <a:lvl4pPr marL="1554434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4pPr>
            <a:lvl5pPr marL="2072579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5pPr>
            <a:lvl6pPr marL="2590724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6pPr>
            <a:lvl7pPr marL="3108869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7pPr>
            <a:lvl8pPr marL="3627013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8pPr>
            <a:lvl9pPr marL="4145158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5091D-E221-40DE-BA4E-4E3E6386F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3943A-22BB-41B3-847C-EF86CDFFB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89B5B-A104-480A-9C80-6820539E3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81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CB17-B17C-4A69-9D75-73BD6C847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BE493-F6BB-4EFC-9493-E84129E448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9960" y="2069042"/>
            <a:ext cx="587248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DC00C7-9F48-4BB7-9E45-C60C168178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95160" y="2069042"/>
            <a:ext cx="587248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63D1D-D04D-4A4E-8CE6-C2F4122E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43BE97-1FD1-41C8-A057-334D9EEB7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78E57F-C32E-4401-A78B-04AEBB53F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59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9C68A-8E7F-4C40-AD2E-3408C7B2E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760" y="413809"/>
            <a:ext cx="11917680" cy="1502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2D0CBF-3B98-443B-97E3-37C3B339C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1760" y="1905318"/>
            <a:ext cx="5845492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4DC342-B8A5-405F-B68C-64703C1BD2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1760" y="2839085"/>
            <a:ext cx="5845492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0C7C34-98C0-4320-ABA4-5352FE202B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95160" y="1905318"/>
            <a:ext cx="5874280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DFDB59-8331-4CEE-A57D-AE3DE9FB8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95160" y="2839085"/>
            <a:ext cx="587428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64A7AB-F652-465A-9B41-78B3D3B9D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278201-97AD-47DE-806A-0EAE76410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CC9B9C-2B7D-4481-9421-D361CE5F2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77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61ED8-AD43-487B-9CAC-17AD835C9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4130DB-E9C8-4DCA-A55B-3C56E4202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32D19F-A4CD-4E4A-9997-8AECADF84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6EF894-DDB3-46D2-8850-AC4F8F4D3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98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6A137-C485-4FBD-96C0-93C4F9E4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6932B0-0870-408E-8242-FBBA2087C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95132-3356-445A-A420-971F7665E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8173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3BB3A-4D9B-4480-9535-4482BBAA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760" y="518160"/>
            <a:ext cx="4456535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A18E9-441A-498D-9FD8-67DFF9398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4280" y="1119082"/>
            <a:ext cx="6995160" cy="5523442"/>
          </a:xfrm>
        </p:spPr>
        <p:txBody>
          <a:bodyPr/>
          <a:lstStyle>
            <a:lvl1pPr>
              <a:defRPr sz="3627"/>
            </a:lvl1pPr>
            <a:lvl2pPr>
              <a:defRPr sz="3173"/>
            </a:lvl2pPr>
            <a:lvl3pPr>
              <a:defRPr sz="2720"/>
            </a:lvl3pPr>
            <a:lvl4pPr>
              <a:defRPr sz="2267"/>
            </a:lvl4pPr>
            <a:lvl5pPr>
              <a:defRPr sz="2267"/>
            </a:lvl5pPr>
            <a:lvl6pPr>
              <a:defRPr sz="2267"/>
            </a:lvl6pPr>
            <a:lvl7pPr>
              <a:defRPr sz="2267"/>
            </a:lvl7pPr>
            <a:lvl8pPr>
              <a:defRPr sz="2267"/>
            </a:lvl8pPr>
            <a:lvl9pPr>
              <a:defRPr sz="2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873BF-CDF8-48A3-AD32-2575AAD411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1760" y="2331720"/>
            <a:ext cx="4456535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1A4297-22FA-4FEB-AAFA-31071C660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649E74-784B-4D76-A092-4DF02E5C0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130AE-3A5C-4254-B1CE-F04B46CC7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552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8424E-3C10-4303-BA6B-A1D9FCF68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760" y="518160"/>
            <a:ext cx="4456535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3FBB60-9817-4849-B72C-B27F1ED52A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74280" y="1119082"/>
            <a:ext cx="6995160" cy="5523442"/>
          </a:xfrm>
        </p:spPr>
        <p:txBody>
          <a:bodyPr/>
          <a:lstStyle>
            <a:lvl1pPr marL="0" indent="0">
              <a:buNone/>
              <a:defRPr sz="3627"/>
            </a:lvl1pPr>
            <a:lvl2pPr marL="518145" indent="0">
              <a:buNone/>
              <a:defRPr sz="3173"/>
            </a:lvl2pPr>
            <a:lvl3pPr marL="1036290" indent="0">
              <a:buNone/>
              <a:defRPr sz="2720"/>
            </a:lvl3pPr>
            <a:lvl4pPr marL="1554434" indent="0">
              <a:buNone/>
              <a:defRPr sz="2267"/>
            </a:lvl4pPr>
            <a:lvl5pPr marL="2072579" indent="0">
              <a:buNone/>
              <a:defRPr sz="2267"/>
            </a:lvl5pPr>
            <a:lvl6pPr marL="2590724" indent="0">
              <a:buNone/>
              <a:defRPr sz="2267"/>
            </a:lvl6pPr>
            <a:lvl7pPr marL="3108869" indent="0">
              <a:buNone/>
              <a:defRPr sz="2267"/>
            </a:lvl7pPr>
            <a:lvl8pPr marL="3627013" indent="0">
              <a:buNone/>
              <a:defRPr sz="2267"/>
            </a:lvl8pPr>
            <a:lvl9pPr marL="4145158" indent="0">
              <a:buNone/>
              <a:defRPr sz="2267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A3B08-F4D3-4432-A65C-AE669719BA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1760" y="2331720"/>
            <a:ext cx="4456535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F2A845-BA5A-4BE9-A358-D797F871D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411E15-7E6B-47FE-A26D-9D67A083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3695D3-D1B8-42EC-A07A-C8B915936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472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87A90-05FF-4BAE-A6E6-FD29D61F9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90CB6D-0735-4686-A480-0ADD97847A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7D159-F8AF-4487-BAA1-E8F8371D3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7D7FA-0DD8-405A-BB24-7D1395CE0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2A716-E412-42C5-911D-35D2CF930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7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1118A5-CCC8-408B-84D6-F506EFE02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88220" y="413808"/>
            <a:ext cx="2979420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672862-259F-4D47-9B0B-0B2B065ED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9960" y="413808"/>
            <a:ext cx="8765540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DF58C-972F-403C-9A22-185CF802D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02F1D-611A-405A-BF58-D2FD3D733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320F4-6128-4A2A-A4F4-31F47C35A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48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228912-F9C4-4140-B82F-E930DE669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960" y="413809"/>
            <a:ext cx="1191768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C38BD6-954C-4E3A-BE25-33B7850E7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9960" y="2069042"/>
            <a:ext cx="1191768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188E2-5C93-4503-BF5C-D8624DDD63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960" y="7203864"/>
            <a:ext cx="31089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73BBA-41DB-4AF1-A885-9976CA2485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7080" y="7203864"/>
            <a:ext cx="46634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8793B-C0DB-44AA-BBA4-7D7BA3458A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58680" y="7203864"/>
            <a:ext cx="31089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19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p:txStyles>
    <p:titleStyle>
      <a:lvl1pPr algn="l" defTabSz="1036290" rtl="0" eaLnBrk="1" latinLnBrk="0" hangingPunct="1">
        <a:lnSpc>
          <a:spcPct val="90000"/>
        </a:lnSpc>
        <a:spcBef>
          <a:spcPct val="0"/>
        </a:spcBef>
        <a:buNone/>
        <a:defRPr sz="49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072" indent="-259072" algn="l" defTabSz="103629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sz="3173" kern="1200">
          <a:solidFill>
            <a:schemeClr val="tx1"/>
          </a:solidFill>
          <a:latin typeface="+mn-lt"/>
          <a:ea typeface="+mn-ea"/>
          <a:cs typeface="+mn-cs"/>
        </a:defRPr>
      </a:lvl1pPr>
      <a:lvl2pPr marL="77721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720" kern="1200">
          <a:solidFill>
            <a:schemeClr val="tx1"/>
          </a:solidFill>
          <a:latin typeface="+mn-lt"/>
          <a:ea typeface="+mn-ea"/>
          <a:cs typeface="+mn-cs"/>
        </a:defRPr>
      </a:lvl2pPr>
      <a:lvl3pPr marL="1295362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81350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33165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84979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36794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88608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404230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1pPr>
      <a:lvl2pPr marL="518145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103629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3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07257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59072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10886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627013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145158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waste@kerncounty.co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ouswzGWD65U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Z18qEzwiRt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>
            <a:spLocks noGrp="1"/>
          </p:cNvSpPr>
          <p:nvPr>
            <p:ph type="ctrTitle"/>
          </p:nvPr>
        </p:nvSpPr>
        <p:spPr>
          <a:xfrm>
            <a:off x="4622800" y="2343150"/>
            <a:ext cx="9067800" cy="30861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Self-Haul</a:t>
            </a:r>
            <a:b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</a:b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Public Information Meeting</a:t>
            </a:r>
            <a:endParaRPr lang="en-US" sz="3600" b="1" dirty="0">
              <a:solidFill>
                <a:srgbClr val="568D42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659886" y="338479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7993">
            <a:solidFill>
              <a:srgbClr val="65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01A33D-C697-418F-8506-B0FD4FF0E5FA}"/>
              </a:ext>
            </a:extLst>
          </p:cNvPr>
          <p:cNvGrpSpPr/>
          <p:nvPr/>
        </p:nvGrpSpPr>
        <p:grpSpPr>
          <a:xfrm>
            <a:off x="0" y="0"/>
            <a:ext cx="4165600" cy="7772400"/>
            <a:chOff x="0" y="0"/>
            <a:chExt cx="4165600" cy="77724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6DF0CA1-B497-4C79-A277-F9C614831B59}"/>
                </a:ext>
              </a:extLst>
            </p:cNvPr>
            <p:cNvSpPr/>
            <p:nvPr/>
          </p:nvSpPr>
          <p:spPr>
            <a:xfrm>
              <a:off x="0" y="0"/>
              <a:ext cx="4165600" cy="77724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8E9CC0C-61AC-4515-8455-33B7EB795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3493" y="3026774"/>
              <a:ext cx="2458612" cy="1718853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60641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8">
            <a:extLst>
              <a:ext uri="{FF2B5EF4-FFF2-40B4-BE49-F238E27FC236}">
                <a16:creationId xmlns:a16="http://schemas.microsoft.com/office/drawing/2014/main" id="{487481AA-E904-42A7-85EF-9C01AE4661B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82396" y="1995333"/>
            <a:ext cx="12043994" cy="6304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buClrTx/>
              <a:buSzPct val="74576"/>
              <a:buFont typeface="Wingdings" panose="05000000000000000000" pitchFamily="2" charset="2"/>
              <a:buChar char="v"/>
            </a:pPr>
            <a:r>
              <a:rPr lang="en-US" sz="2400" b="1" i="0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Public Works presented </a:t>
            </a: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plans</a:t>
            </a:r>
            <a:r>
              <a:rPr lang="en-US" sz="2400" b="1" i="0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for the implementation of SB 1383 requirements throughout the unincorporated areas of Kern County </a:t>
            </a: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at Public Hearings held in May and December of 2023.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December 2023 – Proposed 14 new Universal Collection Areas</a:t>
            </a:r>
          </a:p>
          <a:p>
            <a:pPr marL="914400" lvl="2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3 cart service for residential properties within UCAs, paid for via property taxes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Prop 218 process </a:t>
            </a:r>
          </a:p>
          <a:p>
            <a:pPr marL="914400" lvl="2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Successful Prop 218 protests in 6 areas</a:t>
            </a:r>
          </a:p>
          <a:p>
            <a:pPr marL="914400" lvl="2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No successful Prop 218 protest in 8 areas</a:t>
            </a:r>
          </a:p>
          <a:p>
            <a:pPr marL="1371600" lvl="3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Ridgecrest, Rosamond, Outer Taft, Outer Metro, Arvin, Delano, Shafter, NW Metro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Board of Supervisors recognized 6 successful protests and took no action on the other 8 unsuccessful areas</a:t>
            </a:r>
          </a:p>
          <a:p>
            <a:pPr marL="396255" indent="-457200">
              <a:lnSpc>
                <a:spcPct val="100000"/>
              </a:lnSpc>
              <a:spcBef>
                <a:spcPts val="300"/>
              </a:spcBef>
              <a:buSzPct val="74576"/>
              <a:buFont typeface="Wingdings" panose="05000000000000000000" pitchFamily="2" charset="2"/>
              <a:buChar char="v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CalRecycle reported that Kern County is the only jurisdiction to have any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SzPct val="74576"/>
              <a:buNone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     successful Prop 218s to date</a:t>
            </a:r>
          </a:p>
          <a:p>
            <a:pPr marL="12700" indent="0">
              <a:buClrTx/>
              <a:buSzPct val="74576"/>
              <a:buNone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SUMMARY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 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5834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UPDATE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7" name="object 38">
            <a:extLst>
              <a:ext uri="{FF2B5EF4-FFF2-40B4-BE49-F238E27FC236}">
                <a16:creationId xmlns:a16="http://schemas.microsoft.com/office/drawing/2014/main" id="{2C1023D0-BDD1-2D80-8D46-381FEA11771A}"/>
              </a:ext>
            </a:extLst>
          </p:cNvPr>
          <p:cNvSpPr txBox="1">
            <a:spLocks/>
          </p:cNvSpPr>
          <p:nvPr/>
        </p:nvSpPr>
        <p:spPr>
          <a:xfrm>
            <a:off x="882396" y="2085747"/>
            <a:ext cx="12043994" cy="51655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9072" indent="-259072" algn="l" defTabSz="103629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sz="31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21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5362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1350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3165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979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794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608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04230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 indent="-457200">
              <a:spcAft>
                <a:spcPts val="600"/>
              </a:spcAft>
              <a:buClrTx/>
              <a:buSzPct val="74576"/>
              <a:buFont typeface="Wingdings" panose="05000000000000000000" pitchFamily="2" charset="2"/>
              <a:buChar char="v"/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Due to the public’s overwhelming opposition, the Board of Supervisors did not approve the Universal Collection Area proposals. Due to these factors, Public Works negotiated with </a:t>
            </a:r>
            <a:r>
              <a:rPr lang="en-US" sz="3000" b="1" spc="-5" dirty="0" err="1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CalRecycle</a:t>
            </a: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and they have now approved residential self-haul for the remaining 8 areas as an acceptable alternative to the three-cart collection service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Allows residents to self-haul their source separated trash and organics to a county waste facility for collection and recovery</a:t>
            </a:r>
          </a:p>
          <a:p>
            <a:pPr marL="469900" indent="-457200">
              <a:buClrTx/>
              <a:buSzPct val="74576"/>
              <a:buFont typeface="Wingdings" panose="05000000000000000000" pitchFamily="2" charset="2"/>
              <a:buChar char="v"/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Census tracts are still mandated to comply with SB1383</a:t>
            </a:r>
          </a:p>
          <a:p>
            <a:pPr marL="975345" lvl="2" indent="0" algn="just">
              <a:lnSpc>
                <a:spcPct val="100000"/>
              </a:lnSpc>
              <a:spcBef>
                <a:spcPts val="1200"/>
              </a:spcBef>
              <a:buSzPct val="74576"/>
              <a:buNone/>
            </a:pPr>
            <a:endParaRPr lang="en-US" sz="30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072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8">
            <a:extLst>
              <a:ext uri="{FF2B5EF4-FFF2-40B4-BE49-F238E27FC236}">
                <a16:creationId xmlns:a16="http://schemas.microsoft.com/office/drawing/2014/main" id="{2C65BBB6-8A13-48AA-9EB3-FE2951D2D0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17600" y="1600200"/>
            <a:ext cx="11734800" cy="1713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>
              <a:spcBef>
                <a:spcPts val="56"/>
              </a:spcBef>
              <a:buClrTx/>
              <a:buNone/>
            </a:pP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  <a:cs typeface="Times New Roman"/>
            </a:endParaRPr>
          </a:p>
          <a:p>
            <a:pPr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sz="2400" dirty="0">
              <a:solidFill>
                <a:prstClr val="white"/>
              </a:solidFill>
              <a:latin typeface="Arial Black" panose="020B0A04020102020204" pitchFamily="34" charset="0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imes New Roman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372B83-6FD1-E29F-38E1-9587752435D9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23F509-6490-6C0B-A1EA-02584CC6CBE8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bject 37">
              <a:extLst>
                <a:ext uri="{FF2B5EF4-FFF2-40B4-BE49-F238E27FC236}">
                  <a16:creationId xmlns:a16="http://schemas.microsoft.com/office/drawing/2014/main" id="{0E2F171D-E744-4807-6A8D-63B881D14916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ARVIN AREA</a:t>
              </a:r>
            </a:p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S.D. #4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12" name="Picture 11" descr="A green and white logo&#10;&#10;Description automatically generated">
              <a:extLst>
                <a:ext uri="{FF2B5EF4-FFF2-40B4-BE49-F238E27FC236}">
                  <a16:creationId xmlns:a16="http://schemas.microsoft.com/office/drawing/2014/main" id="{C9CE4396-150A-AC6E-D09B-4230DDA46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pic>
        <p:nvPicPr>
          <p:cNvPr id="6" name="Picture 5" descr="Chart, box and whisker chart&#10;&#10;AI-generated content may be incorrect.">
            <a:extLst>
              <a:ext uri="{FF2B5EF4-FFF2-40B4-BE49-F238E27FC236}">
                <a16:creationId xmlns:a16="http://schemas.microsoft.com/office/drawing/2014/main" id="{EC4436B4-E552-A1AE-A0E9-38185B36F7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636" y="1700997"/>
            <a:ext cx="9052727" cy="585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156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8">
            <a:extLst>
              <a:ext uri="{FF2B5EF4-FFF2-40B4-BE49-F238E27FC236}">
                <a16:creationId xmlns:a16="http://schemas.microsoft.com/office/drawing/2014/main" id="{2C65BBB6-8A13-48AA-9EB3-FE2951D2D0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17600" y="1600200"/>
            <a:ext cx="11734800" cy="1713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>
              <a:spcBef>
                <a:spcPts val="56"/>
              </a:spcBef>
              <a:buClrTx/>
              <a:buNone/>
            </a:pP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  <a:cs typeface="Times New Roman"/>
            </a:endParaRPr>
          </a:p>
          <a:p>
            <a:pPr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sz="2400" dirty="0">
              <a:solidFill>
                <a:prstClr val="white"/>
              </a:solidFill>
              <a:latin typeface="Arial Black" panose="020B0A04020102020204" pitchFamily="34" charset="0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imes New Roman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372B83-6FD1-E29F-38E1-9587752435D9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23F509-6490-6C0B-A1EA-02584CC6CBE8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bject 37">
              <a:extLst>
                <a:ext uri="{FF2B5EF4-FFF2-40B4-BE49-F238E27FC236}">
                  <a16:creationId xmlns:a16="http://schemas.microsoft.com/office/drawing/2014/main" id="{0E2F171D-E744-4807-6A8D-63B881D14916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NORTHWEST METRO AREA</a:t>
              </a:r>
            </a:p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S.D.s #1 &amp; 4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12" name="Picture 11" descr="A green and white logo&#10;&#10;Description automatically generated">
              <a:extLst>
                <a:ext uri="{FF2B5EF4-FFF2-40B4-BE49-F238E27FC236}">
                  <a16:creationId xmlns:a16="http://schemas.microsoft.com/office/drawing/2014/main" id="{C9CE4396-150A-AC6E-D09B-4230DDA46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pic>
        <p:nvPicPr>
          <p:cNvPr id="4" name="Picture 3" descr="Diagram&#10;&#10;AI-generated content may be incorrect.">
            <a:extLst>
              <a:ext uri="{FF2B5EF4-FFF2-40B4-BE49-F238E27FC236}">
                <a16:creationId xmlns:a16="http://schemas.microsoft.com/office/drawing/2014/main" id="{E0E4D9F8-570A-7092-21E8-46542BE593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201" y="1754788"/>
            <a:ext cx="9067800" cy="586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26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8">
            <a:extLst>
              <a:ext uri="{FF2B5EF4-FFF2-40B4-BE49-F238E27FC236}">
                <a16:creationId xmlns:a16="http://schemas.microsoft.com/office/drawing/2014/main" id="{2C65BBB6-8A13-48AA-9EB3-FE2951D2D0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17600" y="1600200"/>
            <a:ext cx="11734800" cy="1713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>
              <a:spcBef>
                <a:spcPts val="56"/>
              </a:spcBef>
              <a:buClrTx/>
              <a:buNone/>
            </a:pP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  <a:cs typeface="Times New Roman"/>
            </a:endParaRPr>
          </a:p>
          <a:p>
            <a:pPr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sz="2400" dirty="0">
              <a:solidFill>
                <a:prstClr val="white"/>
              </a:solidFill>
              <a:latin typeface="Arial Black" panose="020B0A04020102020204" pitchFamily="34" charset="0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imes New Roman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372B83-6FD1-E29F-38E1-9587752435D9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23F509-6490-6C0B-A1EA-02584CC6CBE8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bject 37">
              <a:extLst>
                <a:ext uri="{FF2B5EF4-FFF2-40B4-BE49-F238E27FC236}">
                  <a16:creationId xmlns:a16="http://schemas.microsoft.com/office/drawing/2014/main" id="{0E2F171D-E744-4807-6A8D-63B881D14916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OUTER METRO AREA</a:t>
              </a:r>
            </a:p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S.D.s #1, 3, &amp; 4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12" name="Picture 11" descr="A green and white logo&#10;&#10;Description automatically generated">
              <a:extLst>
                <a:ext uri="{FF2B5EF4-FFF2-40B4-BE49-F238E27FC236}">
                  <a16:creationId xmlns:a16="http://schemas.microsoft.com/office/drawing/2014/main" id="{C9CE4396-150A-AC6E-D09B-4230DDA46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pic>
        <p:nvPicPr>
          <p:cNvPr id="8" name="Picture 7" descr="Diagram, map&#10;&#10;AI-generated content may be incorrect.">
            <a:extLst>
              <a:ext uri="{FF2B5EF4-FFF2-40B4-BE49-F238E27FC236}">
                <a16:creationId xmlns:a16="http://schemas.microsoft.com/office/drawing/2014/main" id="{AFD44125-2E21-1EC9-3688-D42FC8D9B7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774" y="1839914"/>
            <a:ext cx="8658426" cy="560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292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8">
            <a:extLst>
              <a:ext uri="{FF2B5EF4-FFF2-40B4-BE49-F238E27FC236}">
                <a16:creationId xmlns:a16="http://schemas.microsoft.com/office/drawing/2014/main" id="{2C65BBB6-8A13-48AA-9EB3-FE2951D2D0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17600" y="1600200"/>
            <a:ext cx="11734800" cy="1713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>
              <a:spcBef>
                <a:spcPts val="56"/>
              </a:spcBef>
              <a:buClrTx/>
              <a:buNone/>
            </a:pP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  <a:cs typeface="Times New Roman"/>
            </a:endParaRPr>
          </a:p>
          <a:p>
            <a:pPr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sz="2400" dirty="0">
              <a:solidFill>
                <a:prstClr val="white"/>
              </a:solidFill>
              <a:latin typeface="Arial Black" panose="020B0A04020102020204" pitchFamily="34" charset="0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imes New Roman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372B83-6FD1-E29F-38E1-9587752435D9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23F509-6490-6C0B-A1EA-02584CC6CBE8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bject 37">
              <a:extLst>
                <a:ext uri="{FF2B5EF4-FFF2-40B4-BE49-F238E27FC236}">
                  <a16:creationId xmlns:a16="http://schemas.microsoft.com/office/drawing/2014/main" id="{0E2F171D-E744-4807-6A8D-63B881D14916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OUTER TAFT AREA</a:t>
              </a:r>
            </a:p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S.D. #2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12" name="Picture 11" descr="A green and white logo&#10;&#10;Description automatically generated">
              <a:extLst>
                <a:ext uri="{FF2B5EF4-FFF2-40B4-BE49-F238E27FC236}">
                  <a16:creationId xmlns:a16="http://schemas.microsoft.com/office/drawing/2014/main" id="{C9CE4396-150A-AC6E-D09B-4230DDA46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4EF82AA-7707-AC3A-4CA9-F5723D4F27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65400" y="1686153"/>
            <a:ext cx="8509031" cy="550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10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NEXT STEPS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7" name="object 38">
            <a:extLst>
              <a:ext uri="{FF2B5EF4-FFF2-40B4-BE49-F238E27FC236}">
                <a16:creationId xmlns:a16="http://schemas.microsoft.com/office/drawing/2014/main" id="{2C1023D0-BDD1-2D80-8D46-381FEA11771A}"/>
              </a:ext>
            </a:extLst>
          </p:cNvPr>
          <p:cNvSpPr txBox="1">
            <a:spLocks/>
          </p:cNvSpPr>
          <p:nvPr/>
        </p:nvSpPr>
        <p:spPr>
          <a:xfrm>
            <a:off x="882396" y="2085747"/>
            <a:ext cx="12043994" cy="6110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9072" indent="-259072" algn="l" defTabSz="103629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sz="31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21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5362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1350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3165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979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794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608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04230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3550" indent="-457200" algn="just">
              <a:buSzPct val="74576"/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Self-Hauling: Source separate your trash and bring into a County waste facility  </a:t>
            </a:r>
          </a:p>
          <a:p>
            <a:pPr marL="469900" indent="-457200">
              <a:spcAft>
                <a:spcPts val="600"/>
              </a:spcAft>
              <a:buClrTx/>
              <a:buSzPct val="74576"/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If you prefer to employ the Franchise Hauler to provide collection service, you can continue to do so</a:t>
            </a:r>
          </a:p>
          <a:p>
            <a:pPr marL="685800" lvl="1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4576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Cannot place any organic waste in your regular trash cart – will need to self-haul or subscribe to additional carts. Haulers occasionally check carts for contamination</a:t>
            </a:r>
          </a:p>
          <a:p>
            <a:pPr marL="685800" lvl="1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4576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Will be able to subscribe to three carts: </a:t>
            </a:r>
            <a:r>
              <a:rPr lang="en-US" sz="2800" b="1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Trash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US" sz="2800" b="1" spc="-5" dirty="0">
                <a:solidFill>
                  <a:srgbClr val="0070C0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Recycling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&amp; </a:t>
            </a:r>
            <a:r>
              <a:rPr lang="en-US" sz="2800" b="1" spc="-5" dirty="0">
                <a:solidFill>
                  <a:srgbClr val="568D42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Organics</a:t>
            </a:r>
          </a:p>
          <a:p>
            <a:pPr marL="685800" lvl="1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4576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Contact your local franchise hauler or 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  <a:hlinkClick r:id="rId4"/>
              </a:rPr>
              <a:t>waste@kerncounty.com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to obtain service and rate information</a:t>
            </a:r>
          </a:p>
          <a:p>
            <a:pPr marL="463550" indent="-457200" algn="just">
              <a:buSzPct val="74576"/>
              <a:buFont typeface="Wingdings" panose="05000000000000000000" pitchFamily="2" charset="2"/>
              <a:buChar char="v"/>
            </a:pPr>
            <a:endParaRPr lang="en-US" sz="14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6350" indent="0" algn="just">
              <a:buSzPct val="74576"/>
              <a:buNone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730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REQUIREMENTS FOR SELF-HAUL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3" name="object 38">
            <a:extLst>
              <a:ext uri="{FF2B5EF4-FFF2-40B4-BE49-F238E27FC236}">
                <a16:creationId xmlns:a16="http://schemas.microsoft.com/office/drawing/2014/main" id="{675CD09F-4B22-F63C-F085-EF32B354F62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82396" y="1977480"/>
            <a:ext cx="12043994" cy="50776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self-haul organics to a County Facility </a:t>
            </a:r>
          </a:p>
          <a:p>
            <a:pPr lvl="1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Transfer Station or Diversion Area at a Landfill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separate and recycle all organic waste types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deposit source separated materials in appropriate containers or area at the facilities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be disposed on a regular basis (1 – 2 weeks)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Residents self-hauling their own trash are not required to record or report any information on volumes</a:t>
            </a:r>
          </a:p>
          <a:p>
            <a:pPr marL="0" indent="0">
              <a:spcBef>
                <a:spcPts val="56"/>
              </a:spcBef>
              <a:buClrTx/>
              <a:buNone/>
            </a:pPr>
            <a:endParaRPr lang="en-US" sz="6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059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DE19E4-EDCA-7AEE-1251-9E452298E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7541096-C3CD-988D-05D9-6E0D667D9E2D}"/>
              </a:ext>
            </a:extLst>
          </p:cNvPr>
          <p:cNvGrpSpPr/>
          <p:nvPr/>
        </p:nvGrpSpPr>
        <p:grpSpPr>
          <a:xfrm>
            <a:off x="0" y="457200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CEAA8DB-1761-9CD3-E2FE-52CF40C29CAB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F31890A8-0ED3-B422-8DAF-8D49C8416BB5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/>
                  <a:ea typeface="+mj-ea"/>
                  <a:cs typeface="Arial" panose="020B0604020202020204" pitchFamily="34" charset="0"/>
                </a:rPr>
                <a:t>SEPARATING YOUR WASTE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Museo Slab 500" panose="0200000000000000000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Museo Slab 500" panose="0200000000000000000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8B45DBDD-3DFA-7039-DEB7-5BEB2BC0F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9" name="object 38">
            <a:extLst>
              <a:ext uri="{FF2B5EF4-FFF2-40B4-BE49-F238E27FC236}">
                <a16:creationId xmlns:a16="http://schemas.microsoft.com/office/drawing/2014/main" id="{A70F0E68-2C9D-5EC1-420D-3FDE22A1537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82396" y="2074633"/>
            <a:ext cx="12043994" cy="4704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indent="-457200">
              <a:lnSpc>
                <a:spcPct val="100000"/>
              </a:lnSpc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Trash Items - Food wrappers, pet waste, plastic bags, diapers, dishware, hoses, film plastics, and foam products (Styrofoam, packing peanuts). </a:t>
            </a:r>
          </a:p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56"/>
              </a:spcBef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Recycling Items – Clean cardboard and paper, shipping boxes, glass, metal cans, plastic containers, jars, and metal.</a:t>
            </a:r>
          </a:p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56"/>
              </a:spcBef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Green Waste Items – Food and food scraps such as fruits, vegetables, meat, bones, 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/>
                <a:cs typeface="Arial" panose="020B0604020202020204" pitchFamily="34" charset="0"/>
              </a:rPr>
              <a:t>coffee grounds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, breads, miscellaneous scraps and peelings. Plant material such as grass clippings, flowers, brush, branches, and wood. Food-soiled paper and cardboard products such as paper towels and plates, napkins, pizza boxes, and donut boxes.</a:t>
            </a:r>
          </a:p>
        </p:txBody>
      </p:sp>
    </p:spTree>
    <p:extLst>
      <p:ext uri="{BB962C8B-B14F-4D97-AF65-F5344CB8AC3E}">
        <p14:creationId xmlns:p14="http://schemas.microsoft.com/office/powerpoint/2010/main" val="4060293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BFAA0-C7FC-8967-BB5E-3FD35D967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E0F247C-FB99-1B04-EB3B-D14B5F41DF74}"/>
              </a:ext>
            </a:extLst>
          </p:cNvPr>
          <p:cNvGrpSpPr/>
          <p:nvPr/>
        </p:nvGrpSpPr>
        <p:grpSpPr>
          <a:xfrm>
            <a:off x="-17162" y="283934"/>
            <a:ext cx="13817600" cy="1805446"/>
            <a:chOff x="-17162" y="283934"/>
            <a:chExt cx="13817600" cy="180544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A885F60-15A9-4925-C59C-CDDB7B3F111D}"/>
                </a:ext>
              </a:extLst>
            </p:cNvPr>
            <p:cNvSpPr/>
            <p:nvPr/>
          </p:nvSpPr>
          <p:spPr>
            <a:xfrm>
              <a:off x="-17162" y="28393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bject 37">
              <a:extLst>
                <a:ext uri="{FF2B5EF4-FFF2-40B4-BE49-F238E27FC236}">
                  <a16:creationId xmlns:a16="http://schemas.microsoft.com/office/drawing/2014/main" id="{121D5C71-A225-C747-7375-A73DA8983279}"/>
                </a:ext>
              </a:extLst>
            </p:cNvPr>
            <p:cNvSpPr txBox="1">
              <a:spLocks/>
            </p:cNvSpPr>
            <p:nvPr/>
          </p:nvSpPr>
          <p:spPr>
            <a:xfrm>
              <a:off x="736600" y="533400"/>
              <a:ext cx="12190476" cy="1555980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SELF-HAULING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0A53F"/>
                </a:solidFill>
                <a:effectLst/>
                <a:uLnTx/>
                <a:uFillTx/>
                <a:latin typeface="Museo Slab 500" panose="02000000000000000000" pitchFamily="2" charset="0"/>
                <a:ea typeface="+mj-ea"/>
                <a:cs typeface="Arial" panose="020B0604020202020204" pitchFamily="34" charset="0"/>
              </a:endParaRPr>
            </a:p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0A53F"/>
                </a:solidFill>
                <a:effectLst/>
                <a:uLnTx/>
                <a:uFillTx/>
                <a:latin typeface="Museo Slab 500" panose="02000000000000000000" pitchFamily="2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A green and white logo&#10;&#10;Description automatically generated">
              <a:extLst>
                <a:ext uri="{FF2B5EF4-FFF2-40B4-BE49-F238E27FC236}">
                  <a16:creationId xmlns:a16="http://schemas.microsoft.com/office/drawing/2014/main" id="{90AD9773-950C-2BBD-F386-2209B16D6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1FF5E8E-FAA6-885D-C548-3C4E4E773EAD}"/>
              </a:ext>
            </a:extLst>
          </p:cNvPr>
          <p:cNvSpPr txBox="1"/>
          <p:nvPr/>
        </p:nvSpPr>
        <p:spPr>
          <a:xfrm>
            <a:off x="2931556" y="3224480"/>
            <a:ext cx="79544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Museo Slab 500" panose="02000000000000000000"/>
              </a:rPr>
              <a:t>Click on the link below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latin typeface="Museo Slab 500" panose="02000000000000000000"/>
                <a:hlinkClick r:id="rId4"/>
              </a:rPr>
              <a:t>https://youtu.be/ouswzGWD65U</a:t>
            </a:r>
            <a:endParaRPr lang="en-US" sz="4400" dirty="0">
              <a:solidFill>
                <a:schemeClr val="bg1"/>
              </a:solidFill>
              <a:latin typeface="Museo Slab 500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80640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57200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OPTIONAL BACKYARD COMPOSTING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9" name="object 38">
            <a:extLst>
              <a:ext uri="{FF2B5EF4-FFF2-40B4-BE49-F238E27FC236}">
                <a16:creationId xmlns:a16="http://schemas.microsoft.com/office/drawing/2014/main" id="{D33EB49E-85F9-35AB-F923-5DD30EBFBE9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36600" y="1981200"/>
            <a:ext cx="12344400" cy="50598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County to provide backyard composting bins and kitchen pails at no charge </a:t>
            </a:r>
          </a:p>
          <a:p>
            <a:pPr marL="685800" lvl="1" indent="-228600">
              <a:spcBef>
                <a:spcPts val="56"/>
              </a:spcBef>
            </a:pP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Grant received from CalRecycle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Compost to be used for your own purposes </a:t>
            </a:r>
          </a:p>
          <a:p>
            <a:pPr marL="685800" lvl="1" indent="-228600">
              <a:spcBef>
                <a:spcPts val="56"/>
              </a:spcBef>
            </a:pPr>
            <a:endParaRPr lang="en-US" sz="255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What can I compost? 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Yard waste, such as fallen leaves, grass clippings, weeds, garden plants remnants, and kitchen scraps, such as fruit and vegetable scraps, coffee </a:t>
            </a: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grounds</a:t>
            </a: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, tea leaves, and breads. </a:t>
            </a:r>
          </a:p>
          <a:p>
            <a:pPr marL="0" indent="0">
              <a:spcBef>
                <a:spcPts val="56"/>
              </a:spcBef>
              <a:buClrTx/>
              <a:buNone/>
            </a:pPr>
            <a:endParaRPr kumimoji="0" lang="en-US" sz="2550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What goes in the Compost Pile? 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Browns, such as woody materials, dried yard debris, chopped branches and twigs, bark, straw, sawdust, coffee filters, tea</a:t>
            </a: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bags, shredded paper, and paper products.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Greens, such as fresh yard trimmings, fresh grass clippings, fruit and vegetable scraps, coffee grounds, tea leaves, and breads. </a:t>
            </a:r>
          </a:p>
        </p:txBody>
      </p:sp>
    </p:spTree>
    <p:extLst>
      <p:ext uri="{BB962C8B-B14F-4D97-AF65-F5344CB8AC3E}">
        <p14:creationId xmlns:p14="http://schemas.microsoft.com/office/powerpoint/2010/main" val="2825986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02D8FE1-8118-4CD3-E69F-2F527BEB0740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572E522-41CA-DC16-31DA-F27F4692103B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bject 37">
              <a:extLst>
                <a:ext uri="{FF2B5EF4-FFF2-40B4-BE49-F238E27FC236}">
                  <a16:creationId xmlns:a16="http://schemas.microsoft.com/office/drawing/2014/main" id="{EA9B42DA-1A99-CE8B-0740-99BB3A4FB747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COMPOSTING PAIL &amp; BIN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A green and white logo&#10;&#10;Description automatically generated">
              <a:extLst>
                <a:ext uri="{FF2B5EF4-FFF2-40B4-BE49-F238E27FC236}">
                  <a16:creationId xmlns:a16="http://schemas.microsoft.com/office/drawing/2014/main" id="{343B0FD8-7409-7048-4EDB-22963A642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pic>
        <p:nvPicPr>
          <p:cNvPr id="3" name="Picture 2" descr="A container with a green lid&#10;&#10;Description automatically generated">
            <a:extLst>
              <a:ext uri="{FF2B5EF4-FFF2-40B4-BE49-F238E27FC236}">
                <a16:creationId xmlns:a16="http://schemas.microsoft.com/office/drawing/2014/main" id="{FC35451D-60E6-C6F5-A03F-9C0A02C4AD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20" b="11241"/>
          <a:stretch/>
        </p:blipFill>
        <p:spPr>
          <a:xfrm rot="5400000">
            <a:off x="2424240" y="3112958"/>
            <a:ext cx="3002779" cy="2872862"/>
          </a:xfrm>
          <a:prstGeom prst="rect">
            <a:avLst/>
          </a:prstGeom>
        </p:spPr>
      </p:pic>
      <p:pic>
        <p:nvPicPr>
          <p:cNvPr id="14" name="Picture 13" descr="A black object on the floor&#10;&#10;Description automatically generated">
            <a:extLst>
              <a:ext uri="{FF2B5EF4-FFF2-40B4-BE49-F238E27FC236}">
                <a16:creationId xmlns:a16="http://schemas.microsoft.com/office/drawing/2014/main" id="{086558B8-5E90-568D-E515-0BC9A5DB5F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8" t="12439" r="6952" b="10918"/>
          <a:stretch/>
        </p:blipFill>
        <p:spPr>
          <a:xfrm rot="5400000">
            <a:off x="6834584" y="3046016"/>
            <a:ext cx="4580477" cy="336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884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79C6C4-51D0-1F46-50FC-810964AEA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4FC54F9-6FDA-8DE3-3B32-CA7BBBD9E185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8DE01A1-4BFB-F1D3-124A-09DD1D2F1C41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bject 37">
              <a:extLst>
                <a:ext uri="{FF2B5EF4-FFF2-40B4-BE49-F238E27FC236}">
                  <a16:creationId xmlns:a16="http://schemas.microsoft.com/office/drawing/2014/main" id="{BE55E670-ABE8-CD7A-DD63-0EE78C4298BD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BACKYARD COMPOSTING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A green and white logo&#10;&#10;Description automatically generated">
              <a:extLst>
                <a:ext uri="{FF2B5EF4-FFF2-40B4-BE49-F238E27FC236}">
                  <a16:creationId xmlns:a16="http://schemas.microsoft.com/office/drawing/2014/main" id="{9A737386-239C-EDFB-895A-C5B976C42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19401E9-E289-527F-641D-71E9B34CC7EB}"/>
              </a:ext>
            </a:extLst>
          </p:cNvPr>
          <p:cNvSpPr txBox="1"/>
          <p:nvPr/>
        </p:nvSpPr>
        <p:spPr>
          <a:xfrm>
            <a:off x="2931556" y="3224480"/>
            <a:ext cx="79544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Museo Slab 500" panose="02000000000000000000"/>
              </a:rPr>
              <a:t>Click on the link below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latin typeface="Museo Slab 500" panose="02000000000000000000"/>
                <a:hlinkClick r:id="rId4"/>
              </a:rPr>
              <a:t>https://youtu.be/Z18qEzwiRts</a:t>
            </a:r>
            <a:endParaRPr lang="en-US" sz="4400" dirty="0">
              <a:solidFill>
                <a:schemeClr val="bg1"/>
              </a:solidFill>
              <a:latin typeface="Museo Slab 500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706573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SOLID WASTE FEES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7" name="object 38">
            <a:extLst>
              <a:ext uri="{FF2B5EF4-FFF2-40B4-BE49-F238E27FC236}">
                <a16:creationId xmlns:a16="http://schemas.microsoft.com/office/drawing/2014/main" id="{2C1023D0-BDD1-2D80-8D46-381FEA11771A}"/>
              </a:ext>
            </a:extLst>
          </p:cNvPr>
          <p:cNvSpPr txBox="1">
            <a:spLocks/>
          </p:cNvSpPr>
          <p:nvPr/>
        </p:nvSpPr>
        <p:spPr>
          <a:xfrm>
            <a:off x="882396" y="1836281"/>
            <a:ext cx="12043994" cy="4368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9072" indent="-259072" algn="l" defTabSz="103629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sz="31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21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5362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1350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3165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979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794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608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04230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marR="0" lvl="0" indent="0" algn="just" defTabSz="1036290" rtl="0" eaLnBrk="1" fontAlgn="auto" latinLnBrk="0" hangingPunct="1">
              <a:lnSpc>
                <a:spcPct val="90000"/>
              </a:lnSpc>
              <a:spcBef>
                <a:spcPts val="1133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None/>
              <a:tabLst/>
              <a:defRPr/>
            </a:pPr>
            <a:endParaRPr kumimoji="0" lang="en-US" sz="3400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  <a:p>
            <a:pPr marL="463550" marR="0" lvl="0" indent="-4572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340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No charge for any type of </a:t>
            </a:r>
            <a:r>
              <a:rPr kumimoji="0" lang="en-US" sz="3400" b="1" i="1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solid waste collection</a:t>
            </a:r>
            <a:r>
              <a:rPr kumimoji="0" lang="en-US" sz="340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 will be on your tax bill</a:t>
            </a:r>
          </a:p>
          <a:p>
            <a:pPr marL="463550" marR="0" lvl="0" indent="-4572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Wingdings" panose="05000000000000000000" pitchFamily="2" charset="2"/>
              <a:buChar char="v"/>
              <a:tabLst/>
              <a:defRPr/>
            </a:pPr>
            <a:endParaRPr kumimoji="0" lang="en-US" sz="3400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  <a:p>
            <a:pPr marL="463550" marR="0" lvl="0" indent="-4572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340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Land Use Fee remains on your tax bill – $185.52 per year</a:t>
            </a:r>
          </a:p>
          <a:p>
            <a:pPr marL="685800" marR="0" lvl="1" indent="-2286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47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Funds all the solid waste facilities, programs and infrastructure</a:t>
            </a:r>
          </a:p>
          <a:p>
            <a:pPr marL="685800" marR="0" lvl="1" indent="-2286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47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Will increase by CPI for two more years</a:t>
            </a:r>
          </a:p>
          <a:p>
            <a:pPr marL="1560785" marR="0" lvl="3" indent="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None/>
              <a:tabLst/>
              <a:defRPr/>
            </a:pPr>
            <a:endParaRPr kumimoji="0" lang="en-US" sz="2267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  <a:p>
            <a:pPr marL="1042640" marR="0" lvl="2" indent="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None/>
              <a:tabLst/>
              <a:defRPr/>
            </a:pPr>
            <a:endParaRPr kumimoji="0" lang="en-US" sz="2494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771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>
            <a:spLocks noGrp="1"/>
          </p:cNvSpPr>
          <p:nvPr>
            <p:ph type="ctrTitle"/>
          </p:nvPr>
        </p:nvSpPr>
        <p:spPr>
          <a:xfrm>
            <a:off x="2374900" y="2343150"/>
            <a:ext cx="9067800" cy="30861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QUESTIONS</a:t>
            </a:r>
            <a:b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</a:b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&amp;</a:t>
            </a:r>
            <a:b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</a:b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COMMENTS</a:t>
            </a:r>
            <a:endParaRPr lang="en-US" sz="3600" b="1" dirty="0">
              <a:solidFill>
                <a:srgbClr val="568D42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659886" y="338479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7993">
            <a:solidFill>
              <a:srgbClr val="65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5308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5710F462-83F9-497D-A9C6-A46F3C0FE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182" y="2038007"/>
            <a:ext cx="5287235" cy="369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1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24520</TotalTime>
  <Words>770</Words>
  <Application>Microsoft Office PowerPoint</Application>
  <PresentationFormat>Custom</PresentationFormat>
  <Paragraphs>81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Museo Slab 500</vt:lpstr>
      <vt:lpstr>Wingdings</vt:lpstr>
      <vt:lpstr>Office Theme</vt:lpstr>
      <vt:lpstr>Self-Haul Public Information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 &amp; COMMENTS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Benz 2018FINAL [Compatibility Mode]</dc:title>
  <dc:creator>krausek</dc:creator>
  <cp:lastModifiedBy>Alicia A. Gutierrez</cp:lastModifiedBy>
  <cp:revision>886</cp:revision>
  <cp:lastPrinted>2023-08-30T17:31:32Z</cp:lastPrinted>
  <dcterms:created xsi:type="dcterms:W3CDTF">2018-11-29T09:22:02Z</dcterms:created>
  <dcterms:modified xsi:type="dcterms:W3CDTF">2026-02-09T21:38:07Z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2016-12-20T00:00:00Z</vt:filetime>
  </property>
  <property fmtid="{D5CDD505-2E9C-101B-9397-08002B2CF9AE}" pid="3" name="LastSaved">
    <vt:filetime>2018-11-29T00:00:00Z</vt:filetime>
  </property>
  <property fmtid="{D5CDD505-2E9C-101B-9397-08002B2CF9AE}" pid="4" name="MSIP_Label_d0918a32-0d42-40ed-a5eb-618140881011_Enabled">
    <vt:lpwstr>true</vt:lpwstr>
  </property>
  <property fmtid="{D5CDD505-2E9C-101B-9397-08002B2CF9AE}" pid="5" name="MSIP_Label_d0918a32-0d42-40ed-a5eb-618140881011_SetDate">
    <vt:lpwstr>2024-10-03T21:39:44Z</vt:lpwstr>
  </property>
  <property fmtid="{D5CDD505-2E9C-101B-9397-08002B2CF9AE}" pid="6" name="MSIP_Label_d0918a32-0d42-40ed-a5eb-618140881011_Method">
    <vt:lpwstr>Standard</vt:lpwstr>
  </property>
  <property fmtid="{D5CDD505-2E9C-101B-9397-08002B2CF9AE}" pid="7" name="MSIP_Label_d0918a32-0d42-40ed-a5eb-618140881011_Name">
    <vt:lpwstr>General Data</vt:lpwstr>
  </property>
  <property fmtid="{D5CDD505-2E9C-101B-9397-08002B2CF9AE}" pid="8" name="MSIP_Label_d0918a32-0d42-40ed-a5eb-618140881011_SiteId">
    <vt:lpwstr>e0f2e4b5-0515-4028-99f2-2e7a43fe5379</vt:lpwstr>
  </property>
  <property fmtid="{D5CDD505-2E9C-101B-9397-08002B2CF9AE}" pid="9" name="MSIP_Label_d0918a32-0d42-40ed-a5eb-618140881011_ActionId">
    <vt:lpwstr>291f8d5a-a6d3-4e8a-b589-7b6d2188405c</vt:lpwstr>
  </property>
  <property fmtid="{D5CDD505-2E9C-101B-9397-08002B2CF9AE}" pid="10" name="MSIP_Label_d0918a32-0d42-40ed-a5eb-618140881011_ContentBits">
    <vt:lpwstr>0</vt:lpwstr>
  </property>
</Properties>
</file>