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1.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 id="2147483664" r:id="rId3"/>
  </p:sldMasterIdLst>
  <p:notesMasterIdLst>
    <p:notesMasterId r:id="rId86"/>
  </p:notesMasterIdLst>
  <p:handoutMasterIdLst>
    <p:handoutMasterId r:id="rId87"/>
  </p:handoutMasterIdLst>
  <p:sldIdLst>
    <p:sldId id="475" r:id="rId4"/>
    <p:sldId id="491" r:id="rId5"/>
    <p:sldId id="673" r:id="rId6"/>
    <p:sldId id="670" r:id="rId7"/>
    <p:sldId id="494" r:id="rId8"/>
    <p:sldId id="506" r:id="rId9"/>
    <p:sldId id="495" r:id="rId10"/>
    <p:sldId id="496" r:id="rId11"/>
    <p:sldId id="497" r:id="rId12"/>
    <p:sldId id="660" r:id="rId13"/>
    <p:sldId id="656" r:id="rId14"/>
    <p:sldId id="501" r:id="rId15"/>
    <p:sldId id="503" r:id="rId16"/>
    <p:sldId id="505" r:id="rId17"/>
    <p:sldId id="504" r:id="rId18"/>
    <p:sldId id="507" r:id="rId19"/>
    <p:sldId id="508" r:id="rId20"/>
    <p:sldId id="509" r:id="rId21"/>
    <p:sldId id="657" r:id="rId22"/>
    <p:sldId id="513" r:id="rId23"/>
    <p:sldId id="515" r:id="rId24"/>
    <p:sldId id="682" r:id="rId25"/>
    <p:sldId id="744" r:id="rId26"/>
    <p:sldId id="685" r:id="rId27"/>
    <p:sldId id="686" r:id="rId28"/>
    <p:sldId id="692" r:id="rId29"/>
    <p:sldId id="694" r:id="rId30"/>
    <p:sldId id="749" r:id="rId31"/>
    <p:sldId id="695" r:id="rId32"/>
    <p:sldId id="697" r:id="rId33"/>
    <p:sldId id="698" r:id="rId34"/>
    <p:sldId id="699" r:id="rId35"/>
    <p:sldId id="700" r:id="rId36"/>
    <p:sldId id="701" r:id="rId37"/>
    <p:sldId id="702" r:id="rId38"/>
    <p:sldId id="703" r:id="rId39"/>
    <p:sldId id="704" r:id="rId40"/>
    <p:sldId id="705" r:id="rId41"/>
    <p:sldId id="706" r:id="rId42"/>
    <p:sldId id="707" r:id="rId43"/>
    <p:sldId id="708" r:id="rId44"/>
    <p:sldId id="709" r:id="rId45"/>
    <p:sldId id="710" r:id="rId46"/>
    <p:sldId id="711" r:id="rId47"/>
    <p:sldId id="750" r:id="rId48"/>
    <p:sldId id="712" r:id="rId49"/>
    <p:sldId id="769" r:id="rId50"/>
    <p:sldId id="715" r:id="rId51"/>
    <p:sldId id="716" r:id="rId52"/>
    <p:sldId id="771" r:id="rId53"/>
    <p:sldId id="751" r:id="rId54"/>
    <p:sldId id="745" r:id="rId55"/>
    <p:sldId id="746" r:id="rId56"/>
    <p:sldId id="747" r:id="rId57"/>
    <p:sldId id="752" r:id="rId58"/>
    <p:sldId id="748" r:id="rId59"/>
    <p:sldId id="717" r:id="rId60"/>
    <p:sldId id="718" r:id="rId61"/>
    <p:sldId id="719" r:id="rId62"/>
    <p:sldId id="720" r:id="rId63"/>
    <p:sldId id="772" r:id="rId64"/>
    <p:sldId id="770" r:id="rId65"/>
    <p:sldId id="723" r:id="rId66"/>
    <p:sldId id="724" r:id="rId67"/>
    <p:sldId id="725" r:id="rId68"/>
    <p:sldId id="726" r:id="rId69"/>
    <p:sldId id="728" r:id="rId70"/>
    <p:sldId id="729" r:id="rId71"/>
    <p:sldId id="730" r:id="rId72"/>
    <p:sldId id="731" r:id="rId73"/>
    <p:sldId id="732" r:id="rId74"/>
    <p:sldId id="733" r:id="rId75"/>
    <p:sldId id="734" r:id="rId76"/>
    <p:sldId id="735" r:id="rId77"/>
    <p:sldId id="736" r:id="rId78"/>
    <p:sldId id="737" r:id="rId79"/>
    <p:sldId id="738" r:id="rId80"/>
    <p:sldId id="740" r:id="rId81"/>
    <p:sldId id="741" r:id="rId82"/>
    <p:sldId id="767" r:id="rId83"/>
    <p:sldId id="742" r:id="rId84"/>
    <p:sldId id="754" r:id="rId85"/>
  </p:sldIdLst>
  <p:sldSz cx="9144000" cy="5143500" type="screen16x9"/>
  <p:notesSz cx="6950075" cy="9236075"/>
  <p:defaultTex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4508"/>
    <a:srgbClr val="FFFFCC"/>
    <a:srgbClr val="FF33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90" autoAdjust="0"/>
    <p:restoredTop sz="86225" autoAdjust="0"/>
  </p:normalViewPr>
  <p:slideViewPr>
    <p:cSldViewPr snapToGrid="0">
      <p:cViewPr varScale="1">
        <p:scale>
          <a:sx n="131" d="100"/>
          <a:sy n="131" d="100"/>
        </p:scale>
        <p:origin x="1326" y="13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3174"/>
    </p:cViewPr>
  </p:sorterViewPr>
  <p:notesViewPr>
    <p:cSldViewPr snapToGrid="0">
      <p:cViewPr varScale="1">
        <p:scale>
          <a:sx n="96" d="100"/>
          <a:sy n="96" d="100"/>
        </p:scale>
        <p:origin x="353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8-14T11:25:54.702" idx="1">
    <p:pos x="4407" y="836"/>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r>
              <a:rPr lang="en-US" dirty="0" smtClean="0"/>
              <a:t>Resource Family Orientation</a:t>
            </a:r>
            <a:endParaRPr dirty="0"/>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r>
              <a:rPr lang="en-US" dirty="0" smtClean="0"/>
              <a:t>October 31, 2019</a:t>
            </a:r>
            <a:endParaRPr dirty="0"/>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r>
              <a:rPr lang="en-US" dirty="0" smtClean="0"/>
              <a:t>	</a:t>
            </a:r>
            <a:endParaRPr dirty="0"/>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endParaRPr dirty="0"/>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r>
              <a:rPr lang="en-US" smtClean="0"/>
              <a:t>Foster Family Orientation</a:t>
            </a:r>
            <a:endParaRPr/>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r>
              <a:rPr lang="en-US" smtClean="0"/>
              <a:t>June 2016</a:t>
            </a:r>
            <a:endParaRPr/>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r>
              <a:rPr lang="en-US" smtClean="0"/>
              <a:t>Staff Dev Training Handout</a:t>
            </a:r>
            <a:endParaRPr/>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C8DC57A8-AE18-4654-B6AF-04B3577165BE}" type="slidenum">
              <a:rPr/>
              <a:p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hf dt="0"/>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8DC57A8-AE18-4654-B6AF-04B3577165BE}" type="slidenum">
              <a:rPr lang="en-US" smtClean="0"/>
              <a:pPr/>
              <a:t>1</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258724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2</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272025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4</a:t>
            </a:fld>
            <a:endParaRPr lang="en-US"/>
          </a:p>
        </p:txBody>
      </p:sp>
    </p:spTree>
    <p:extLst>
      <p:ext uri="{BB962C8B-B14F-4D97-AF65-F5344CB8AC3E}">
        <p14:creationId xmlns:p14="http://schemas.microsoft.com/office/powerpoint/2010/main" val="742753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5</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409009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7</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3063957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8</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4046382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9</a:t>
            </a:fld>
            <a:endParaRPr lang="en-US" dirty="0"/>
          </a:p>
        </p:txBody>
      </p:sp>
      <p:sp>
        <p:nvSpPr>
          <p:cNvPr id="6" name="Footer Placeholder 5"/>
          <p:cNvSpPr>
            <a:spLocks noGrp="1"/>
          </p:cNvSpPr>
          <p:nvPr>
            <p:ph type="ftr" sz="quarter" idx="12"/>
          </p:nvPr>
        </p:nvSpPr>
        <p:spPr/>
        <p:txBody>
          <a:bodyPr/>
          <a:lstStyle/>
          <a:p>
            <a:r>
              <a:rPr lang="en-US" dirty="0" smtClean="0"/>
              <a:t>Staff Dev Training Handout</a:t>
            </a:r>
            <a:endParaRPr lang="en-US" dirty="0"/>
          </a:p>
        </p:txBody>
      </p:sp>
      <p:sp>
        <p:nvSpPr>
          <p:cNvPr id="7" name="Header Placeholder 6"/>
          <p:cNvSpPr>
            <a:spLocks noGrp="1"/>
          </p:cNvSpPr>
          <p:nvPr>
            <p:ph type="hdr" sz="quarter" idx="13"/>
          </p:nvPr>
        </p:nvSpPr>
        <p:spPr/>
        <p:txBody>
          <a:bodyPr/>
          <a:lstStyle/>
          <a:p>
            <a:r>
              <a:rPr lang="en-US" dirty="0" smtClean="0"/>
              <a:t>Foster Family Orientation</a:t>
            </a:r>
            <a:endParaRPr lang="en-US" dirty="0"/>
          </a:p>
        </p:txBody>
      </p:sp>
    </p:spTree>
    <p:extLst>
      <p:ext uri="{BB962C8B-B14F-4D97-AF65-F5344CB8AC3E}">
        <p14:creationId xmlns:p14="http://schemas.microsoft.com/office/powerpoint/2010/main" val="944194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11</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1402284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12</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3331638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13</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107453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young adults still need continued care and family connections. Foster parents can provide a place to live, or a place to visit, or mentoring on getting jobs, finding homes, college, etc.  Whatever a young adult needs to prepare to become independent.</a:t>
            </a:r>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14</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3399464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15</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833063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17</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418638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18</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2344844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19</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974944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20</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974944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24</a:t>
            </a:fld>
            <a:endParaRPr lang="en-US"/>
          </a:p>
        </p:txBody>
      </p:sp>
    </p:spTree>
    <p:extLst>
      <p:ext uri="{BB962C8B-B14F-4D97-AF65-F5344CB8AC3E}">
        <p14:creationId xmlns:p14="http://schemas.microsoft.com/office/powerpoint/2010/main" val="1374113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25</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3130507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Orientation</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27</a:t>
            </a:fld>
            <a:endParaRPr lang="en-US"/>
          </a:p>
        </p:txBody>
      </p:sp>
    </p:spTree>
    <p:extLst>
      <p:ext uri="{BB962C8B-B14F-4D97-AF65-F5344CB8AC3E}">
        <p14:creationId xmlns:p14="http://schemas.microsoft.com/office/powerpoint/2010/main" val="4107843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31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063200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287020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33</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85154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34</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534753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37</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967351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38</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967351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39</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803821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40</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517730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41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587034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967351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dirty="0" smtClean="0"/>
          </a:p>
        </p:txBody>
      </p:sp>
      <p:sp>
        <p:nvSpPr>
          <p:cNvPr id="10752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Arial" pitchFamily="34" charset="0"/>
              </a:defRPr>
            </a:lvl1pPr>
            <a:lvl2pPr marL="733817" indent="-282237" eaLnBrk="0" hangingPunct="0">
              <a:defRPr>
                <a:solidFill>
                  <a:schemeClr val="tx1"/>
                </a:solidFill>
                <a:latin typeface="Arial" pitchFamily="34" charset="0"/>
              </a:defRPr>
            </a:lvl2pPr>
            <a:lvl3pPr marL="1128951" indent="-225790" eaLnBrk="0" hangingPunct="0">
              <a:defRPr>
                <a:solidFill>
                  <a:schemeClr val="tx1"/>
                </a:solidFill>
                <a:latin typeface="Arial" pitchFamily="34" charset="0"/>
              </a:defRPr>
            </a:lvl3pPr>
            <a:lvl4pPr marL="1580529" indent="-225790" eaLnBrk="0" hangingPunct="0">
              <a:defRPr>
                <a:solidFill>
                  <a:schemeClr val="tx1"/>
                </a:solidFill>
                <a:latin typeface="Arial" pitchFamily="34" charset="0"/>
              </a:defRPr>
            </a:lvl4pPr>
            <a:lvl5pPr marL="2032109" indent="-225790" eaLnBrk="0" hangingPunct="0">
              <a:defRPr>
                <a:solidFill>
                  <a:schemeClr val="tx1"/>
                </a:solidFill>
                <a:latin typeface="Arial" pitchFamily="34" charset="0"/>
              </a:defRPr>
            </a:lvl5pPr>
            <a:lvl6pPr marL="2483689" indent="-225790" eaLnBrk="0" fontAlgn="base" hangingPunct="0">
              <a:spcBef>
                <a:spcPct val="0"/>
              </a:spcBef>
              <a:spcAft>
                <a:spcPct val="0"/>
              </a:spcAft>
              <a:defRPr>
                <a:solidFill>
                  <a:schemeClr val="tx1"/>
                </a:solidFill>
                <a:latin typeface="Arial" pitchFamily="34" charset="0"/>
              </a:defRPr>
            </a:lvl6pPr>
            <a:lvl7pPr marL="2935269" indent="-225790" eaLnBrk="0" fontAlgn="base" hangingPunct="0">
              <a:spcBef>
                <a:spcPct val="0"/>
              </a:spcBef>
              <a:spcAft>
                <a:spcPct val="0"/>
              </a:spcAft>
              <a:defRPr>
                <a:solidFill>
                  <a:schemeClr val="tx1"/>
                </a:solidFill>
                <a:latin typeface="Arial" pitchFamily="34" charset="0"/>
              </a:defRPr>
            </a:lvl7pPr>
            <a:lvl8pPr marL="3386849" indent="-225790" eaLnBrk="0" fontAlgn="base" hangingPunct="0">
              <a:spcBef>
                <a:spcPct val="0"/>
              </a:spcBef>
              <a:spcAft>
                <a:spcPct val="0"/>
              </a:spcAft>
              <a:defRPr>
                <a:solidFill>
                  <a:schemeClr val="tx1"/>
                </a:solidFill>
                <a:latin typeface="Arial" pitchFamily="34" charset="0"/>
              </a:defRPr>
            </a:lvl8pPr>
            <a:lvl9pPr marL="3838430" indent="-225790" eaLnBrk="0" fontAlgn="base" hangingPunct="0">
              <a:spcBef>
                <a:spcPct val="0"/>
              </a:spcBef>
              <a:spcAft>
                <a:spcPct val="0"/>
              </a:spcAft>
              <a:defRPr>
                <a:solidFill>
                  <a:schemeClr val="tx1"/>
                </a:solidFill>
                <a:latin typeface="Arial" pitchFamily="34" charset="0"/>
              </a:defRPr>
            </a:lvl9pPr>
          </a:lstStyle>
          <a:p>
            <a:fld id="{2F650B0C-A70F-40C7-8D26-343BBF36D2B7}" type="slidenum">
              <a:rPr lang="en-US" smtClean="0">
                <a:latin typeface="Times New Roman" pitchFamily="18" charset="0"/>
              </a:rPr>
              <a:pPr/>
              <a:t>43</a:t>
            </a:fld>
            <a:endParaRPr lang="en-US" dirty="0" smtClean="0">
              <a:latin typeface="Times New Roman" pitchFamily="18" charset="0"/>
            </a:endParaRPr>
          </a:p>
        </p:txBody>
      </p:sp>
      <p:sp>
        <p:nvSpPr>
          <p:cNvPr id="4" name="Header Placeholder 3"/>
          <p:cNvSpPr>
            <a:spLocks noGrp="1"/>
          </p:cNvSpPr>
          <p:nvPr>
            <p:ph type="hdr" sz="quarter" idx="12"/>
          </p:nvPr>
        </p:nvSpPr>
        <p:spPr/>
        <p:txBody>
          <a:bodyPr/>
          <a:lstStyle/>
          <a:p>
            <a:r>
              <a:rPr lang="en-US" smtClean="0"/>
              <a:t>Resource Family Orientation</a:t>
            </a:r>
            <a:endParaRPr lang="en-US"/>
          </a:p>
        </p:txBody>
      </p:sp>
    </p:spTree>
    <p:extLst>
      <p:ext uri="{BB962C8B-B14F-4D97-AF65-F5344CB8AC3E}">
        <p14:creationId xmlns:p14="http://schemas.microsoft.com/office/powerpoint/2010/main" val="1454063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44</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238493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45</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862566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9A5315"/>
                </a:solidFill>
                <a:effectLst/>
                <a:uLnTx/>
                <a:uFillTx/>
                <a:latin typeface="Segoe Print"/>
                <a:ea typeface="+mn-ea"/>
                <a:cs typeface="+mn-cs"/>
              </a:rPr>
              <a:t>Resource Family Approval Orientation</a:t>
            </a:r>
            <a:endParaRPr kumimoji="0" lang="en-US" sz="1200" b="0" i="0" u="none" strike="noStrike" kern="1200" cap="none" spc="0" normalizeH="0" baseline="0" noProof="0">
              <a:ln>
                <a:noFill/>
              </a:ln>
              <a:solidFill>
                <a:srgbClr val="9A5315"/>
              </a:solidFill>
              <a:effectLst/>
              <a:uLnTx/>
              <a:uFillTx/>
              <a:latin typeface="Segoe Print"/>
              <a:ea typeface="+mn-ea"/>
              <a:cs typeface="+mn-cs"/>
            </a:endParaRPr>
          </a:p>
        </p:txBody>
      </p:sp>
      <p:sp>
        <p:nvSpPr>
          <p:cNvPr id="6" name="Footer Placeholder 5"/>
          <p:cNvSpPr>
            <a:spLocks noGrp="1"/>
          </p:cNvSpPr>
          <p:nvPr>
            <p:ph type="ftr" sz="quarter" idx="1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smtClean="0">
                <a:ln>
                  <a:noFill/>
                </a:ln>
                <a:solidFill>
                  <a:srgbClr val="9A5315"/>
                </a:solidFill>
                <a:effectLst/>
                <a:uLnTx/>
                <a:uFillTx/>
                <a:latin typeface="Segoe Print"/>
                <a:ea typeface="+mn-ea"/>
                <a:cs typeface="+mn-cs"/>
              </a:rPr>
              <a:t>Revised 4/28/19 VBF</a:t>
            </a:r>
            <a:endParaRPr kumimoji="0" lang="en-US" sz="1200" b="0" i="0" u="none" strike="noStrike" kern="1200" cap="none" spc="0" normalizeH="0" baseline="0" noProof="0">
              <a:ln>
                <a:noFill/>
              </a:ln>
              <a:solidFill>
                <a:srgbClr val="9A5315"/>
              </a:solidFill>
              <a:effectLst/>
              <a:uLnTx/>
              <a:uFillTx/>
              <a:latin typeface="Segoe Print"/>
              <a:ea typeface="+mn-ea"/>
              <a:cs typeface="+mn-cs"/>
            </a:endParaRPr>
          </a:p>
        </p:txBody>
      </p:sp>
    </p:spTree>
    <p:extLst>
      <p:ext uri="{BB962C8B-B14F-4D97-AF65-F5344CB8AC3E}">
        <p14:creationId xmlns:p14="http://schemas.microsoft.com/office/powerpoint/2010/main" val="4256025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51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187557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Foster Family Orientation</a:t>
            </a:r>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54</a:t>
            </a:fld>
            <a:endParaRPr lang="en-US"/>
          </a:p>
        </p:txBody>
      </p:sp>
    </p:spTree>
    <p:extLst>
      <p:ext uri="{BB962C8B-B14F-4D97-AF65-F5344CB8AC3E}">
        <p14:creationId xmlns:p14="http://schemas.microsoft.com/office/powerpoint/2010/main" val="4285662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57</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691432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60</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284662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62</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284662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63</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3862832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64</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2918995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C57A8-AE18-4654-B6AF-04B3577165BE}" type="slidenum">
              <a:rPr lang="en-US" smtClean="0"/>
              <a:pPr/>
              <a:t>65</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460418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66</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4214696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67</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723406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68</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4722524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Orientation</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69</a:t>
            </a:fld>
            <a:endParaRPr lang="en-US"/>
          </a:p>
        </p:txBody>
      </p:sp>
    </p:spTree>
    <p:extLst>
      <p:ext uri="{BB962C8B-B14F-4D97-AF65-F5344CB8AC3E}">
        <p14:creationId xmlns:p14="http://schemas.microsoft.com/office/powerpoint/2010/main" val="1252644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Orientation</a:t>
            </a:r>
            <a:endParaRPr lang="en-US"/>
          </a:p>
        </p:txBody>
      </p:sp>
      <p:sp>
        <p:nvSpPr>
          <p:cNvPr id="7" name="Slide Number Placeholder 6"/>
          <p:cNvSpPr>
            <a:spLocks noGrp="1"/>
          </p:cNvSpPr>
          <p:nvPr>
            <p:ph type="sldNum" sz="quarter" idx="13"/>
          </p:nvPr>
        </p:nvSpPr>
        <p:spPr/>
        <p:txBody>
          <a:bodyPr/>
          <a:lstStyle/>
          <a:p>
            <a:fld id="{C8DC57A8-AE18-4654-B6AF-04B3577165BE}" type="slidenum">
              <a:rPr lang="en-US" smtClean="0"/>
              <a:pPr/>
              <a:t>71</a:t>
            </a:fld>
            <a:endParaRPr lang="en-US"/>
          </a:p>
        </p:txBody>
      </p:sp>
    </p:spTree>
    <p:extLst>
      <p:ext uri="{BB962C8B-B14F-4D97-AF65-F5344CB8AC3E}">
        <p14:creationId xmlns:p14="http://schemas.microsoft.com/office/powerpoint/2010/main" val="24094471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74</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33662348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76</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3207328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77</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4290827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79</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10651319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DC57A8-AE18-4654-B6AF-04B3577165BE}" type="slidenum">
              <a:rPr lang="en-US" smtClean="0"/>
              <a:pPr/>
              <a:t>81</a:t>
            </a:fld>
            <a:endParaRPr lang="en-US"/>
          </a:p>
        </p:txBody>
      </p:sp>
      <p:sp>
        <p:nvSpPr>
          <p:cNvPr id="7" name="Header Placeholder 6"/>
          <p:cNvSpPr>
            <a:spLocks noGrp="1"/>
          </p:cNvSpPr>
          <p:nvPr>
            <p:ph type="hdr" sz="quarter" idx="13"/>
          </p:nvPr>
        </p:nvSpPr>
        <p:spPr/>
        <p:txBody>
          <a:bodyPr/>
          <a:lstStyle/>
          <a:p>
            <a:r>
              <a:rPr lang="en-US" smtClean="0"/>
              <a:t>Resource Family Orientation</a:t>
            </a:r>
            <a:endParaRPr lang="en-US"/>
          </a:p>
        </p:txBody>
      </p:sp>
    </p:spTree>
    <p:extLst>
      <p:ext uri="{BB962C8B-B14F-4D97-AF65-F5344CB8AC3E}">
        <p14:creationId xmlns:p14="http://schemas.microsoft.com/office/powerpoint/2010/main" val="21502467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8DC57A8-AE18-4654-B6AF-04B3577165BE}" type="slidenum">
              <a:rPr lang="en-US" smtClean="0"/>
              <a:pPr/>
              <a:t>82</a:t>
            </a:fld>
            <a:endParaRPr lang="en-US"/>
          </a:p>
        </p:txBody>
      </p:sp>
      <p:sp>
        <p:nvSpPr>
          <p:cNvPr id="6" name="Footer Placeholder 5"/>
          <p:cNvSpPr>
            <a:spLocks noGrp="1"/>
          </p:cNvSpPr>
          <p:nvPr>
            <p:ph type="ftr" sz="quarter" idx="12"/>
          </p:nvPr>
        </p:nvSpPr>
        <p:spPr/>
        <p:txBody>
          <a:bodyPr/>
          <a:lstStyle/>
          <a:p>
            <a:r>
              <a:rPr lang="en-US" smtClean="0"/>
              <a:t>Staff Dev Training Handout</a:t>
            </a:r>
            <a:endParaRPr lang="en-US"/>
          </a:p>
        </p:txBody>
      </p:sp>
      <p:sp>
        <p:nvSpPr>
          <p:cNvPr id="7" name="Header Placeholder 6"/>
          <p:cNvSpPr>
            <a:spLocks noGrp="1"/>
          </p:cNvSpPr>
          <p:nvPr>
            <p:ph type="hdr" sz="quarter" idx="13"/>
          </p:nvPr>
        </p:nvSpPr>
        <p:spPr/>
        <p:txBody>
          <a:bodyPr/>
          <a:lstStyle/>
          <a:p>
            <a:r>
              <a:rPr lang="en-US" smtClean="0"/>
              <a:t>Foster Family Orientation</a:t>
            </a:r>
            <a:endParaRPr lang="en-US"/>
          </a:p>
        </p:txBody>
      </p:sp>
    </p:spTree>
    <p:extLst>
      <p:ext uri="{BB962C8B-B14F-4D97-AF65-F5344CB8AC3E}">
        <p14:creationId xmlns:p14="http://schemas.microsoft.com/office/powerpoint/2010/main" val="80353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99209" y="1314450"/>
            <a:ext cx="5143502" cy="1371600"/>
          </a:xfrm>
        </p:spPr>
        <p:txBody>
          <a:bodyPr anchor="b">
            <a:normAutofit/>
          </a:bodyPr>
          <a:lstStyle>
            <a:lvl1pPr algn="l">
              <a:defRPr sz="4100"/>
            </a:lvl1pPr>
          </a:lstStyle>
          <a:p>
            <a:r>
              <a:rPr lang="en-US" smtClean="0"/>
              <a:t>Click to edit Master title style</a:t>
            </a:r>
            <a:endParaRPr/>
          </a:p>
        </p:txBody>
      </p:sp>
      <p:sp>
        <p:nvSpPr>
          <p:cNvPr id="3" name="Subtitle 2"/>
          <p:cNvSpPr>
            <a:spLocks noGrp="1"/>
          </p:cNvSpPr>
          <p:nvPr>
            <p:ph type="subTitle" idx="1"/>
          </p:nvPr>
        </p:nvSpPr>
        <p:spPr>
          <a:xfrm>
            <a:off x="3199207" y="2800350"/>
            <a:ext cx="5143502" cy="685800"/>
          </a:xfrm>
        </p:spPr>
        <p:txBody>
          <a:bodyPr/>
          <a:lstStyle>
            <a:lvl1pPr marL="0" indent="0" algn="l">
              <a:spcBef>
                <a:spcPts val="0"/>
              </a:spcBef>
              <a:buNone/>
              <a:defRPr sz="1800"/>
            </a:lvl1pPr>
            <a:lvl2pPr marL="342892" indent="0" algn="ctr">
              <a:buNone/>
              <a:defRPr sz="1500"/>
            </a:lvl2pPr>
            <a:lvl3pPr marL="685783" indent="0" algn="ctr">
              <a:buNone/>
              <a:defRPr sz="140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smtClean="0"/>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99210" y="1371600"/>
            <a:ext cx="5143502" cy="1371600"/>
          </a:xfrm>
        </p:spPr>
        <p:txBody>
          <a:bodyPr anchor="b">
            <a:normAutofit/>
          </a:bodyPr>
          <a:lstStyle>
            <a:lvl1pPr>
              <a:defRPr sz="3300"/>
            </a:lvl1pPr>
          </a:lstStyle>
          <a:p>
            <a:r>
              <a:rPr lang="en-US" smtClean="0"/>
              <a:t>Click to edit Master title style</a:t>
            </a:r>
            <a:endParaRPr/>
          </a:p>
        </p:txBody>
      </p:sp>
      <p:sp>
        <p:nvSpPr>
          <p:cNvPr id="3" name="Text Placeholder 2"/>
          <p:cNvSpPr>
            <a:spLocks noGrp="1"/>
          </p:cNvSpPr>
          <p:nvPr>
            <p:ph type="body" idx="1"/>
          </p:nvPr>
        </p:nvSpPr>
        <p:spPr>
          <a:xfrm>
            <a:off x="3199207" y="2800350"/>
            <a:ext cx="5143502" cy="685800"/>
          </a:xfrm>
        </p:spPr>
        <p:txBody>
          <a:bodyPr/>
          <a:lstStyle>
            <a:lvl1pPr marL="0" indent="0">
              <a:spcBef>
                <a:spcPts val="0"/>
              </a:spcBef>
              <a:buNone/>
              <a:defRPr sz="1800">
                <a:solidFill>
                  <a:schemeClr val="tx1"/>
                </a:solidFill>
              </a:defRPr>
            </a:lvl1pPr>
            <a:lvl2pPr marL="342892" indent="0">
              <a:buNone/>
              <a:defRPr sz="1500">
                <a:solidFill>
                  <a:schemeClr val="tx1">
                    <a:tint val="75000"/>
                  </a:schemeClr>
                </a:solidFill>
              </a:defRPr>
            </a:lvl2pPr>
            <a:lvl3pPr marL="685783" indent="0">
              <a:buNone/>
              <a:defRPr sz="140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8910" y="1369219"/>
            <a:ext cx="371594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1" y="1369219"/>
            <a:ext cx="371356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02386"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02386"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9150"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8" name="Footer Placeholder 7"/>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4" name="Footer Placeholder 3"/>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3" name="Footer Placeholder 2"/>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430825" y="543466"/>
            <a:ext cx="3989234" cy="2846717"/>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4713841" y="543466"/>
            <a:ext cx="3989234" cy="2846717"/>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625216"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7" name="Picture Placeholder 33"/>
          <p:cNvSpPr>
            <a:spLocks noGrp="1" noChangeAspect="1"/>
          </p:cNvSpPr>
          <p:nvPr>
            <p:ph type="pic" sz="quarter" idx="18"/>
          </p:nvPr>
        </p:nvSpPr>
        <p:spPr>
          <a:xfrm>
            <a:off x="4908233"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9" name="Text Placeholder 3"/>
          <p:cNvSpPr>
            <a:spLocks noGrp="1"/>
          </p:cNvSpPr>
          <p:nvPr>
            <p:ph type="body" sz="half" idx="2"/>
          </p:nvPr>
        </p:nvSpPr>
        <p:spPr>
          <a:xfrm>
            <a:off x="789317"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40" name="Text Placeholder 3"/>
          <p:cNvSpPr>
            <a:spLocks noGrp="1"/>
          </p:cNvSpPr>
          <p:nvPr>
            <p:ph type="body" sz="half" idx="19"/>
          </p:nvPr>
        </p:nvSpPr>
        <p:spPr>
          <a:xfrm>
            <a:off x="5057182"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3023228" y="485795"/>
            <a:ext cx="3087621" cy="253746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197303" y="845801"/>
            <a:ext cx="3086100" cy="2536211"/>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5852929" y="845805"/>
            <a:ext cx="3086100" cy="2536210"/>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3449914" y="400050"/>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79" name="Picture Placeholder 33"/>
          <p:cNvSpPr>
            <a:spLocks noGrp="1"/>
          </p:cNvSpPr>
          <p:nvPr>
            <p:ph type="pic" sz="quarter" idx="19"/>
          </p:nvPr>
        </p:nvSpPr>
        <p:spPr>
          <a:xfrm>
            <a:off x="625928"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0" name="Picture Placeholder 33"/>
          <p:cNvSpPr>
            <a:spLocks noGrp="1"/>
          </p:cNvSpPr>
          <p:nvPr>
            <p:ph type="pic" sz="quarter" idx="20"/>
          </p:nvPr>
        </p:nvSpPr>
        <p:spPr>
          <a:xfrm>
            <a:off x="6281554"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1" name="Text Placeholder 3"/>
          <p:cNvSpPr>
            <a:spLocks noGrp="1"/>
          </p:cNvSpPr>
          <p:nvPr>
            <p:ph type="body" sz="half" idx="2"/>
          </p:nvPr>
        </p:nvSpPr>
        <p:spPr>
          <a:xfrm>
            <a:off x="711653"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2" name="Text Placeholder 3"/>
          <p:cNvSpPr>
            <a:spLocks noGrp="1"/>
          </p:cNvSpPr>
          <p:nvPr>
            <p:ph type="body" sz="half" idx="21"/>
          </p:nvPr>
        </p:nvSpPr>
        <p:spPr>
          <a:xfrm>
            <a:off x="3530406" y="3436784"/>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3" name="Text Placeholder 3"/>
          <p:cNvSpPr>
            <a:spLocks noGrp="1"/>
          </p:cNvSpPr>
          <p:nvPr>
            <p:ph type="body" sz="half" idx="22"/>
          </p:nvPr>
        </p:nvSpPr>
        <p:spPr>
          <a:xfrm>
            <a:off x="6367279"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05736" y="826729"/>
            <a:ext cx="3790248" cy="3308889"/>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630596" y="765145"/>
            <a:ext cx="2914650" cy="34290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98" name="Group 97"/>
          <p:cNvGrpSpPr/>
          <p:nvPr/>
        </p:nvGrpSpPr>
        <p:grpSpPr>
          <a:xfrm>
            <a:off x="3991868" y="239384"/>
            <a:ext cx="2542205" cy="2033129"/>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4160086" y="397203"/>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112" name="Group 111"/>
          <p:cNvGrpSpPr/>
          <p:nvPr/>
        </p:nvGrpSpPr>
        <p:grpSpPr>
          <a:xfrm>
            <a:off x="3991868" y="2577106"/>
            <a:ext cx="2542205" cy="2033129"/>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4160086" y="2734924"/>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126" name="Text Placeholder 3"/>
          <p:cNvSpPr>
            <a:spLocks noGrp="1"/>
          </p:cNvSpPr>
          <p:nvPr>
            <p:ph type="body" sz="half" idx="21"/>
          </p:nvPr>
        </p:nvSpPr>
        <p:spPr>
          <a:xfrm>
            <a:off x="6799661" y="1536671"/>
            <a:ext cx="1714500" cy="1885949"/>
          </a:xfrm>
        </p:spPr>
        <p:txBody>
          <a:bodyPr anchor="ct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33799" y="997760"/>
            <a:ext cx="2880360" cy="1577340"/>
          </a:xfrm>
        </p:spPr>
        <p:txBody>
          <a:bodyPr anchor="b">
            <a:normAutofit/>
          </a:bodyPr>
          <a:lstStyle>
            <a:lvl1pPr>
              <a:defRPr sz="2700"/>
            </a:lvl1pPr>
          </a:lstStyle>
          <a:p>
            <a:r>
              <a:rPr lang="en-US" smtClean="0"/>
              <a:t>Click to edit Master title style</a:t>
            </a:r>
            <a:endParaRPr/>
          </a:p>
        </p:txBody>
      </p:sp>
      <p:sp>
        <p:nvSpPr>
          <p:cNvPr id="3" name="Content Placeholder 2"/>
          <p:cNvSpPr>
            <a:spLocks noGrp="1"/>
          </p:cNvSpPr>
          <p:nvPr>
            <p:ph idx="1"/>
          </p:nvPr>
        </p:nvSpPr>
        <p:spPr>
          <a:xfrm>
            <a:off x="627461" y="685800"/>
            <a:ext cx="4629151" cy="3771900"/>
          </a:xfrm>
        </p:spPr>
        <p:txBody>
          <a:bodyPr>
            <a:normAutofit/>
          </a:bodyPr>
          <a:lstStyle>
            <a:lvl1pPr>
              <a:defRPr sz="1800"/>
            </a:lvl1pPr>
            <a:lvl2pPr>
              <a:defRPr sz="15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633799" y="2666643"/>
            <a:ext cx="2880360" cy="179105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a:xfrm>
            <a:off x="798910" y="4514851"/>
            <a:ext cx="571500" cy="17145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46660" y="586050"/>
            <a:ext cx="4825049" cy="3790249"/>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5619668" y="997760"/>
            <a:ext cx="2880360" cy="1577340"/>
          </a:xfrm>
        </p:spPr>
        <p:txBody>
          <a:bodyPr anchor="b">
            <a:normAutofit/>
          </a:bodyPr>
          <a:lstStyle>
            <a:lvl1pPr>
              <a:defRPr sz="2700"/>
            </a:lvl1pPr>
          </a:lstStyle>
          <a:p>
            <a:r>
              <a:rPr lang="en-US" smtClean="0"/>
              <a:t>Click to edit Master title style</a:t>
            </a:r>
            <a:endParaRPr/>
          </a:p>
        </p:txBody>
      </p:sp>
      <p:sp>
        <p:nvSpPr>
          <p:cNvPr id="3" name="Picture Placeholder 2"/>
          <p:cNvSpPr>
            <a:spLocks noGrp="1"/>
          </p:cNvSpPr>
          <p:nvPr>
            <p:ph type="pic" idx="1"/>
          </p:nvPr>
        </p:nvSpPr>
        <p:spPr>
          <a:xfrm>
            <a:off x="627460" y="773396"/>
            <a:ext cx="4457700" cy="3429000"/>
          </a:xfrm>
          <a:solidFill>
            <a:schemeClr val="accent2">
              <a:lumMod val="40000"/>
              <a:lumOff val="60000"/>
            </a:schemeClr>
          </a:solidFill>
          <a:ln w="38100">
            <a:solidFill>
              <a:schemeClr val="bg1"/>
            </a:solidFill>
          </a:ln>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5619668" y="2666642"/>
            <a:ext cx="2880360" cy="162638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8202" y="228601"/>
            <a:ext cx="1297148" cy="425767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28651" y="228601"/>
            <a:ext cx="6475253" cy="4257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318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99209" y="1314450"/>
            <a:ext cx="5143502" cy="1371600"/>
          </a:xfrm>
        </p:spPr>
        <p:txBody>
          <a:bodyPr anchor="b">
            <a:normAutofit/>
          </a:bodyPr>
          <a:lstStyle>
            <a:lvl1pPr algn="l">
              <a:defRPr sz="4100"/>
            </a:lvl1pPr>
          </a:lstStyle>
          <a:p>
            <a:r>
              <a:rPr lang="en-US" smtClean="0"/>
              <a:t>Click to edit Master title style</a:t>
            </a:r>
            <a:endParaRPr/>
          </a:p>
        </p:txBody>
      </p:sp>
      <p:sp>
        <p:nvSpPr>
          <p:cNvPr id="3" name="Subtitle 2"/>
          <p:cNvSpPr>
            <a:spLocks noGrp="1"/>
          </p:cNvSpPr>
          <p:nvPr>
            <p:ph type="subTitle" idx="1"/>
          </p:nvPr>
        </p:nvSpPr>
        <p:spPr>
          <a:xfrm>
            <a:off x="3199207" y="2800350"/>
            <a:ext cx="5143502" cy="685800"/>
          </a:xfrm>
        </p:spPr>
        <p:txBody>
          <a:bodyPr/>
          <a:lstStyle>
            <a:lvl1pPr marL="0" indent="0" algn="l">
              <a:spcBef>
                <a:spcPts val="0"/>
              </a:spcBef>
              <a:buNone/>
              <a:defRPr sz="1800"/>
            </a:lvl1pPr>
            <a:lvl2pPr marL="342892" indent="0" algn="ctr">
              <a:buNone/>
              <a:defRPr sz="1500"/>
            </a:lvl2pPr>
            <a:lvl3pPr marL="685783" indent="0" algn="ctr">
              <a:buNone/>
              <a:defRPr sz="140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smtClean="0"/>
              <a:t>Click to edit Master subtitle style</a:t>
            </a:r>
            <a:endParaRPr/>
          </a:p>
        </p:txBody>
      </p:sp>
    </p:spTree>
    <p:extLst>
      <p:ext uri="{BB962C8B-B14F-4D97-AF65-F5344CB8AC3E}">
        <p14:creationId xmlns:p14="http://schemas.microsoft.com/office/powerpoint/2010/main" val="288827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66303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99210" y="1371600"/>
            <a:ext cx="5143502" cy="1371600"/>
          </a:xfrm>
        </p:spPr>
        <p:txBody>
          <a:bodyPr anchor="b">
            <a:normAutofit/>
          </a:bodyPr>
          <a:lstStyle>
            <a:lvl1pPr>
              <a:defRPr sz="3300"/>
            </a:lvl1pPr>
          </a:lstStyle>
          <a:p>
            <a:r>
              <a:rPr lang="en-US" smtClean="0"/>
              <a:t>Click to edit Master title style</a:t>
            </a:r>
            <a:endParaRPr/>
          </a:p>
        </p:txBody>
      </p:sp>
      <p:sp>
        <p:nvSpPr>
          <p:cNvPr id="3" name="Text Placeholder 2"/>
          <p:cNvSpPr>
            <a:spLocks noGrp="1"/>
          </p:cNvSpPr>
          <p:nvPr>
            <p:ph type="body" idx="1"/>
          </p:nvPr>
        </p:nvSpPr>
        <p:spPr>
          <a:xfrm>
            <a:off x="3199207" y="2800350"/>
            <a:ext cx="5143502" cy="685800"/>
          </a:xfrm>
        </p:spPr>
        <p:txBody>
          <a:bodyPr/>
          <a:lstStyle>
            <a:lvl1pPr marL="0" indent="0">
              <a:spcBef>
                <a:spcPts val="0"/>
              </a:spcBef>
              <a:buNone/>
              <a:defRPr sz="1800">
                <a:solidFill>
                  <a:schemeClr val="tx1"/>
                </a:solidFill>
              </a:defRPr>
            </a:lvl1pPr>
            <a:lvl2pPr marL="342892" indent="0">
              <a:buNone/>
              <a:defRPr sz="1500">
                <a:solidFill>
                  <a:schemeClr val="tx1">
                    <a:tint val="75000"/>
                  </a:schemeClr>
                </a:solidFill>
              </a:defRPr>
            </a:lvl2pPr>
            <a:lvl3pPr marL="685783" indent="0">
              <a:buNone/>
              <a:defRPr sz="140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7204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8910" y="1369219"/>
            <a:ext cx="371594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1" y="1369219"/>
            <a:ext cx="371356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85249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02386"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02386"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9150"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8" name="Footer Placeholder 7"/>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16160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4" name="Footer Placeholder 3"/>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57829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3" name="Footer Placeholder 2"/>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6162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430825" y="543466"/>
            <a:ext cx="3989234" cy="2846717"/>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4713841" y="543466"/>
            <a:ext cx="3989234" cy="2846717"/>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625216"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7" name="Picture Placeholder 33"/>
          <p:cNvSpPr>
            <a:spLocks noGrp="1" noChangeAspect="1"/>
          </p:cNvSpPr>
          <p:nvPr>
            <p:ph type="pic" sz="quarter" idx="18"/>
          </p:nvPr>
        </p:nvSpPr>
        <p:spPr>
          <a:xfrm>
            <a:off x="4908233"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9" name="Text Placeholder 3"/>
          <p:cNvSpPr>
            <a:spLocks noGrp="1"/>
          </p:cNvSpPr>
          <p:nvPr>
            <p:ph type="body" sz="half" idx="2"/>
          </p:nvPr>
        </p:nvSpPr>
        <p:spPr>
          <a:xfrm>
            <a:off x="789317"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40" name="Text Placeholder 3"/>
          <p:cNvSpPr>
            <a:spLocks noGrp="1"/>
          </p:cNvSpPr>
          <p:nvPr>
            <p:ph type="body" sz="half" idx="19"/>
          </p:nvPr>
        </p:nvSpPr>
        <p:spPr>
          <a:xfrm>
            <a:off x="5057182"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63166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3023228" y="485795"/>
            <a:ext cx="3087621" cy="253746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197303" y="845801"/>
            <a:ext cx="3086100" cy="2536211"/>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5852929" y="845805"/>
            <a:ext cx="3086100" cy="2536210"/>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3449914" y="400050"/>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79" name="Picture Placeholder 33"/>
          <p:cNvSpPr>
            <a:spLocks noGrp="1"/>
          </p:cNvSpPr>
          <p:nvPr>
            <p:ph type="pic" sz="quarter" idx="19"/>
          </p:nvPr>
        </p:nvSpPr>
        <p:spPr>
          <a:xfrm>
            <a:off x="625928"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0" name="Picture Placeholder 33"/>
          <p:cNvSpPr>
            <a:spLocks noGrp="1"/>
          </p:cNvSpPr>
          <p:nvPr>
            <p:ph type="pic" sz="quarter" idx="20"/>
          </p:nvPr>
        </p:nvSpPr>
        <p:spPr>
          <a:xfrm>
            <a:off x="6281554"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1" name="Text Placeholder 3"/>
          <p:cNvSpPr>
            <a:spLocks noGrp="1"/>
          </p:cNvSpPr>
          <p:nvPr>
            <p:ph type="body" sz="half" idx="2"/>
          </p:nvPr>
        </p:nvSpPr>
        <p:spPr>
          <a:xfrm>
            <a:off x="711653"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2" name="Text Placeholder 3"/>
          <p:cNvSpPr>
            <a:spLocks noGrp="1"/>
          </p:cNvSpPr>
          <p:nvPr>
            <p:ph type="body" sz="half" idx="21"/>
          </p:nvPr>
        </p:nvSpPr>
        <p:spPr>
          <a:xfrm>
            <a:off x="3530406" y="3436784"/>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3" name="Text Placeholder 3"/>
          <p:cNvSpPr>
            <a:spLocks noGrp="1"/>
          </p:cNvSpPr>
          <p:nvPr>
            <p:ph type="body" sz="half" idx="22"/>
          </p:nvPr>
        </p:nvSpPr>
        <p:spPr>
          <a:xfrm>
            <a:off x="6367279"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205190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05736" y="826729"/>
            <a:ext cx="3790248" cy="3308889"/>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630596" y="765145"/>
            <a:ext cx="2914650" cy="34290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98" name="Group 97"/>
          <p:cNvGrpSpPr/>
          <p:nvPr/>
        </p:nvGrpSpPr>
        <p:grpSpPr>
          <a:xfrm>
            <a:off x="3991868" y="239384"/>
            <a:ext cx="2542205" cy="2033129"/>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4160086" y="397203"/>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112" name="Group 111"/>
          <p:cNvGrpSpPr/>
          <p:nvPr/>
        </p:nvGrpSpPr>
        <p:grpSpPr>
          <a:xfrm>
            <a:off x="3991868" y="2577106"/>
            <a:ext cx="2542205" cy="2033129"/>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4160086" y="2734924"/>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126" name="Text Placeholder 3"/>
          <p:cNvSpPr>
            <a:spLocks noGrp="1"/>
          </p:cNvSpPr>
          <p:nvPr>
            <p:ph type="body" sz="half" idx="21"/>
          </p:nvPr>
        </p:nvSpPr>
        <p:spPr>
          <a:xfrm>
            <a:off x="6799661" y="1536671"/>
            <a:ext cx="1714500" cy="1885949"/>
          </a:xfrm>
        </p:spPr>
        <p:txBody>
          <a:bodyPr anchor="ct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385231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33799" y="997760"/>
            <a:ext cx="2880360" cy="1577340"/>
          </a:xfrm>
        </p:spPr>
        <p:txBody>
          <a:bodyPr anchor="b">
            <a:normAutofit/>
          </a:bodyPr>
          <a:lstStyle>
            <a:lvl1pPr>
              <a:defRPr sz="2700"/>
            </a:lvl1pPr>
          </a:lstStyle>
          <a:p>
            <a:r>
              <a:rPr lang="en-US" smtClean="0"/>
              <a:t>Click to edit Master title style</a:t>
            </a:r>
            <a:endParaRPr/>
          </a:p>
        </p:txBody>
      </p:sp>
      <p:sp>
        <p:nvSpPr>
          <p:cNvPr id="3" name="Content Placeholder 2"/>
          <p:cNvSpPr>
            <a:spLocks noGrp="1"/>
          </p:cNvSpPr>
          <p:nvPr>
            <p:ph idx="1"/>
          </p:nvPr>
        </p:nvSpPr>
        <p:spPr>
          <a:xfrm>
            <a:off x="627461" y="685800"/>
            <a:ext cx="4629151" cy="3771900"/>
          </a:xfrm>
        </p:spPr>
        <p:txBody>
          <a:bodyPr>
            <a:normAutofit/>
          </a:bodyPr>
          <a:lstStyle>
            <a:lvl1pPr>
              <a:defRPr sz="1800"/>
            </a:lvl1pPr>
            <a:lvl2pPr>
              <a:defRPr sz="15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633799" y="2666643"/>
            <a:ext cx="2880360" cy="179105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a:xfrm>
            <a:off x="798910" y="4514851"/>
            <a:ext cx="571500" cy="17145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261893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46660" y="586050"/>
            <a:ext cx="4825049" cy="3790249"/>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5619668" y="997760"/>
            <a:ext cx="2880360" cy="1577340"/>
          </a:xfrm>
        </p:spPr>
        <p:txBody>
          <a:bodyPr anchor="b">
            <a:normAutofit/>
          </a:bodyPr>
          <a:lstStyle>
            <a:lvl1pPr>
              <a:defRPr sz="2700"/>
            </a:lvl1pPr>
          </a:lstStyle>
          <a:p>
            <a:r>
              <a:rPr lang="en-US" smtClean="0"/>
              <a:t>Click to edit Master title style</a:t>
            </a:r>
            <a:endParaRPr/>
          </a:p>
        </p:txBody>
      </p:sp>
      <p:sp>
        <p:nvSpPr>
          <p:cNvPr id="3" name="Picture Placeholder 2"/>
          <p:cNvSpPr>
            <a:spLocks noGrp="1"/>
          </p:cNvSpPr>
          <p:nvPr>
            <p:ph type="pic" idx="1"/>
          </p:nvPr>
        </p:nvSpPr>
        <p:spPr>
          <a:xfrm>
            <a:off x="627460" y="773396"/>
            <a:ext cx="4457700" cy="3429000"/>
          </a:xfrm>
          <a:solidFill>
            <a:schemeClr val="accent2">
              <a:lumMod val="40000"/>
              <a:lumOff val="60000"/>
            </a:schemeClr>
          </a:solidFill>
          <a:ln w="38100">
            <a:solidFill>
              <a:schemeClr val="bg1"/>
            </a:solidFill>
          </a:ln>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5619668" y="2666642"/>
            <a:ext cx="2880360" cy="162638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93327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682081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8202" y="228601"/>
            <a:ext cx="1297148" cy="425767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28651" y="228601"/>
            <a:ext cx="6475253" cy="4257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89719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241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
              <a:srgbClr val="85C2FF"/>
            </a:gs>
            <a:gs pos="875">
              <a:schemeClr val="accent3">
                <a:lumMod val="20000"/>
                <a:lumOff val="80000"/>
              </a:schemeClr>
            </a:gs>
            <a:gs pos="750">
              <a:srgbClr val="A4D2FF"/>
            </a:gs>
            <a:gs pos="500">
              <a:srgbClr val="C2E1FF"/>
            </a:gs>
            <a:gs pos="99000">
              <a:srgbClr val="C4D6EB">
                <a:lumMod val="0"/>
                <a:lumOff val="100000"/>
                <a:alpha val="66000"/>
              </a:srgbClr>
            </a:gs>
            <a:gs pos="100000">
              <a:srgbClr val="FFEBF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8910" y="228600"/>
            <a:ext cx="7543802" cy="914400"/>
          </a:xfrm>
          <a:prstGeom prst="rect">
            <a:avLst/>
          </a:prstGeom>
        </p:spPr>
        <p:txBody>
          <a:bodyPr vert="horz" lIns="68579" tIns="34289" rIns="68579" bIns="34289"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798911" y="1314451"/>
            <a:ext cx="7543800" cy="3171825"/>
          </a:xfrm>
          <a:prstGeom prst="rect">
            <a:avLst/>
          </a:prstGeom>
        </p:spPr>
        <p:txBody>
          <a:bodyPr vert="horz" lIns="68579" tIns="34289" rIns="68579" bIns="342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98910" y="4514851"/>
            <a:ext cx="571500" cy="171450"/>
          </a:xfrm>
          <a:prstGeom prst="rect">
            <a:avLst/>
          </a:prstGeom>
        </p:spPr>
        <p:txBody>
          <a:bodyPr vert="horz" lIns="68579" tIns="34289" rIns="68579" bIns="34289" rtlCol="0" anchor="ctr"/>
          <a:lstStyle>
            <a:lvl1pPr algn="l">
              <a:defRPr sz="800">
                <a:solidFill>
                  <a:schemeClr val="tx1"/>
                </a:solidFill>
              </a:defRPr>
            </a:lvl1pPr>
          </a:lstStyle>
          <a:p>
            <a:fld id="{022B156B-59AE-415F-B24B-8756D48BB977}" type="slidenum">
              <a:rPr/>
              <a:pPr/>
              <a:t>‹#›</a:t>
            </a:fld>
            <a:endParaRPr/>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hf hdr="0" ftr="0" dt="0"/>
  <p:txStyles>
    <p:titleStyle>
      <a:lvl1pPr algn="l" defTabSz="685783" rtl="0" eaLnBrk="1" latinLnBrk="0" hangingPunct="1">
        <a:lnSpc>
          <a:spcPct val="90000"/>
        </a:lnSpc>
        <a:spcBef>
          <a:spcPct val="0"/>
        </a:spcBef>
        <a:buNone/>
        <a:defRPr sz="2700" kern="1200">
          <a:solidFill>
            <a:schemeClr val="tx1">
              <a:lumMod val="50000"/>
            </a:schemeClr>
          </a:solidFill>
          <a:latin typeface="+mj-lt"/>
          <a:ea typeface="+mj-ea"/>
          <a:cs typeface="+mj-cs"/>
        </a:defRPr>
      </a:lvl1pPr>
    </p:titleStyle>
    <p:body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p:bodyStyle>
    <p:otherStyle>
      <a:defPPr>
        <a:defRPr/>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
              <a:srgbClr val="85C2FF"/>
            </a:gs>
            <a:gs pos="875">
              <a:schemeClr val="accent3">
                <a:lumMod val="20000"/>
                <a:lumOff val="80000"/>
              </a:schemeClr>
            </a:gs>
            <a:gs pos="750">
              <a:srgbClr val="A4D2FF"/>
            </a:gs>
            <a:gs pos="500">
              <a:srgbClr val="C2E1FF"/>
            </a:gs>
            <a:gs pos="99000">
              <a:srgbClr val="C4D6EB">
                <a:lumMod val="0"/>
                <a:lumOff val="100000"/>
                <a:alpha val="66000"/>
              </a:srgbClr>
            </a:gs>
            <a:gs pos="100000">
              <a:srgbClr val="FFEBF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8910" y="228600"/>
            <a:ext cx="7543802" cy="914400"/>
          </a:xfrm>
          <a:prstGeom prst="rect">
            <a:avLst/>
          </a:prstGeom>
        </p:spPr>
        <p:txBody>
          <a:bodyPr vert="horz" lIns="68579" tIns="34289" rIns="68579" bIns="34289"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798911" y="1314451"/>
            <a:ext cx="7543800" cy="3171825"/>
          </a:xfrm>
          <a:prstGeom prst="rect">
            <a:avLst/>
          </a:prstGeom>
        </p:spPr>
        <p:txBody>
          <a:bodyPr vert="horz" lIns="68579" tIns="34289" rIns="68579" bIns="342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98910" y="4514851"/>
            <a:ext cx="571500" cy="171450"/>
          </a:xfrm>
          <a:prstGeom prst="rect">
            <a:avLst/>
          </a:prstGeom>
        </p:spPr>
        <p:txBody>
          <a:bodyPr vert="horz" lIns="68579" tIns="34289" rIns="68579" bIns="34289" rtlCol="0" anchor="ctr"/>
          <a:lstStyle>
            <a:lvl1pPr algn="l">
              <a:defRPr sz="800">
                <a:solidFill>
                  <a:schemeClr val="tx1"/>
                </a:solidFill>
              </a:defRPr>
            </a:lvl1pPr>
          </a:lstStyle>
          <a:p>
            <a:fld id="{022B156B-59AE-415F-B24B-8756D48BB977}" type="slidenum">
              <a:rPr/>
              <a:pPr/>
              <a:t>‹#›</a:t>
            </a:fld>
            <a:endParaRPr/>
          </a:p>
        </p:txBody>
      </p:sp>
    </p:spTree>
    <p:extLst>
      <p:ext uri="{BB962C8B-B14F-4D97-AF65-F5344CB8AC3E}">
        <p14:creationId xmlns:p14="http://schemas.microsoft.com/office/powerpoint/2010/main" val="35918403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hf sldNum="0" hdr="0" ftr="0" dt="0"/>
  <p:txStyles>
    <p:titleStyle>
      <a:lvl1pPr algn="l" defTabSz="685783" rtl="0" eaLnBrk="1" latinLnBrk="0" hangingPunct="1">
        <a:lnSpc>
          <a:spcPct val="90000"/>
        </a:lnSpc>
        <a:spcBef>
          <a:spcPct val="0"/>
        </a:spcBef>
        <a:buNone/>
        <a:defRPr sz="2700" kern="1200">
          <a:solidFill>
            <a:schemeClr val="tx1">
              <a:lumMod val="50000"/>
            </a:schemeClr>
          </a:solidFill>
          <a:latin typeface="+mj-lt"/>
          <a:ea typeface="+mj-ea"/>
          <a:cs typeface="+mj-cs"/>
        </a:defRPr>
      </a:lvl1pPr>
    </p:titleStyle>
    <p:body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p:bodyStyle>
    <p:otherStyle>
      <a:defPPr>
        <a:defRPr/>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hyperlink" Target="http://www.cdss.ca.gov/inforesources/Resource-Family-Approval-Progra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gif"/><Relationship Id="rId9"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4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75.gif"/></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5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f65nMtsrKAhUFKWMKHdDwDJMQjRwIBw&amp;url=http://www.nydailynews.com/opinion/spanking-kids-illegal-corporal-punishment-leads-problems-life-article-1.131258&amp;bvm=bv.112766941,d.cGc&amp;psig=AFQjCNFcSVyY_URasKLm4Lg4Zgm7DV0lUQ&amp;ust=1453999006962559"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94.png"/><Relationship Id="rId4" Type="http://schemas.openxmlformats.org/officeDocument/2006/relationships/image" Target="../media/image93.jpeg"/></Relationships>
</file>

<file path=ppt/slides/_rels/slide6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9.gif"/></Relationships>
</file>

<file path=ppt/slides/_rels/slide6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058" y="234932"/>
            <a:ext cx="2146458" cy="4808480"/>
          </a:xfrm>
          <a:prstGeom prst="rect">
            <a:avLst/>
          </a:prstGeom>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326" y="2426867"/>
            <a:ext cx="1395412" cy="10175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8031" y="293077"/>
            <a:ext cx="3815730" cy="361426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798" y="3663638"/>
            <a:ext cx="1661195" cy="1093815"/>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8562" y="2813522"/>
            <a:ext cx="1080831" cy="170023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708833">
            <a:off x="2787042" y="-93521"/>
            <a:ext cx="1745987" cy="1602762"/>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6167" y="2163361"/>
            <a:ext cx="889267" cy="772300"/>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939576" flipH="1">
            <a:off x="7921818" y="1777210"/>
            <a:ext cx="889267" cy="77230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99316" y="2324037"/>
            <a:ext cx="737904" cy="920000"/>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81921" y="3018204"/>
            <a:ext cx="737904" cy="920000"/>
          </a:xfrm>
          <a:prstGeom prst="rect">
            <a:avLst/>
          </a:prstGeom>
        </p:spPr>
      </p:pic>
      <p:sp>
        <p:nvSpPr>
          <p:cNvPr id="18" name="TextBox 17"/>
          <p:cNvSpPr txBox="1"/>
          <p:nvPr/>
        </p:nvSpPr>
        <p:spPr>
          <a:xfrm>
            <a:off x="397798" y="293077"/>
            <a:ext cx="1822888" cy="2123658"/>
          </a:xfrm>
          <a:prstGeom prst="rect">
            <a:avLst/>
          </a:prstGeom>
          <a:noFill/>
        </p:spPr>
        <p:txBody>
          <a:bodyPr wrap="square" rtlCol="0">
            <a:spAutoFit/>
          </a:bodyPr>
          <a:lstStyle/>
          <a:p>
            <a:pPr algn="ctr"/>
            <a:r>
              <a:rPr lang="es-MX" sz="2200" b="1" dirty="0" smtClean="0">
                <a:ln>
                  <a:solidFill>
                    <a:srgbClr val="FFC000"/>
                  </a:solidFill>
                </a:ln>
                <a:solidFill>
                  <a:srgbClr val="FFC000"/>
                </a:solidFill>
              </a:rPr>
              <a:t>Bienvenidos a la orientación para familias de apoyo</a:t>
            </a:r>
            <a:endParaRPr lang="es-MX" sz="2200" b="1" dirty="0">
              <a:ln>
                <a:solidFill>
                  <a:srgbClr val="FFC000"/>
                </a:solidFill>
              </a:ln>
              <a:solidFill>
                <a:srgbClr val="FFC000"/>
              </a:solidFill>
            </a:endParaRPr>
          </a:p>
        </p:txBody>
      </p:sp>
      <p:sp>
        <p:nvSpPr>
          <p:cNvPr id="20" name="TextBox 19"/>
          <p:cNvSpPr txBox="1"/>
          <p:nvPr/>
        </p:nvSpPr>
        <p:spPr>
          <a:xfrm>
            <a:off x="2738673" y="4221170"/>
            <a:ext cx="5312673" cy="584775"/>
          </a:xfrm>
          <a:prstGeom prst="rect">
            <a:avLst/>
          </a:prstGeom>
          <a:noFill/>
        </p:spPr>
        <p:txBody>
          <a:bodyPr wrap="none" rtlCol="0">
            <a:spAutoFit/>
          </a:bodyPr>
          <a:lstStyle/>
          <a:p>
            <a:pPr algn="ctr"/>
            <a:r>
              <a:rPr lang="es-MX" sz="1600" b="1" dirty="0" smtClean="0">
                <a:solidFill>
                  <a:schemeClr val="accent6"/>
                </a:solidFill>
                <a:sym typeface="Wingdings" panose="05000000000000000000" pitchFamily="2" charset="2"/>
              </a:rPr>
              <a:t>Las ilustraciones de las manitas es arte hecho por</a:t>
            </a:r>
          </a:p>
          <a:p>
            <a:pPr algn="ctr"/>
            <a:r>
              <a:rPr lang="es-MX" sz="1600" b="1" dirty="0" smtClean="0">
                <a:solidFill>
                  <a:schemeClr val="accent6"/>
                </a:solidFill>
                <a:sym typeface="Wingdings" panose="05000000000000000000" pitchFamily="2" charset="2"/>
              </a:rPr>
              <a:t>los niños de crianza  </a:t>
            </a:r>
            <a:endParaRPr lang="es-MX" sz="1600" b="1" dirty="0">
              <a:solidFill>
                <a:schemeClr val="accent6"/>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a:t>
            </a:fld>
            <a:endParaRPr lang="en-US" dirty="0"/>
          </a:p>
        </p:txBody>
      </p:sp>
      <p:sp>
        <p:nvSpPr>
          <p:cNvPr id="19" name="TextBox 18"/>
          <p:cNvSpPr txBox="1"/>
          <p:nvPr/>
        </p:nvSpPr>
        <p:spPr>
          <a:xfrm>
            <a:off x="8213697" y="4882101"/>
            <a:ext cx="882932" cy="215444"/>
          </a:xfrm>
          <a:prstGeom prst="rect">
            <a:avLst/>
          </a:prstGeom>
          <a:noFill/>
        </p:spPr>
        <p:txBody>
          <a:bodyPr wrap="square" rtlCol="0">
            <a:spAutoFit/>
          </a:bodyPr>
          <a:lstStyle/>
          <a:p>
            <a:r>
              <a:rPr lang="en-US" sz="800" dirty="0" smtClean="0">
                <a:solidFill>
                  <a:schemeClr val="tx2"/>
                </a:solidFill>
                <a:latin typeface="Times New Roman" panose="02020603050405020304" pitchFamily="18" charset="0"/>
                <a:cs typeface="Times New Roman" panose="02020603050405020304" pitchFamily="18" charset="0"/>
              </a:rPr>
              <a:t>Revised 4/2019 </a:t>
            </a:r>
            <a:endParaRPr lang="en-US" sz="800"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727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txBox="1">
            <a:spLocks noChangeArrowheads="1"/>
          </p:cNvSpPr>
          <p:nvPr/>
        </p:nvSpPr>
        <p:spPr>
          <a:xfrm>
            <a:off x="161138" y="1241554"/>
            <a:ext cx="2795932" cy="1731837"/>
          </a:xfrm>
          <a:prstGeom prst="rect">
            <a:avLst/>
          </a:prstGeom>
        </p:spPr>
        <p:txBody>
          <a:bodyPr lIns="68579" tIns="34289" rIns="68579" bIns="34289">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a:spcBef>
                <a:spcPts val="0"/>
              </a:spcBef>
              <a:buNone/>
            </a:pPr>
            <a:r>
              <a:rPr lang="es-MX" sz="2100" b="1"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    Nuestra Visión</a:t>
            </a:r>
            <a:r>
              <a:rPr lang="es-MX" sz="2100"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 </a:t>
            </a:r>
          </a:p>
          <a:p>
            <a:pPr>
              <a:spcBef>
                <a:spcPts val="0"/>
              </a:spcBef>
              <a:buNone/>
            </a:pPr>
            <a:r>
              <a:rPr lang="es-MX" sz="2100" dirty="0" smtClean="0">
                <a:solidFill>
                  <a:schemeClr val="tx2"/>
                </a:solidFill>
                <a:latin typeface="Arial" panose="020B0604020202020204" pitchFamily="34" charset="0"/>
                <a:cs typeface="Arial" panose="020B0604020202020204" pitchFamily="34" charset="0"/>
              </a:rPr>
              <a:t>    </a:t>
            </a:r>
            <a:r>
              <a:rPr lang="es-MX" sz="1500" dirty="0" smtClean="0">
                <a:solidFill>
                  <a:schemeClr val="tx2"/>
                </a:solidFill>
                <a:latin typeface="Arial" panose="020B0604020202020204" pitchFamily="34" charset="0"/>
                <a:cs typeface="Arial" panose="020B0604020202020204" pitchFamily="34" charset="0"/>
              </a:rPr>
              <a:t>Que cada niño, individuo y familia en el Condado de Kern este seguro, sano y sea auto-suficiente	</a:t>
            </a:r>
          </a:p>
          <a:p>
            <a:pPr>
              <a:buFont typeface="Arial" panose="020B0604020202020204" pitchFamily="34" charset="0"/>
              <a:buNone/>
            </a:pPr>
            <a:endParaRPr lang="es-MX" sz="1400" b="1" dirty="0" smtClean="0">
              <a:solidFill>
                <a:schemeClr val="tx2"/>
              </a:solidFill>
              <a:latin typeface="Georgia" pitchFamily="18" charset="0"/>
            </a:endParaRPr>
          </a:p>
          <a:p>
            <a:pPr>
              <a:buFont typeface="Arial" panose="020B0604020202020204" pitchFamily="34" charset="0"/>
              <a:buNone/>
            </a:pPr>
            <a:endParaRPr lang="es-MX" sz="1400" dirty="0" smtClean="0">
              <a:solidFill>
                <a:schemeClr val="tx2"/>
              </a:solidFill>
              <a:latin typeface="Georgia" pitchFamily="18" charset="0"/>
            </a:endParaRPr>
          </a:p>
          <a:p>
            <a:pPr>
              <a:buFont typeface="Wingdings" pitchFamily="2" charset="2"/>
              <a:buNone/>
            </a:pPr>
            <a:endParaRPr lang="es-MX" dirty="0" smtClean="0">
              <a:solidFill>
                <a:schemeClr val="tx2"/>
              </a:solidFill>
              <a:latin typeface="Georgia" pitchFamily="18" charset="0"/>
            </a:endParaRPr>
          </a:p>
        </p:txBody>
      </p:sp>
      <p:pic>
        <p:nvPicPr>
          <p:cNvPr id="3080" name="Picture 8" descr="http://www.austelltaskforce.org/images/DFRC-logo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53330" y="1486766"/>
            <a:ext cx="2937843" cy="32526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181" y="215321"/>
            <a:ext cx="9240253" cy="715578"/>
          </a:xfrm>
          <a:prstGeom prst="rect">
            <a:avLst/>
          </a:prstGeom>
          <a:noFill/>
        </p:spPr>
        <p:txBody>
          <a:bodyPr wrap="square" lIns="68579" tIns="34289" rIns="68579" bIns="34289" rtlCol="0">
            <a:spAutoFit/>
          </a:bodyPr>
          <a:lstStyle/>
          <a:p>
            <a:pPr algn="ctr"/>
            <a:r>
              <a:rPr lang="es-MX" sz="2400" b="1" dirty="0" smtClean="0">
                <a:effectLst>
                  <a:outerShdw blurRad="38100" dist="38100" dir="2700000" algn="tl">
                    <a:srgbClr val="000000">
                      <a:alpha val="43137"/>
                    </a:srgbClr>
                  </a:outerShdw>
                </a:effectLst>
              </a:rPr>
              <a:t>Departamento de servicios Humanos del Condado de Kern</a:t>
            </a:r>
          </a:p>
          <a:p>
            <a:pPr algn="ctr"/>
            <a:r>
              <a:rPr lang="es-MX" sz="1800" b="1" dirty="0" smtClean="0">
                <a:effectLst>
                  <a:outerShdw blurRad="38100" dist="38100" dir="2700000" algn="tl">
                    <a:srgbClr val="000000">
                      <a:alpha val="43137"/>
                    </a:srgbClr>
                  </a:outerShdw>
                </a:effectLst>
              </a:rPr>
              <a:t>Oportunidades, Opciones y Fortaleza </a:t>
            </a:r>
            <a:endParaRPr lang="es-MX" sz="1200" b="1"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792" y="2679660"/>
            <a:ext cx="2353235" cy="218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3094421" y="1237216"/>
            <a:ext cx="2858909" cy="3670233"/>
          </a:xfrm>
          <a:prstGeom prst="rect">
            <a:avLst/>
          </a:prstGeom>
          <a:noFill/>
        </p:spPr>
        <p:txBody>
          <a:bodyPr wrap="square" lIns="68579" tIns="34289" rIns="68579" bIns="34289" rtlCol="0">
            <a:spAutoFit/>
          </a:bodyPr>
          <a:lstStyle/>
          <a:p>
            <a:pPr>
              <a:buFont typeface="Arial" panose="020B0604020202020204" pitchFamily="34" charset="0"/>
              <a:buNone/>
            </a:pPr>
            <a:r>
              <a:rPr lang="es-MX" sz="2100" b="1"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Nuestra misión</a:t>
            </a:r>
            <a:r>
              <a:rPr lang="es-MX" sz="2100" dirty="0" smtClean="0">
                <a:solidFill>
                  <a:schemeClr val="tx2"/>
                </a:solidFill>
                <a:effectLst>
                  <a:outerShdw blurRad="38100" dist="38100" dir="2700000" algn="tl">
                    <a:srgbClr val="000000">
                      <a:alpha val="43137"/>
                    </a:srgbClr>
                  </a:outerShdw>
                </a:effectLst>
                <a:latin typeface="+mj-lt"/>
                <a:cs typeface="Arial" panose="020B0604020202020204" pitchFamily="34" charset="0"/>
              </a:rPr>
              <a:t>: </a:t>
            </a:r>
          </a:p>
          <a:p>
            <a:pPr>
              <a:buFont typeface="Arial" panose="020B0604020202020204" pitchFamily="34" charset="0"/>
              <a:buNone/>
            </a:pPr>
            <a:r>
              <a:rPr lang="es-MX" sz="1600" b="1" dirty="0" smtClean="0">
                <a:solidFill>
                  <a:schemeClr val="tx2"/>
                </a:solidFill>
                <a:latin typeface="Arial" panose="020B0604020202020204" pitchFamily="34" charset="0"/>
                <a:cs typeface="Arial" panose="020B0604020202020204" pitchFamily="34" charset="0"/>
              </a:rPr>
              <a:t>Colaboramos</a:t>
            </a:r>
            <a:r>
              <a:rPr lang="es-MX" sz="1500" dirty="0" smtClean="0">
                <a:solidFill>
                  <a:schemeClr val="tx2"/>
                </a:solidFill>
                <a:latin typeface="Arial" panose="020B0604020202020204" pitchFamily="34" charset="0"/>
                <a:cs typeface="Arial" panose="020B0604020202020204" pitchFamily="34" charset="0"/>
              </a:rPr>
              <a:t> con los niños, individuos, familias y con la comunidad para ofrecer servicios enfocados en los clientes. </a:t>
            </a:r>
          </a:p>
          <a:p>
            <a:pPr>
              <a:buFont typeface="Arial" panose="020B0604020202020204" pitchFamily="34" charset="0"/>
              <a:buNone/>
            </a:pPr>
            <a:endParaRPr lang="es-MX" sz="1500" dirty="0" smtClean="0">
              <a:solidFill>
                <a:schemeClr val="tx2"/>
              </a:solidFill>
              <a:latin typeface="Arial" panose="020B0604020202020204" pitchFamily="34" charset="0"/>
              <a:cs typeface="Arial" panose="020B0604020202020204" pitchFamily="34" charset="0"/>
            </a:endParaRPr>
          </a:p>
          <a:p>
            <a:r>
              <a:rPr lang="es-MX" sz="1600" b="1" dirty="0" smtClean="0">
                <a:solidFill>
                  <a:schemeClr val="tx2"/>
                </a:solidFill>
                <a:latin typeface="Arial" panose="020B0604020202020204" pitchFamily="34" charset="0"/>
                <a:cs typeface="Arial" panose="020B0604020202020204" pitchFamily="34" charset="0"/>
              </a:rPr>
              <a:t>Trabajamos</a:t>
            </a:r>
            <a:r>
              <a:rPr lang="es-MX" sz="1500" dirty="0" smtClean="0">
                <a:solidFill>
                  <a:schemeClr val="tx2"/>
                </a:solidFill>
                <a:latin typeface="Arial" panose="020B0604020202020204" pitchFamily="34" charset="0"/>
                <a:cs typeface="Arial" panose="020B0604020202020204" pitchFamily="34" charset="0"/>
              </a:rPr>
              <a:t> para asegurar hogares seguros, protegidos y permanentes para los niños.</a:t>
            </a:r>
          </a:p>
          <a:p>
            <a:endParaRPr lang="es-MX" sz="1500" dirty="0" smtClean="0">
              <a:solidFill>
                <a:schemeClr val="tx2"/>
              </a:solidFill>
              <a:latin typeface="Arial" panose="020B0604020202020204" pitchFamily="34" charset="0"/>
              <a:cs typeface="Arial" panose="020B0604020202020204" pitchFamily="34" charset="0"/>
            </a:endParaRPr>
          </a:p>
          <a:p>
            <a:r>
              <a:rPr lang="es-MX" sz="1600" b="1" dirty="0" smtClean="0">
                <a:solidFill>
                  <a:schemeClr val="tx2"/>
                </a:solidFill>
                <a:latin typeface="Arial" panose="020B0604020202020204" pitchFamily="34" charset="0"/>
                <a:cs typeface="Arial" panose="020B0604020202020204" pitchFamily="34" charset="0"/>
              </a:rPr>
              <a:t>Nosotros</a:t>
            </a:r>
            <a:r>
              <a:rPr lang="es-MX" sz="1500" dirty="0" smtClean="0">
                <a:solidFill>
                  <a:schemeClr val="tx2"/>
                </a:solidFill>
                <a:latin typeface="Arial" panose="020B0604020202020204" pitchFamily="34" charset="0"/>
                <a:cs typeface="Arial" panose="020B0604020202020204" pitchFamily="34" charset="0"/>
              </a:rPr>
              <a:t> ayudamos de manera activa a los individuos mientras se preparan para conseguir empleo.</a:t>
            </a:r>
            <a:endParaRPr lang="es-MX" sz="1500"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a:t>
            </a:fld>
            <a:endParaRPr lang="en-US" dirty="0"/>
          </a:p>
        </p:txBody>
      </p:sp>
    </p:spTree>
    <p:extLst>
      <p:ext uri="{BB962C8B-B14F-4D97-AF65-F5344CB8AC3E}">
        <p14:creationId xmlns:p14="http://schemas.microsoft.com/office/powerpoint/2010/main" val="216296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054" y="45720"/>
            <a:ext cx="6612008" cy="132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www.kernprobation.com/wp-content/uploads/2012/01/jhsign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3070" y="0"/>
            <a:ext cx="2046285" cy="226441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youth teens foster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2089" y="2273934"/>
            <a:ext cx="2234783" cy="286956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89053" y="1051668"/>
            <a:ext cx="5595356" cy="461665"/>
          </a:xfrm>
          <a:prstGeom prst="rect">
            <a:avLst/>
          </a:prstGeom>
          <a:noFill/>
        </p:spPr>
        <p:txBody>
          <a:bodyPr wrap="square" rtlCol="0">
            <a:spAutoFit/>
          </a:bodyPr>
          <a:lstStyle/>
          <a:p>
            <a:r>
              <a:rPr lang="es-MX" sz="2400" b="1" dirty="0" smtClean="0"/>
              <a:t>Libertad Condicional de Menores</a:t>
            </a:r>
            <a:endParaRPr lang="es-MX" sz="2400" b="1" dirty="0"/>
          </a:p>
        </p:txBody>
      </p:sp>
      <p:sp>
        <p:nvSpPr>
          <p:cNvPr id="11" name="Content Placeholder 3"/>
          <p:cNvSpPr>
            <a:spLocks noGrp="1"/>
          </p:cNvSpPr>
          <p:nvPr>
            <p:ph idx="1"/>
          </p:nvPr>
        </p:nvSpPr>
        <p:spPr>
          <a:xfrm>
            <a:off x="798910" y="1863664"/>
            <a:ext cx="5601890" cy="2969593"/>
          </a:xfrm>
        </p:spPr>
        <p:txBody>
          <a:bodyPr>
            <a:noAutofit/>
          </a:bodyPr>
          <a:lstStyle/>
          <a:p>
            <a:pPr marL="0" indent="0">
              <a:buNone/>
            </a:pPr>
            <a:r>
              <a:rPr lang="es-MX" sz="1600" dirty="0" smtClean="0">
                <a:solidFill>
                  <a:schemeClr val="tx2"/>
                </a:solidFill>
                <a:latin typeface="Arial" panose="020B0604020202020204" pitchFamily="34" charset="0"/>
                <a:cs typeface="Arial" panose="020B0604020202020204" pitchFamily="34" charset="0"/>
              </a:rPr>
              <a:t>Los oficiales de colocación son responsables por la supervisión y colocación de menores bajo la tutela del tribunal cuyo cuidado fue concedido al Departamento de Libertad Condicional.  Estos jóvenes viven en cuidado fuera del hogar incluyendo: Hogares Colectivos/STRTP, Hogares de Crianza </a:t>
            </a:r>
            <a:r>
              <a:rPr lang="es-MX" sz="1600" dirty="0">
                <a:solidFill>
                  <a:schemeClr val="tx2"/>
                </a:solidFill>
                <a:latin typeface="Arial" panose="020B0604020202020204" pitchFamily="34" charset="0"/>
                <a:cs typeface="Arial" panose="020B0604020202020204" pitchFamily="34" charset="0"/>
              </a:rPr>
              <a:t>T</a:t>
            </a:r>
            <a:r>
              <a:rPr lang="es-MX" sz="1600" dirty="0" smtClean="0">
                <a:solidFill>
                  <a:schemeClr val="tx2"/>
                </a:solidFill>
                <a:latin typeface="Arial" panose="020B0604020202020204" pitchFamily="34" charset="0"/>
                <a:cs typeface="Arial" panose="020B0604020202020204" pitchFamily="34" charset="0"/>
              </a:rPr>
              <a:t>emporal, y Hogares de Familias de Apoyo. Además de asegurar que se cumplan las ordenes del tribunal, los oficiales de colocación son responsables por adherirse a las pólizas y procedimientos estatales y federales al asegurar la colocación y la seguridad de el/los joven(es). Nuestra misión es la rehabilitación, reunificación, y/o la permanencia. </a:t>
            </a:r>
          </a:p>
        </p:txBody>
      </p:sp>
      <p:sp>
        <p:nvSpPr>
          <p:cNvPr id="3" name="Slide Number Placeholder 2"/>
          <p:cNvSpPr>
            <a:spLocks noGrp="1"/>
          </p:cNvSpPr>
          <p:nvPr>
            <p:ph type="sldNum" sz="quarter" idx="12"/>
          </p:nvPr>
        </p:nvSpPr>
        <p:spPr/>
        <p:txBody>
          <a:bodyPr/>
          <a:lstStyle/>
          <a:p>
            <a:fld id="{022B156B-59AE-415F-B24B-8756D48BB977}" type="slidenum">
              <a:rPr lang="en-US" smtClean="0"/>
              <a:pPr/>
              <a:t>3</a:t>
            </a:fld>
            <a:endParaRPr lang="en-US" dirty="0"/>
          </a:p>
        </p:txBody>
      </p:sp>
      <p:sp>
        <p:nvSpPr>
          <p:cNvPr id="4" name="TextBox 3"/>
          <p:cNvSpPr txBox="1"/>
          <p:nvPr/>
        </p:nvSpPr>
        <p:spPr>
          <a:xfrm>
            <a:off x="648182" y="1513333"/>
            <a:ext cx="4421529" cy="307777"/>
          </a:xfrm>
          <a:prstGeom prst="rect">
            <a:avLst/>
          </a:prstGeom>
          <a:noFill/>
        </p:spPr>
        <p:txBody>
          <a:bodyPr wrap="square" rtlCol="0">
            <a:spAutoFit/>
          </a:bodyPr>
          <a:lstStyle/>
          <a:p>
            <a:r>
              <a:rPr lang="es-MX" b="1" dirty="0" smtClean="0">
                <a:solidFill>
                  <a:schemeClr val="tx2"/>
                </a:solidFill>
                <a:latin typeface="Arial Black" panose="020B0A04020102020204" pitchFamily="34" charset="0"/>
              </a:rPr>
              <a:t>Colocación- Cuidado de Crianza</a:t>
            </a:r>
            <a:endParaRPr lang="es-MX" b="1"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380260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illisj\AppData\Local\Microsoft\Windows\Temporary Internet Files\Content.IE5\IHDB7FRN\people-running-and-jump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1756" y="1489691"/>
            <a:ext cx="2329600" cy="16444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9814" y="-18338"/>
            <a:ext cx="6345642" cy="99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92032" y="685615"/>
            <a:ext cx="6189724" cy="369332"/>
          </a:xfrm>
          <a:prstGeom prst="rect">
            <a:avLst/>
          </a:prstGeom>
        </p:spPr>
        <p:txBody>
          <a:bodyPr wrap="square">
            <a:spAutoFit/>
          </a:bodyPr>
          <a:lstStyle/>
          <a:p>
            <a:r>
              <a:rPr lang="en-US" sz="1800" b="1" dirty="0">
                <a:effectLst>
                  <a:outerShdw blurRad="38100" dist="38100" dir="2700000" algn="tl">
                    <a:srgbClr val="000000">
                      <a:alpha val="43137"/>
                    </a:srgbClr>
                  </a:outerShdw>
                </a:effectLst>
              </a:rPr>
              <a:t>¿</a:t>
            </a:r>
            <a:r>
              <a:rPr lang="en-US" sz="1800" b="1" dirty="0" err="1">
                <a:effectLst>
                  <a:outerShdw blurRad="38100" dist="38100" dir="2700000" algn="tl">
                    <a:srgbClr val="000000">
                      <a:alpha val="43137"/>
                    </a:srgbClr>
                  </a:outerShdw>
                </a:effectLst>
              </a:rPr>
              <a:t>Quiénes</a:t>
            </a:r>
            <a:r>
              <a:rPr lang="en-US" sz="1800" b="1" dirty="0">
                <a:effectLst>
                  <a:outerShdw blurRad="38100" dist="38100" dir="2700000" algn="tl">
                    <a:srgbClr val="000000">
                      <a:alpha val="43137"/>
                    </a:srgbClr>
                  </a:outerShdw>
                </a:effectLst>
              </a:rPr>
              <a:t> son los </a:t>
            </a:r>
            <a:r>
              <a:rPr lang="en-US" sz="1800" b="1" dirty="0" err="1">
                <a:effectLst>
                  <a:outerShdw blurRad="38100" dist="38100" dir="2700000" algn="tl">
                    <a:srgbClr val="000000">
                      <a:alpha val="43137"/>
                    </a:srgbClr>
                  </a:outerShdw>
                </a:effectLst>
              </a:rPr>
              <a:t>niños</a:t>
            </a:r>
            <a:r>
              <a:rPr lang="en-US" sz="1800" b="1" dirty="0">
                <a:effectLst>
                  <a:outerShdw blurRad="38100" dist="38100" dir="2700000" algn="tl">
                    <a:srgbClr val="000000">
                      <a:alpha val="43137"/>
                    </a:srgbClr>
                  </a:outerShdw>
                </a:effectLst>
              </a:rPr>
              <a:t> en </a:t>
            </a:r>
            <a:r>
              <a:rPr lang="en-US" sz="1800" b="1" dirty="0" err="1">
                <a:effectLst>
                  <a:outerShdw blurRad="38100" dist="38100" dir="2700000" algn="tl">
                    <a:srgbClr val="000000">
                      <a:alpha val="43137"/>
                    </a:srgbClr>
                  </a:outerShdw>
                </a:effectLst>
              </a:rPr>
              <a:t>cuidado</a:t>
            </a:r>
            <a:r>
              <a:rPr lang="en-US" sz="1800" b="1" dirty="0">
                <a:effectLst>
                  <a:outerShdw blurRad="38100" dist="38100" dir="2700000" algn="tl">
                    <a:srgbClr val="000000">
                      <a:alpha val="43137"/>
                    </a:srgbClr>
                  </a:outerShdw>
                </a:effectLst>
              </a:rPr>
              <a:t> de </a:t>
            </a:r>
            <a:r>
              <a:rPr lang="en-US" sz="1800" b="1" dirty="0" err="1">
                <a:effectLst>
                  <a:outerShdw blurRad="38100" dist="38100" dir="2700000" algn="tl">
                    <a:srgbClr val="000000">
                      <a:alpha val="43137"/>
                    </a:srgbClr>
                  </a:outerShdw>
                </a:effectLst>
              </a:rPr>
              <a:t>crianza</a:t>
            </a:r>
            <a:r>
              <a:rPr lang="en-US" sz="1800" b="1" dirty="0" smtClean="0">
                <a:effectLst>
                  <a:outerShdw blurRad="38100" dist="38100" dir="2700000" algn="tl">
                    <a:srgbClr val="000000">
                      <a:alpha val="43137"/>
                    </a:srgbClr>
                  </a:outerShdw>
                </a:effectLst>
              </a:rPr>
              <a:t>?</a:t>
            </a:r>
            <a:endParaRPr lang="en-US" dirty="0"/>
          </a:p>
        </p:txBody>
      </p:sp>
      <p:sp>
        <p:nvSpPr>
          <p:cNvPr id="11" name="Rectangle 10"/>
          <p:cNvSpPr/>
          <p:nvPr/>
        </p:nvSpPr>
        <p:spPr>
          <a:xfrm>
            <a:off x="392032" y="1054947"/>
            <a:ext cx="4998484" cy="461665"/>
          </a:xfrm>
          <a:prstGeom prst="rect">
            <a:avLst/>
          </a:prstGeom>
        </p:spPr>
        <p:txBody>
          <a:bodyPr wrap="none">
            <a:spAutoFit/>
          </a:bodyPr>
          <a:lstStyle/>
          <a:p>
            <a:r>
              <a:rPr lang="es-MX" sz="2400" b="1" dirty="0" smtClean="0">
                <a:solidFill>
                  <a:schemeClr val="tx2">
                    <a:lumMod val="95000"/>
                    <a:lumOff val="5000"/>
                  </a:schemeClr>
                </a:solidFill>
                <a:effectLst>
                  <a:outerShdw blurRad="38100" dist="38100" dir="2700000" algn="tl">
                    <a:srgbClr val="000000">
                      <a:alpha val="43137"/>
                    </a:srgbClr>
                  </a:outerShdw>
                </a:effectLst>
              </a:rPr>
              <a:t>Jóvenes en libertad condicional</a:t>
            </a:r>
            <a:endParaRPr lang="es-MX" sz="2400" dirty="0">
              <a:solidFill>
                <a:schemeClr val="tx2">
                  <a:lumMod val="95000"/>
                  <a:lumOff val="5000"/>
                </a:schemeClr>
              </a:solidFill>
              <a:effectLst>
                <a:outerShdw blurRad="38100" dist="38100" dir="2700000" algn="tl">
                  <a:srgbClr val="000000">
                    <a:alpha val="43137"/>
                  </a:srgbClr>
                </a:outerShdw>
              </a:effectLst>
            </a:endParaRPr>
          </a:p>
        </p:txBody>
      </p:sp>
      <p:sp>
        <p:nvSpPr>
          <p:cNvPr id="8" name="Content Placeholder 7"/>
          <p:cNvSpPr>
            <a:spLocks noGrp="1"/>
          </p:cNvSpPr>
          <p:nvPr>
            <p:ph idx="1"/>
          </p:nvPr>
        </p:nvSpPr>
        <p:spPr>
          <a:xfrm>
            <a:off x="173269" y="1489691"/>
            <a:ext cx="6502539" cy="3460305"/>
          </a:xfrm>
        </p:spPr>
        <p:txBody>
          <a:bodyPr>
            <a:normAutofit lnSpcReduction="10000"/>
          </a:bodyPr>
          <a:lstStyle/>
          <a:p>
            <a:r>
              <a:rPr lang="es-MX" dirty="0" smtClean="0">
                <a:solidFill>
                  <a:schemeClr val="tx2"/>
                </a:solidFill>
                <a:latin typeface="Arial" panose="020B0604020202020204" pitchFamily="34" charset="0"/>
                <a:cs typeface="Arial" panose="020B0604020202020204" pitchFamily="34" charset="0"/>
              </a:rPr>
              <a:t>Los jóvenes generalmente tienen de 13-17 años de edad.</a:t>
            </a:r>
          </a:p>
          <a:p>
            <a:r>
              <a:rPr lang="es-MX" dirty="0" smtClean="0">
                <a:solidFill>
                  <a:schemeClr val="tx2"/>
                </a:solidFill>
                <a:latin typeface="Arial" panose="020B0604020202020204" pitchFamily="34" charset="0"/>
                <a:cs typeface="Arial" panose="020B0604020202020204" pitchFamily="34" charset="0"/>
              </a:rPr>
              <a:t>Al igual que con Bienestar de Menores, si estos jóvenes no tienen un hogar, cuidado, custodia y control adecuado, pueden pasar a manos del oficial de libertad condicional del condado.</a:t>
            </a:r>
          </a:p>
          <a:p>
            <a:r>
              <a:rPr lang="es-MX" u="sng" dirty="0" smtClean="0">
                <a:solidFill>
                  <a:schemeClr val="tx2"/>
                </a:solidFill>
                <a:latin typeface="Arial" panose="020B0604020202020204" pitchFamily="34" charset="0"/>
                <a:cs typeface="Arial" panose="020B0604020202020204" pitchFamily="34" charset="0"/>
              </a:rPr>
              <a:t>Cuando esto sucede, el joven es identificado como un joven bajo cuidado de crianza y es elegible para todos los servicios de cuidado crianza y apoyo.</a:t>
            </a:r>
            <a:endParaRPr lang="es-MX" dirty="0" smtClean="0">
              <a:solidFill>
                <a:schemeClr val="tx2"/>
              </a:solidFill>
              <a:latin typeface="Arial" panose="020B0604020202020204" pitchFamily="34" charset="0"/>
              <a:cs typeface="Arial" panose="020B0604020202020204" pitchFamily="34" charset="0"/>
            </a:endParaRPr>
          </a:p>
          <a:p>
            <a:r>
              <a:rPr lang="es-MX" dirty="0" smtClean="0">
                <a:solidFill>
                  <a:schemeClr val="tx2"/>
                </a:solidFill>
                <a:latin typeface="Arial" panose="020B0604020202020204" pitchFamily="34" charset="0"/>
                <a:cs typeface="Arial" panose="020B0604020202020204" pitchFamily="34" charset="0"/>
              </a:rPr>
              <a:t>Aunque se consideran menores bajo tutela del tribunal, la mayoría solo necesita una familia de apoyo para tener estabilidad y éxito. </a:t>
            </a:r>
            <a:endParaRPr lang="es-MX" dirty="0">
              <a:solidFill>
                <a:schemeClr val="tx2"/>
              </a:solidFill>
              <a:latin typeface="Arial" panose="020B0604020202020204" pitchFamily="34" charset="0"/>
              <a:cs typeface="Arial" panose="020B0604020202020204" pitchFamily="34" charset="0"/>
            </a:endParaRPr>
          </a:p>
        </p:txBody>
      </p:sp>
      <p:sp>
        <p:nvSpPr>
          <p:cNvPr id="13" name="Rectangle 12"/>
          <p:cNvSpPr/>
          <p:nvPr/>
        </p:nvSpPr>
        <p:spPr>
          <a:xfrm>
            <a:off x="6581756" y="3134114"/>
            <a:ext cx="2329600" cy="1815882"/>
          </a:xfrm>
          <a:prstGeom prst="rect">
            <a:avLst/>
          </a:prstGeom>
          <a:solidFill>
            <a:schemeClr val="tx2"/>
          </a:solidFill>
        </p:spPr>
        <p:txBody>
          <a:bodyPr wrap="square">
            <a:spAutoFit/>
          </a:bodyPr>
          <a:lstStyle/>
          <a:p>
            <a:pPr algn="ctr"/>
            <a:r>
              <a:rPr lang="es-MX" sz="1600" dirty="0" smtClean="0">
                <a:solidFill>
                  <a:schemeClr val="bg1"/>
                </a:solidFill>
                <a:latin typeface="Arial" panose="020B0604020202020204" pitchFamily="34" charset="0"/>
                <a:cs typeface="Arial" panose="020B0604020202020204" pitchFamily="34" charset="0"/>
              </a:rPr>
              <a:t>Si está interesado en ser una familia de apoyo, por favor dígale a los trabajadores sociales o al Oficial de Libertad Condicional.</a:t>
            </a:r>
            <a:br>
              <a:rPr lang="es-MX" sz="1600" dirty="0" smtClean="0">
                <a:solidFill>
                  <a:schemeClr val="bg1"/>
                </a:solidFill>
                <a:latin typeface="Arial" panose="020B0604020202020204" pitchFamily="34" charset="0"/>
                <a:cs typeface="Arial" panose="020B0604020202020204" pitchFamily="34" charset="0"/>
              </a:rPr>
            </a:br>
            <a:endParaRPr lang="es-MX" sz="1600" dirty="0">
              <a:solidFill>
                <a:schemeClr val="bg1"/>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a:t>
            </a:fld>
            <a:endParaRPr lang="en-US"/>
          </a:p>
        </p:txBody>
      </p:sp>
    </p:spTree>
    <p:extLst>
      <p:ext uri="{BB962C8B-B14F-4D97-AF65-F5344CB8AC3E}">
        <p14:creationId xmlns:p14="http://schemas.microsoft.com/office/powerpoint/2010/main" val="411807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sianjournal.com/news/files/2013/08/family.jpg"/>
          <p:cNvPicPr>
            <a:picLocks noChangeAspect="1" noChangeArrowheads="1"/>
          </p:cNvPicPr>
          <p:nvPr/>
        </p:nvPicPr>
        <p:blipFill>
          <a:blip r:embed="rId3" cstate="print">
            <a:clrChange>
              <a:clrFrom>
                <a:srgbClr val="050402"/>
              </a:clrFrom>
              <a:clrTo>
                <a:srgbClr val="050402">
                  <a:alpha val="0"/>
                </a:srgbClr>
              </a:clrTo>
            </a:clrChange>
            <a:extLst>
              <a:ext uri="{28A0092B-C50C-407E-A947-70E740481C1C}">
                <a14:useLocalDpi xmlns:a14="http://schemas.microsoft.com/office/drawing/2010/main" val="0"/>
              </a:ext>
            </a:extLst>
          </a:blip>
          <a:srcRect/>
          <a:stretch>
            <a:fillRect/>
          </a:stretch>
        </p:blipFill>
        <p:spPr bwMode="auto">
          <a:xfrm>
            <a:off x="501888" y="989076"/>
            <a:ext cx="4954281" cy="365247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a:spLocks noGrp="1"/>
          </p:cNvSpPr>
          <p:nvPr>
            <p:ph type="body" idx="1"/>
          </p:nvPr>
        </p:nvSpPr>
        <p:spPr>
          <a:xfrm>
            <a:off x="4819506" y="1410732"/>
            <a:ext cx="4358752" cy="3331521"/>
          </a:xfrm>
        </p:spPr>
        <p:txBody>
          <a:bodyPr>
            <a:normAutofit lnSpcReduction="10000"/>
          </a:bodyPr>
          <a:lstStyle/>
          <a:p>
            <a:pPr marL="342892" indent="-342892">
              <a:buFont typeface="Arial" panose="020B0604020202020204" pitchFamily="34" charset="0"/>
              <a:buChar char="•"/>
            </a:pPr>
            <a:r>
              <a:rPr lang="es-MX" sz="2100" dirty="0" smtClean="0">
                <a:solidFill>
                  <a:schemeClr val="tx2"/>
                </a:solidFill>
                <a:latin typeface="Arial" panose="020B0604020202020204" pitchFamily="34" charset="0"/>
                <a:cs typeface="Arial" panose="020B0604020202020204" pitchFamily="34" charset="0"/>
              </a:rPr>
              <a:t>El propósito del cuidado de crianza es mantener a los niños seguros mientras reciben cuidado afuera de sus hogares.</a:t>
            </a:r>
          </a:p>
          <a:p>
            <a:pPr marL="342892" indent="-342892">
              <a:buFont typeface="Arial" panose="020B0604020202020204" pitchFamily="34" charset="0"/>
              <a:buChar char="•"/>
            </a:pPr>
            <a:endParaRPr lang="es-MX" sz="2100" dirty="0" smtClean="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r>
              <a:rPr lang="es-MX" sz="2100" dirty="0" smtClean="0">
                <a:solidFill>
                  <a:schemeClr val="tx2"/>
                </a:solidFill>
                <a:latin typeface="Arial" panose="020B0604020202020204" pitchFamily="34" charset="0"/>
                <a:cs typeface="Arial" panose="020B0604020202020204" pitchFamily="34" charset="0"/>
              </a:rPr>
              <a:t>Al mismo tiempo, se prestan servicios de bienestar de menores para asegurar que el niño tenga un hogar permanente si no puede regresar a sus padres/guardián. </a:t>
            </a:r>
            <a:endParaRPr lang="es-MX" sz="2100" dirty="0">
              <a:solidFill>
                <a:schemeClr val="tx2"/>
              </a:solidFill>
              <a:latin typeface="Arial" panose="020B0604020202020204" pitchFamily="34" charset="0"/>
              <a:cs typeface="Arial" panose="020B0604020202020204" pitchFamily="34" charset="0"/>
            </a:endParaRPr>
          </a:p>
        </p:txBody>
      </p:sp>
      <p:sp>
        <p:nvSpPr>
          <p:cNvPr id="9" name="Title 1"/>
          <p:cNvSpPr>
            <a:spLocks noGrp="1"/>
          </p:cNvSpPr>
          <p:nvPr>
            <p:ph type="title"/>
          </p:nvPr>
        </p:nvSpPr>
        <p:spPr>
          <a:xfrm>
            <a:off x="1350814" y="153583"/>
            <a:ext cx="6039127" cy="1119554"/>
          </a:xfrm>
        </p:spPr>
        <p:txBody>
          <a:bodyPr anchor="ctr">
            <a:normAutofit/>
          </a:bodyPr>
          <a:lstStyle/>
          <a:p>
            <a:pPr algn="ctr"/>
            <a:r>
              <a:rPr lang="es-MX" b="1" dirty="0" smtClean="0">
                <a:solidFill>
                  <a:schemeClr val="tx1"/>
                </a:solidFill>
                <a:effectLst>
                  <a:outerShdw blurRad="38100" dist="38100" dir="2700000" algn="tl">
                    <a:srgbClr val="000000">
                      <a:alpha val="43137"/>
                    </a:srgbClr>
                  </a:outerShdw>
                </a:effectLst>
              </a:rPr>
              <a:t>¿Cuál es el propósito del cuidado de crianza?</a:t>
            </a:r>
            <a:endParaRPr lang="es-MX"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195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032" y="2559317"/>
            <a:ext cx="5665730" cy="24412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www.josephtaylorlaw.com/images/home_adop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08989">
            <a:off x="5653719" y="962117"/>
            <a:ext cx="3217264" cy="2139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itle 7"/>
          <p:cNvSpPr>
            <a:spLocks noGrp="1"/>
          </p:cNvSpPr>
          <p:nvPr>
            <p:ph type="title"/>
          </p:nvPr>
        </p:nvSpPr>
        <p:spPr>
          <a:xfrm>
            <a:off x="372747" y="45720"/>
            <a:ext cx="8623145" cy="940525"/>
          </a:xfrm>
        </p:spPr>
        <p:txBody>
          <a:bodyPr>
            <a:noAutofit/>
          </a:bodyPr>
          <a:lstStyle/>
          <a:p>
            <a:r>
              <a:rPr lang="es-MX" sz="2800" b="1" dirty="0" smtClean="0">
                <a:solidFill>
                  <a:schemeClr val="accent1">
                    <a:lumMod val="50000"/>
                  </a:schemeClr>
                </a:solidFill>
              </a:rPr>
              <a:t>¿Quién puede dar cuidado de crianza o adoptar?</a:t>
            </a:r>
            <a:endParaRPr lang="es-MX" sz="2800" b="1" dirty="0">
              <a:solidFill>
                <a:schemeClr val="accent1">
                  <a:lumMod val="50000"/>
                </a:schemeClr>
              </a:solidFill>
            </a:endParaRPr>
          </a:p>
        </p:txBody>
      </p:sp>
      <p:sp>
        <p:nvSpPr>
          <p:cNvPr id="12" name="Content Placeholder 8"/>
          <p:cNvSpPr>
            <a:spLocks noGrp="1"/>
          </p:cNvSpPr>
          <p:nvPr>
            <p:ph sz="half" idx="2"/>
          </p:nvPr>
        </p:nvSpPr>
        <p:spPr>
          <a:xfrm>
            <a:off x="372748" y="986245"/>
            <a:ext cx="5079390" cy="2338945"/>
          </a:xfrm>
        </p:spPr>
        <p:txBody>
          <a:bodyPr>
            <a:normAutofit/>
          </a:bodyPr>
          <a:lstStyle/>
          <a:p>
            <a:pPr>
              <a:spcBef>
                <a:spcPts val="600"/>
              </a:spcBef>
            </a:pPr>
            <a:r>
              <a:rPr lang="es-MX" sz="2400" dirty="0" smtClean="0">
                <a:solidFill>
                  <a:schemeClr val="tx2"/>
                </a:solidFill>
                <a:latin typeface="Arial" pitchFamily="34" charset="0"/>
                <a:cs typeface="Arial" pitchFamily="34" charset="0"/>
              </a:rPr>
              <a:t>Personas solteras y casadas</a:t>
            </a:r>
          </a:p>
          <a:p>
            <a:pPr>
              <a:spcBef>
                <a:spcPts val="600"/>
              </a:spcBef>
            </a:pPr>
            <a:r>
              <a:rPr lang="es-MX" sz="2400" dirty="0" smtClean="0">
                <a:solidFill>
                  <a:schemeClr val="tx2"/>
                </a:solidFill>
                <a:latin typeface="Arial" pitchFamily="34" charset="0"/>
                <a:cs typeface="Arial" pitchFamily="34" charset="0"/>
              </a:rPr>
              <a:t>De todas las razas, etnicidades, edades o identidades de género</a:t>
            </a:r>
          </a:p>
          <a:p>
            <a:pPr>
              <a:spcBef>
                <a:spcPts val="600"/>
              </a:spcBef>
            </a:pPr>
            <a:r>
              <a:rPr lang="es-MX" sz="2400" dirty="0" smtClean="0">
                <a:solidFill>
                  <a:schemeClr val="tx2"/>
                </a:solidFill>
                <a:latin typeface="Arial" pitchFamily="34" charset="0"/>
                <a:cs typeface="Arial" pitchFamily="34" charset="0"/>
              </a:rPr>
              <a:t>Parientes o no parientes</a:t>
            </a:r>
            <a:endParaRPr lang="es-MX" sz="2400" dirty="0">
              <a:solidFill>
                <a:schemeClr val="tx2"/>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a:t>
            </a:fld>
            <a:endParaRPr lang="en-US" dirty="0"/>
          </a:p>
        </p:txBody>
      </p:sp>
    </p:spTree>
    <p:extLst>
      <p:ext uri="{BB962C8B-B14F-4D97-AF65-F5344CB8AC3E}">
        <p14:creationId xmlns:p14="http://schemas.microsoft.com/office/powerpoint/2010/main" val="27367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9000" y="251766"/>
            <a:ext cx="8018737" cy="560935"/>
          </a:xfrm>
        </p:spPr>
        <p:txBody>
          <a:bodyPr>
            <a:noAutofit/>
          </a:bodyPr>
          <a:lstStyle/>
          <a:p>
            <a:pPr algn="ctr"/>
            <a:r>
              <a:rPr lang="es-MX" sz="3200" b="1" dirty="0" smtClean="0">
                <a:solidFill>
                  <a:srgbClr val="964508"/>
                </a:solidFill>
                <a:effectLst>
                  <a:outerShdw blurRad="38100" dist="38100" dir="2700000" algn="tl">
                    <a:srgbClr val="000000">
                      <a:alpha val="43137"/>
                    </a:srgbClr>
                  </a:outerShdw>
                </a:effectLst>
              </a:rPr>
              <a:t>¿Quienes son considerados parientes?</a:t>
            </a:r>
            <a:endParaRPr lang="es-MX" sz="3200" dirty="0">
              <a:solidFill>
                <a:srgbClr val="964508"/>
              </a:solidFill>
              <a:effectLst>
                <a:outerShdw blurRad="38100" dist="38100" dir="2700000" algn="tl">
                  <a:srgbClr val="000000">
                    <a:alpha val="43137"/>
                  </a:srgbClr>
                </a:outerShdw>
              </a:effectLst>
            </a:endParaRPr>
          </a:p>
        </p:txBody>
      </p:sp>
      <p:pic>
        <p:nvPicPr>
          <p:cNvPr id="8" name="Picture 2"/>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46667" y="961391"/>
            <a:ext cx="4848652" cy="3695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362994" y="1916574"/>
            <a:ext cx="843501" cy="261610"/>
          </a:xfrm>
          <a:prstGeom prst="rect">
            <a:avLst/>
          </a:prstGeom>
          <a:noFill/>
        </p:spPr>
        <p:txBody>
          <a:bodyPr wrap="none" rtlCol="0">
            <a:spAutoFit/>
          </a:bodyPr>
          <a:lstStyle/>
          <a:p>
            <a:r>
              <a:rPr lang="en-US" sz="1050" dirty="0" smtClean="0">
                <a:solidFill>
                  <a:schemeClr val="bg2">
                    <a:lumMod val="50000"/>
                  </a:schemeClr>
                </a:solidFill>
                <a:latin typeface="Arial" panose="020B0604020202020204" pitchFamily="34" charset="0"/>
                <a:cs typeface="Arial" panose="020B0604020202020204" pitchFamily="34" charset="0"/>
              </a:rPr>
              <a:t>5</a:t>
            </a:r>
            <a:r>
              <a:rPr lang="en-US" sz="1050" baseline="30000" dirty="0" smtClean="0">
                <a:solidFill>
                  <a:schemeClr val="bg2">
                    <a:lumMod val="50000"/>
                  </a:schemeClr>
                </a:solidFill>
                <a:latin typeface="Arial" panose="020B0604020202020204" pitchFamily="34" charset="0"/>
                <a:cs typeface="Arial" panose="020B0604020202020204" pitchFamily="34" charset="0"/>
              </a:rPr>
              <a:t>th</a:t>
            </a:r>
            <a:r>
              <a:rPr lang="en-US" sz="1050" dirty="0" smtClean="0">
                <a:solidFill>
                  <a:schemeClr val="bg2">
                    <a:lumMod val="50000"/>
                  </a:schemeClr>
                </a:solidFill>
                <a:latin typeface="Arial" panose="020B0604020202020204" pitchFamily="34" charset="0"/>
                <a:cs typeface="Arial" panose="020B0604020202020204" pitchFamily="34" charset="0"/>
              </a:rPr>
              <a:t> Degree</a:t>
            </a:r>
            <a:endParaRPr lang="en-US" sz="1050" dirty="0">
              <a:solidFill>
                <a:schemeClr val="bg2">
                  <a:lumMod val="50000"/>
                </a:schemeClr>
              </a:solidFill>
              <a:latin typeface="Arial" panose="020B0604020202020204" pitchFamily="34" charset="0"/>
              <a:cs typeface="Arial" panose="020B0604020202020204" pitchFamily="34" charset="0"/>
            </a:endParaRPr>
          </a:p>
        </p:txBody>
      </p:sp>
      <p:sp>
        <p:nvSpPr>
          <p:cNvPr id="11" name="Content Placeholder 4"/>
          <p:cNvSpPr>
            <a:spLocks noGrp="1"/>
          </p:cNvSpPr>
          <p:nvPr>
            <p:ph sz="half" idx="1"/>
          </p:nvPr>
        </p:nvSpPr>
        <p:spPr>
          <a:xfrm>
            <a:off x="195851" y="1087947"/>
            <a:ext cx="3892823" cy="3972191"/>
          </a:xfrm>
        </p:spPr>
        <p:txBody>
          <a:bodyPr>
            <a:noAutofit/>
          </a:bodyPr>
          <a:lstStyle/>
          <a:p>
            <a:pPr marL="0" indent="0">
              <a:spcBef>
                <a:spcPts val="450"/>
              </a:spcBef>
              <a:buNone/>
            </a:pPr>
            <a:r>
              <a:rPr lang="es-MX" sz="1600" b="1" dirty="0" smtClean="0">
                <a:solidFill>
                  <a:schemeClr val="bg2">
                    <a:lumMod val="10000"/>
                  </a:schemeClr>
                </a:solidFill>
                <a:latin typeface="Arial" panose="020B0604020202020204" pitchFamily="34" charset="0"/>
                <a:cs typeface="Arial" panose="020B0604020202020204" pitchFamily="34" charset="0"/>
              </a:rPr>
              <a:t>Parientes preferenciales</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Los parientes tienen prioridad para obtener la colocación hasta la disposición del caso. </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Después de estos parientes, la preferencia pasa a los amigos de la familia u otros con quien el niño tenga una relación. </a:t>
            </a:r>
          </a:p>
          <a:p>
            <a:pPr>
              <a:spcBef>
                <a:spcPts val="450"/>
              </a:spcBef>
            </a:pPr>
            <a:r>
              <a:rPr lang="es-MX" sz="1500" b="1" dirty="0" smtClean="0">
                <a:solidFill>
                  <a:schemeClr val="bg2">
                    <a:lumMod val="10000"/>
                  </a:schemeClr>
                </a:solidFill>
                <a:latin typeface="Arial" panose="020B0604020202020204" pitchFamily="34" charset="0"/>
                <a:cs typeface="Arial" panose="020B0604020202020204" pitchFamily="34" charset="0"/>
              </a:rPr>
              <a:t>Si la colocación con un pariente o amigo de la familia no es posible, la meta es que los niños mantengan contacto con su familia si es posible. </a:t>
            </a:r>
          </a:p>
        </p:txBody>
      </p:sp>
      <p:sp>
        <p:nvSpPr>
          <p:cNvPr id="12" name="TextBox 11"/>
          <p:cNvSpPr txBox="1"/>
          <p:nvPr/>
        </p:nvSpPr>
        <p:spPr>
          <a:xfrm>
            <a:off x="195851" y="812701"/>
            <a:ext cx="1393649" cy="392413"/>
          </a:xfrm>
          <a:prstGeom prst="rect">
            <a:avLst/>
          </a:prstGeom>
          <a:noFill/>
        </p:spPr>
        <p:txBody>
          <a:bodyPr wrap="none" lIns="68579" tIns="34289" rIns="68579" bIns="34289" rtlCol="0">
            <a:spAutoFit/>
          </a:bodyPr>
          <a:lstStyle/>
          <a:p>
            <a:r>
              <a:rPr lang="es-MX" sz="2100" b="1" dirty="0" smtClean="0">
                <a:solidFill>
                  <a:schemeClr val="tx1">
                    <a:lumMod val="75000"/>
                  </a:schemeClr>
                </a:solidFill>
                <a:latin typeface="+mj-lt"/>
                <a:cs typeface="Arial" panose="020B0604020202020204" pitchFamily="34" charset="0"/>
              </a:rPr>
              <a:t>Parientes</a:t>
            </a:r>
            <a:endParaRPr lang="es-MX" sz="2100" b="1" dirty="0">
              <a:solidFill>
                <a:schemeClr val="tx1">
                  <a:lumMod val="75000"/>
                </a:schemeClr>
              </a:solidFill>
              <a:latin typeface="+mj-lt"/>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a:t>
            </a:fld>
            <a:endParaRPr lang="en-US" dirty="0"/>
          </a:p>
        </p:txBody>
      </p:sp>
    </p:spTree>
    <p:extLst>
      <p:ext uri="{BB962C8B-B14F-4D97-AF65-F5344CB8AC3E}">
        <p14:creationId xmlns:p14="http://schemas.microsoft.com/office/powerpoint/2010/main" val="98114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kern.org/kcclc/wp-content/uploads/sites/51/2012/05/Jamison-1024x58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3416" y="3286340"/>
            <a:ext cx="3213532" cy="179264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rickykingfund.org/wp-content/uploads/2012/05/cerebral-palsy-picture-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669" y="1207130"/>
            <a:ext cx="3997204" cy="2658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1027510" y="169080"/>
            <a:ext cx="7543802" cy="514830"/>
          </a:xfrm>
        </p:spPr>
        <p:txBody>
          <a:bodyPr>
            <a:normAutofit fontScale="90000"/>
          </a:bodyPr>
          <a:lstStyle/>
          <a:p>
            <a:r>
              <a:rPr lang="es-MX" b="1" dirty="0" smtClean="0">
                <a:solidFill>
                  <a:schemeClr val="tx1"/>
                </a:solidFill>
                <a:effectLst>
                  <a:outerShdw blurRad="38100" dist="38100" dir="2700000" algn="tl">
                    <a:srgbClr val="000000">
                      <a:alpha val="43137"/>
                    </a:srgbClr>
                  </a:outerShdw>
                </a:effectLst>
              </a:rPr>
              <a:t>¿Qué es un hogar con una familia de apoyo?</a:t>
            </a:r>
            <a:endParaRPr lang="es-MX" dirty="0"/>
          </a:p>
        </p:txBody>
      </p:sp>
      <p:sp>
        <p:nvSpPr>
          <p:cNvPr id="12" name="Rectangle 11"/>
          <p:cNvSpPr/>
          <p:nvPr/>
        </p:nvSpPr>
        <p:spPr>
          <a:xfrm>
            <a:off x="778794" y="604898"/>
            <a:ext cx="7792518" cy="461665"/>
          </a:xfrm>
          <a:prstGeom prst="rect">
            <a:avLst/>
          </a:prstGeom>
        </p:spPr>
        <p:txBody>
          <a:bodyPr wrap="none">
            <a:spAutoFit/>
          </a:bodyPr>
          <a:lstStyle/>
          <a:p>
            <a:pPr algn="ctr"/>
            <a:r>
              <a:rPr lang="es-MX" sz="2400" b="1" dirty="0" smtClean="0">
                <a:cs typeface="Arial" panose="020B0604020202020204" pitchFamily="34" charset="0"/>
              </a:rPr>
              <a:t>Pueden proporcionar distintos niveles de cuidado</a:t>
            </a:r>
            <a:endParaRPr lang="es-MX" sz="2400" b="1" dirty="0">
              <a:cs typeface="Arial" panose="020B0604020202020204" pitchFamily="34" charset="0"/>
            </a:endParaRPr>
          </a:p>
        </p:txBody>
      </p:sp>
      <p:sp>
        <p:nvSpPr>
          <p:cNvPr id="13" name="Content Placeholder 2"/>
          <p:cNvSpPr>
            <a:spLocks noGrp="1"/>
          </p:cNvSpPr>
          <p:nvPr>
            <p:ph sz="half" idx="1"/>
          </p:nvPr>
        </p:nvSpPr>
        <p:spPr>
          <a:xfrm>
            <a:off x="4397646" y="1007317"/>
            <a:ext cx="4608812" cy="2884572"/>
          </a:xfrm>
        </p:spPr>
        <p:txBody>
          <a:bodyPr>
            <a:normAutofit/>
          </a:bodyPr>
          <a:lstStyle/>
          <a:p>
            <a:pPr>
              <a:spcBef>
                <a:spcPts val="0"/>
              </a:spcBef>
            </a:pPr>
            <a:r>
              <a:rPr lang="es-MX" sz="1600" b="1" dirty="0" smtClean="0">
                <a:solidFill>
                  <a:schemeClr val="tx2"/>
                </a:solidFill>
                <a:latin typeface="Arial" panose="020B0604020202020204" pitchFamily="34" charset="0"/>
                <a:cs typeface="Arial" panose="020B0604020202020204" pitchFamily="34" charset="0"/>
              </a:rPr>
              <a:t>Cuidado de crianza de emergencia</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Cuidado inmediato de corto plazo</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Niños de edades 0-17</a:t>
            </a:r>
          </a:p>
          <a:p>
            <a:pPr>
              <a:spcBef>
                <a:spcPts val="0"/>
              </a:spcBef>
            </a:pPr>
            <a:r>
              <a:rPr lang="es-MX" sz="1600" b="1" dirty="0" smtClean="0">
                <a:solidFill>
                  <a:schemeClr val="tx2"/>
                </a:solidFill>
                <a:latin typeface="Arial" panose="020B0604020202020204" pitchFamily="34" charset="0"/>
                <a:cs typeface="Arial" panose="020B0604020202020204" pitchFamily="34" charset="0"/>
              </a:rPr>
              <a:t>Ley para el bienestar del menor indígena</a:t>
            </a:r>
          </a:p>
          <a:p>
            <a:pPr lvl="1">
              <a:spcBef>
                <a:spcPts val="0"/>
              </a:spcBef>
            </a:pPr>
            <a:r>
              <a:rPr lang="es-MX" sz="1400" b="1" dirty="0" smtClean="0">
                <a:solidFill>
                  <a:schemeClr val="tx2"/>
                </a:solidFill>
                <a:latin typeface="Arial" panose="020B0604020202020204" pitchFamily="34" charset="0"/>
                <a:cs typeface="Arial" panose="020B0604020202020204" pitchFamily="34" charset="0"/>
              </a:rPr>
              <a:t>Niños con afiliaciones tribu son colocados con miembros de su tribu. </a:t>
            </a:r>
          </a:p>
          <a:p>
            <a:pPr>
              <a:spcBef>
                <a:spcPts val="0"/>
              </a:spcBef>
            </a:pPr>
            <a:r>
              <a:rPr lang="es-MX" sz="1600" b="1" dirty="0" smtClean="0">
                <a:solidFill>
                  <a:schemeClr val="tx2"/>
                </a:solidFill>
                <a:latin typeface="Arial" panose="020B0604020202020204" pitchFamily="34" charset="0"/>
                <a:cs typeface="Arial" panose="020B0604020202020204" pitchFamily="34" charset="0"/>
              </a:rPr>
              <a:t>Cuidado continuo</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Niños, adolescentes y grupos de hermanos de todas las edades</a:t>
            </a:r>
          </a:p>
          <a:p>
            <a:pPr lvl="1">
              <a:spcBef>
                <a:spcPts val="0"/>
              </a:spcBef>
            </a:pPr>
            <a:r>
              <a:rPr lang="es-MX" sz="1400" dirty="0" smtClean="0">
                <a:solidFill>
                  <a:schemeClr val="tx2"/>
                </a:solidFill>
                <a:latin typeface="Arial" panose="020B0604020202020204" pitchFamily="34" charset="0"/>
                <a:cs typeface="Arial" panose="020B0604020202020204" pitchFamily="34" charset="0"/>
              </a:rPr>
              <a:t>Temporal o Permanente </a:t>
            </a:r>
          </a:p>
          <a:p>
            <a:pPr lvl="1">
              <a:spcBef>
                <a:spcPts val="0"/>
              </a:spcBef>
            </a:pPr>
            <a:endParaRPr lang="es-MX" sz="500" dirty="0" smtClean="0">
              <a:solidFill>
                <a:schemeClr val="tx2"/>
              </a:solidFill>
              <a:latin typeface="Arial" panose="020B0604020202020204" pitchFamily="34" charset="0"/>
              <a:cs typeface="Arial" panose="020B0604020202020204" pitchFamily="34" charset="0"/>
            </a:endParaRPr>
          </a:p>
          <a:p>
            <a:pPr marL="342891" lvl="1" indent="0">
              <a:spcBef>
                <a:spcPts val="0"/>
              </a:spcBef>
              <a:buNone/>
            </a:pPr>
            <a:endParaRPr lang="es-MX" dirty="0" smtClean="0">
              <a:solidFill>
                <a:schemeClr val="tx2"/>
              </a:solidFill>
              <a:latin typeface="Arial" panose="020B0604020202020204" pitchFamily="34" charset="0"/>
              <a:cs typeface="Arial" panose="020B0604020202020204" pitchFamily="34" charset="0"/>
            </a:endParaRPr>
          </a:p>
          <a:p>
            <a:pPr lvl="1">
              <a:spcBef>
                <a:spcPts val="0"/>
              </a:spcBef>
            </a:pPr>
            <a:endParaRPr lang="es-MX" sz="800" dirty="0">
              <a:solidFill>
                <a:schemeClr val="tx2"/>
              </a:solidFill>
              <a:latin typeface="Arial" panose="020B0604020202020204" pitchFamily="34" charset="0"/>
              <a:cs typeface="Arial" panose="020B0604020202020204" pitchFamily="34" charset="0"/>
            </a:endParaRPr>
          </a:p>
        </p:txBody>
      </p:sp>
      <p:sp>
        <p:nvSpPr>
          <p:cNvPr id="14" name="Content Placeholder 5"/>
          <p:cNvSpPr>
            <a:spLocks noGrp="1"/>
          </p:cNvSpPr>
          <p:nvPr>
            <p:ph sz="half" idx="2"/>
          </p:nvPr>
        </p:nvSpPr>
        <p:spPr>
          <a:xfrm>
            <a:off x="499403" y="3918174"/>
            <a:ext cx="4066293" cy="914592"/>
          </a:xfrm>
        </p:spPr>
        <p:txBody>
          <a:bodyPr>
            <a:normAutofit fontScale="92500" lnSpcReduction="10000"/>
          </a:bodyPr>
          <a:lstStyle/>
          <a:p>
            <a:pPr>
              <a:spcBef>
                <a:spcPts val="0"/>
              </a:spcBef>
            </a:pPr>
            <a:r>
              <a:rPr lang="es-MX" b="1" dirty="0" smtClean="0">
                <a:solidFill>
                  <a:schemeClr val="tx2"/>
                </a:solidFill>
                <a:latin typeface="Arial" panose="020B0604020202020204" pitchFamily="34" charset="0"/>
                <a:cs typeface="Arial" panose="020B0604020202020204" pitchFamily="34" charset="0"/>
              </a:rPr>
              <a:t>Cuidado especializado</a:t>
            </a:r>
          </a:p>
          <a:p>
            <a:pPr lvl="1">
              <a:spcBef>
                <a:spcPts val="0"/>
              </a:spcBef>
            </a:pPr>
            <a:r>
              <a:rPr lang="es-MX" dirty="0" smtClean="0">
                <a:solidFill>
                  <a:schemeClr val="tx2"/>
                </a:solidFill>
                <a:latin typeface="Arial" panose="020B0604020202020204" pitchFamily="34" charset="0"/>
                <a:cs typeface="Arial" panose="020B0604020202020204" pitchFamily="34" charset="0"/>
              </a:rPr>
              <a:t>Necesidades mentales, físicas &amp; del comportamiento</a:t>
            </a:r>
          </a:p>
          <a:p>
            <a:pPr lvl="1">
              <a:spcBef>
                <a:spcPts val="0"/>
              </a:spcBef>
            </a:pPr>
            <a:r>
              <a:rPr lang="es-MX" dirty="0" smtClean="0">
                <a:solidFill>
                  <a:schemeClr val="tx2"/>
                </a:solidFill>
                <a:latin typeface="Arial" panose="020B0604020202020204" pitchFamily="34" charset="0"/>
                <a:cs typeface="Arial" panose="020B0604020202020204" pitchFamily="34" charset="0"/>
              </a:rPr>
              <a:t>Capacitación y fondos adicionales</a:t>
            </a:r>
          </a:p>
          <a:p>
            <a:endParaRPr lang="es-MX"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8</a:t>
            </a:fld>
            <a:endParaRPr lang="en-US" dirty="0"/>
          </a:p>
        </p:txBody>
      </p:sp>
    </p:spTree>
    <p:extLst>
      <p:ext uri="{BB962C8B-B14F-4D97-AF65-F5344CB8AC3E}">
        <p14:creationId xmlns:p14="http://schemas.microsoft.com/office/powerpoint/2010/main" val="208545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hlec.org/images/children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169" y="2372317"/>
            <a:ext cx="8460689" cy="27711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7312" y="492731"/>
            <a:ext cx="3386465" cy="26033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750548" y="357069"/>
            <a:ext cx="7543802" cy="526356"/>
          </a:xfrm>
        </p:spPr>
        <p:txBody>
          <a:bodyPr>
            <a:normAutofit/>
          </a:bodyPr>
          <a:lstStyle/>
          <a:p>
            <a:r>
              <a:rPr lang="es-MX" b="1" dirty="0" smtClean="0">
                <a:solidFill>
                  <a:srgbClr val="964508"/>
                </a:solidFill>
                <a:effectLst>
                  <a:outerShdw blurRad="38100" dist="38100" dir="2700000" algn="tl">
                    <a:srgbClr val="000000">
                      <a:alpha val="43137"/>
                    </a:srgbClr>
                  </a:outerShdw>
                </a:effectLst>
              </a:rPr>
              <a:t>¿Por que ser un padre de apoyo?</a:t>
            </a:r>
            <a:endParaRPr lang="es-MX" b="1" dirty="0">
              <a:solidFill>
                <a:schemeClr val="tx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20070" y="970985"/>
            <a:ext cx="6154604" cy="2448476"/>
          </a:xfrm>
        </p:spPr>
        <p:txBody>
          <a:bodyPr>
            <a:normAutofit fontScale="92500" lnSpcReduction="10000"/>
          </a:bodyPr>
          <a:lstStyle/>
          <a:p>
            <a:pPr fontAlgn="base">
              <a:spcBef>
                <a:spcPts val="900"/>
              </a:spcBef>
            </a:pPr>
            <a:r>
              <a:rPr lang="es-MX" sz="2000" dirty="0" smtClean="0">
                <a:solidFill>
                  <a:schemeClr val="tx2"/>
                </a:solidFill>
                <a:latin typeface="Arial" panose="020B0604020202020204" pitchFamily="34" charset="0"/>
                <a:cs typeface="Arial" panose="020B0604020202020204" pitchFamily="34" charset="0"/>
              </a:rPr>
              <a:t>Ser un padre de apoyo es tan difícil como es tan gratificante.</a:t>
            </a:r>
          </a:p>
          <a:p>
            <a:pPr fontAlgn="base">
              <a:spcBef>
                <a:spcPts val="900"/>
              </a:spcBef>
            </a:pPr>
            <a:r>
              <a:rPr lang="es-MX" sz="2000" dirty="0" smtClean="0">
                <a:solidFill>
                  <a:schemeClr val="tx2"/>
                </a:solidFill>
                <a:latin typeface="Arial" panose="020B0604020202020204" pitchFamily="34" charset="0"/>
                <a:cs typeface="Arial" panose="020B0604020202020204" pitchFamily="34" charset="0"/>
              </a:rPr>
              <a:t>El abrir las puertas de su hogar a un niño, adolescente, o un grupo de hermanos(as) puede formar una diferencia positiva en sus vidas. </a:t>
            </a:r>
          </a:p>
          <a:p>
            <a:pPr fontAlgn="base">
              <a:spcBef>
                <a:spcPts val="900"/>
              </a:spcBef>
            </a:pPr>
            <a:r>
              <a:rPr lang="es-MX" sz="2000" b="1" dirty="0" smtClean="0">
                <a:solidFill>
                  <a:schemeClr val="tx2"/>
                </a:solidFill>
                <a:latin typeface="Arial" panose="020B0604020202020204" pitchFamily="34" charset="0"/>
                <a:cs typeface="Arial" panose="020B0604020202020204" pitchFamily="34" charset="0"/>
              </a:rPr>
              <a:t>Si esto le suena interesante, entonces es tiempo para explorar la idea de convertirse en un padre de apoyo…</a:t>
            </a:r>
          </a:p>
          <a:p>
            <a:pPr fontAlgn="base">
              <a:spcBef>
                <a:spcPts val="900"/>
              </a:spcBef>
            </a:pPr>
            <a:endParaRPr lang="es-MX" sz="2000" dirty="0" smtClean="0">
              <a:solidFill>
                <a:schemeClr val="tx2"/>
              </a:solidFill>
              <a:latin typeface="Arial" panose="020B0604020202020204" pitchFamily="34" charset="0"/>
              <a:cs typeface="Arial" panose="020B0604020202020204" pitchFamily="34" charset="0"/>
            </a:endParaRPr>
          </a:p>
          <a:p>
            <a:pPr marL="342892" indent="-342892">
              <a:lnSpc>
                <a:spcPct val="120000"/>
              </a:lnSpc>
              <a:spcBef>
                <a:spcPts val="900"/>
              </a:spcBef>
              <a:buFont typeface="+mj-lt"/>
              <a:buAutoNum type="arabicPeriod"/>
            </a:pPr>
            <a:endParaRPr lang="es-MX" sz="2000" b="1" dirty="0" smtClean="0">
              <a:solidFill>
                <a:schemeClr val="tx2"/>
              </a:solidFill>
              <a:latin typeface="Arial" panose="020B0604020202020204" pitchFamily="34" charset="0"/>
              <a:cs typeface="Arial" panose="020B0604020202020204" pitchFamily="34" charset="0"/>
            </a:endParaRPr>
          </a:p>
          <a:p>
            <a:pPr marL="0" indent="0">
              <a:spcBef>
                <a:spcPts val="900"/>
              </a:spcBef>
              <a:buNone/>
            </a:pPr>
            <a:endParaRPr lang="es-MX" sz="2000" b="1"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9</a:t>
            </a:fld>
            <a:endParaRPr lang="en-US" dirty="0"/>
          </a:p>
        </p:txBody>
      </p:sp>
    </p:spTree>
    <p:extLst>
      <p:ext uri="{BB962C8B-B14F-4D97-AF65-F5344CB8AC3E}">
        <p14:creationId xmlns:p14="http://schemas.microsoft.com/office/powerpoint/2010/main" val="290893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D3A77B"/>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D3A77B"/>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785" y="80118"/>
            <a:ext cx="7543802" cy="914400"/>
          </a:xfrm>
        </p:spPr>
        <p:txBody>
          <a:bodyPr>
            <a:normAutofit fontScale="90000"/>
          </a:bodyPr>
          <a:lstStyle/>
          <a:p>
            <a:r>
              <a:rPr lang="es-MX" sz="2800" b="1" dirty="0" smtClean="0">
                <a:solidFill>
                  <a:schemeClr val="tx1"/>
                </a:solidFill>
              </a:rPr>
              <a:t>¿Porque hay niños en cuidado de crianza?</a:t>
            </a:r>
            <a:br>
              <a:rPr lang="es-MX" sz="2800" b="1" dirty="0" smtClean="0">
                <a:solidFill>
                  <a:schemeClr val="tx1"/>
                </a:solidFill>
              </a:rPr>
            </a:br>
            <a:endParaRPr lang="es-MX" dirty="0"/>
          </a:p>
        </p:txBody>
      </p:sp>
      <p:pic>
        <p:nvPicPr>
          <p:cNvPr id="4098" name="Picture 2" descr="Image result for children of all ages"/>
          <p:cNvPicPr>
            <a:picLocks noChangeAspect="1" noChangeArrowheads="1"/>
          </p:cNvPicPr>
          <p:nvPr/>
        </p:nvPicPr>
        <p:blipFill>
          <a:blip r:embed="rId2" cstate="print">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5275717" y="2268812"/>
            <a:ext cx="3868283" cy="2913878"/>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sz="half" idx="1"/>
          </p:nvPr>
        </p:nvSpPr>
        <p:spPr>
          <a:xfrm>
            <a:off x="399436" y="767957"/>
            <a:ext cx="3715941" cy="2490855"/>
          </a:xfrm>
        </p:spPr>
        <p:txBody>
          <a:bodyPr>
            <a:normAutofit lnSpcReduction="10000"/>
          </a:bodyPr>
          <a:lstStyle/>
          <a:p>
            <a:pPr marL="0" indent="0" algn="ctr">
              <a:spcBef>
                <a:spcPts val="300"/>
              </a:spcBef>
              <a:buSzPct val="130000"/>
              <a:buNone/>
              <a:defRPr/>
            </a:pPr>
            <a:r>
              <a:rPr lang="en-US" b="1" dirty="0" err="1" smtClean="0">
                <a:solidFill>
                  <a:schemeClr val="tx2"/>
                </a:solidFill>
                <a:latin typeface="Arial" panose="020B0604020202020204" pitchFamily="34" charset="0"/>
                <a:cs typeface="Arial" panose="020B0604020202020204" pitchFamily="34" charset="0"/>
              </a:rPr>
              <a:t>Niños</a:t>
            </a:r>
            <a:r>
              <a:rPr lang="en-US" b="1" dirty="0" smtClean="0">
                <a:solidFill>
                  <a:schemeClr val="tx2"/>
                </a:solidFill>
                <a:latin typeface="Arial" panose="020B0604020202020204" pitchFamily="34" charset="0"/>
                <a:cs typeface="Arial" panose="020B0604020202020204" pitchFamily="34" charset="0"/>
              </a:rPr>
              <a:t> </a:t>
            </a:r>
            <a:r>
              <a:rPr lang="en-US" b="1" dirty="0" err="1" smtClean="0">
                <a:solidFill>
                  <a:schemeClr val="tx2"/>
                </a:solidFill>
                <a:latin typeface="Arial" panose="020B0604020202020204" pitchFamily="34" charset="0"/>
                <a:cs typeface="Arial" panose="020B0604020202020204" pitchFamily="34" charset="0"/>
              </a:rPr>
              <a:t>dependientes</a:t>
            </a:r>
            <a:r>
              <a:rPr lang="en-US" b="1" dirty="0" smtClean="0">
                <a:solidFill>
                  <a:schemeClr val="tx2"/>
                </a:solidFill>
                <a:latin typeface="Arial" panose="020B0604020202020204" pitchFamily="34" charset="0"/>
                <a:cs typeface="Arial" panose="020B0604020202020204" pitchFamily="34" charset="0"/>
              </a:rPr>
              <a:t> del tribunal (</a:t>
            </a:r>
            <a:r>
              <a:rPr lang="en-US" b="1" dirty="0" err="1" smtClean="0">
                <a:solidFill>
                  <a:schemeClr val="tx2"/>
                </a:solidFill>
                <a:latin typeface="Arial" panose="020B0604020202020204" pitchFamily="34" charset="0"/>
                <a:cs typeface="Arial" panose="020B0604020202020204" pitchFamily="34" charset="0"/>
              </a:rPr>
              <a:t>Bajo</a:t>
            </a:r>
            <a:r>
              <a:rPr lang="en-US" b="1" dirty="0" smtClean="0">
                <a:solidFill>
                  <a:schemeClr val="tx2"/>
                </a:solidFill>
                <a:latin typeface="Arial" panose="020B0604020202020204" pitchFamily="34" charset="0"/>
                <a:cs typeface="Arial" panose="020B0604020202020204" pitchFamily="34" charset="0"/>
              </a:rPr>
              <a:t> WIC 300)</a:t>
            </a:r>
          </a:p>
          <a:p>
            <a:pPr>
              <a:spcBef>
                <a:spcPts val="300"/>
              </a:spcBef>
              <a:buSzPct val="130000"/>
              <a:buBlip>
                <a:blip r:embed="rId3"/>
              </a:buBlip>
              <a:defRPr/>
            </a:pPr>
            <a:r>
              <a:rPr lang="en-US" dirty="0" err="1" smtClean="0">
                <a:solidFill>
                  <a:schemeClr val="tx2"/>
                </a:solidFill>
                <a:latin typeface="Arial" panose="020B0604020202020204" pitchFamily="34" charset="0"/>
                <a:cs typeface="Arial" panose="020B0604020202020204" pitchFamily="34" charset="0"/>
              </a:rPr>
              <a:t>Fue</a:t>
            </a:r>
            <a:r>
              <a:rPr lang="en-US" dirty="0" smtClean="0">
                <a:solidFill>
                  <a:schemeClr val="tx2"/>
                </a:solidFill>
                <a:latin typeface="Arial" panose="020B0604020202020204" pitchFamily="34" charset="0"/>
                <a:cs typeface="Arial" panose="020B0604020202020204" pitchFamily="34" charset="0"/>
              </a:rPr>
              <a:t> </a:t>
            </a:r>
            <a:r>
              <a:rPr lang="en-US" dirty="0" err="1" smtClean="0">
                <a:solidFill>
                  <a:schemeClr val="tx2"/>
                </a:solidFill>
                <a:latin typeface="Arial" panose="020B0604020202020204" pitchFamily="34" charset="0"/>
                <a:cs typeface="Arial" panose="020B0604020202020204" pitchFamily="34" charset="0"/>
              </a:rPr>
              <a:t>retirado</a:t>
            </a:r>
            <a:r>
              <a:rPr lang="en-US" dirty="0" smtClean="0">
                <a:solidFill>
                  <a:schemeClr val="tx2"/>
                </a:solidFill>
                <a:latin typeface="Arial" panose="020B0604020202020204" pitchFamily="34" charset="0"/>
                <a:cs typeface="Arial" panose="020B0604020202020204" pitchFamily="34" charset="0"/>
              </a:rPr>
              <a:t> </a:t>
            </a:r>
            <a:r>
              <a:rPr lang="en-US" dirty="0" err="1" smtClean="0">
                <a:solidFill>
                  <a:schemeClr val="tx2"/>
                </a:solidFill>
                <a:latin typeface="Arial" panose="020B0604020202020204" pitchFamily="34" charset="0"/>
                <a:cs typeface="Arial" panose="020B0604020202020204" pitchFamily="34" charset="0"/>
              </a:rPr>
              <a:t>debido</a:t>
            </a:r>
            <a:r>
              <a:rPr lang="en-US" dirty="0" smtClean="0">
                <a:solidFill>
                  <a:schemeClr val="tx2"/>
                </a:solidFill>
                <a:latin typeface="Arial" panose="020B0604020202020204" pitchFamily="34" charset="0"/>
                <a:cs typeface="Arial" panose="020B0604020202020204" pitchFamily="34" charset="0"/>
              </a:rPr>
              <a:t> al </a:t>
            </a:r>
            <a:r>
              <a:rPr lang="en-US" dirty="0" err="1" smtClean="0">
                <a:solidFill>
                  <a:schemeClr val="tx2"/>
                </a:solidFill>
                <a:latin typeface="Arial" panose="020B0604020202020204" pitchFamily="34" charset="0"/>
                <a:cs typeface="Arial" panose="020B0604020202020204" pitchFamily="34" charset="0"/>
              </a:rPr>
              <a:t>maltrato</a:t>
            </a:r>
            <a:r>
              <a:rPr lang="en-US" dirty="0" smtClean="0">
                <a:solidFill>
                  <a:schemeClr val="tx2"/>
                </a:solidFill>
                <a:latin typeface="Arial" panose="020B0604020202020204" pitchFamily="34" charset="0"/>
                <a:cs typeface="Arial" panose="020B0604020202020204" pitchFamily="34" charset="0"/>
              </a:rPr>
              <a:t> del </a:t>
            </a:r>
            <a:r>
              <a:rPr lang="en-US" dirty="0" err="1" smtClean="0">
                <a:solidFill>
                  <a:schemeClr val="tx2"/>
                </a:solidFill>
                <a:latin typeface="Arial" panose="020B0604020202020204" pitchFamily="34" charset="0"/>
                <a:cs typeface="Arial" panose="020B0604020202020204" pitchFamily="34" charset="0"/>
              </a:rPr>
              <a:t>menor</a:t>
            </a:r>
            <a:r>
              <a:rPr lang="en-US" dirty="0" smtClean="0">
                <a:solidFill>
                  <a:schemeClr val="tx2"/>
                </a:solidFill>
                <a:latin typeface="Arial" panose="020B0604020202020204" pitchFamily="34" charset="0"/>
                <a:cs typeface="Arial" panose="020B0604020202020204" pitchFamily="34" charset="0"/>
              </a:rPr>
              <a:t> </a:t>
            </a:r>
            <a:r>
              <a:rPr lang="en-US" dirty="0" err="1" smtClean="0">
                <a:solidFill>
                  <a:schemeClr val="tx2"/>
                </a:solidFill>
                <a:latin typeface="Arial" panose="020B0604020202020204" pitchFamily="34" charset="0"/>
                <a:cs typeface="Arial" panose="020B0604020202020204" pitchFamily="34" charset="0"/>
              </a:rPr>
              <a:t>por</a:t>
            </a:r>
            <a:r>
              <a:rPr lang="en-US" dirty="0" smtClean="0">
                <a:solidFill>
                  <a:schemeClr val="tx2"/>
                </a:solidFill>
                <a:latin typeface="Arial" panose="020B0604020202020204" pitchFamily="34" charset="0"/>
                <a:cs typeface="Arial" panose="020B0604020202020204" pitchFamily="34" charset="0"/>
              </a:rPr>
              <a:t> parte de un padre o de un </a:t>
            </a:r>
            <a:r>
              <a:rPr lang="en-US" dirty="0" err="1" smtClean="0">
                <a:solidFill>
                  <a:schemeClr val="tx2"/>
                </a:solidFill>
                <a:latin typeface="Arial" panose="020B0604020202020204" pitchFamily="34" charset="0"/>
                <a:cs typeface="Arial" panose="020B0604020202020204" pitchFamily="34" charset="0"/>
              </a:rPr>
              <a:t>guardián</a:t>
            </a:r>
            <a:r>
              <a:rPr lang="en-US" dirty="0" smtClean="0">
                <a:solidFill>
                  <a:schemeClr val="tx2"/>
                </a:solidFill>
                <a:latin typeface="Arial" panose="020B0604020202020204" pitchFamily="34" charset="0"/>
                <a:cs typeface="Arial" panose="020B0604020202020204" pitchFamily="34" charset="0"/>
              </a:rPr>
              <a:t>.</a:t>
            </a:r>
          </a:p>
          <a:p>
            <a:pPr>
              <a:spcBef>
                <a:spcPts val="300"/>
              </a:spcBef>
              <a:buSzPct val="130000"/>
              <a:buBlip>
                <a:blip r:embed="rId3"/>
              </a:buBlip>
              <a:defRPr/>
            </a:pPr>
            <a:r>
              <a:rPr lang="en-US" dirty="0" smtClean="0">
                <a:solidFill>
                  <a:schemeClr val="tx2"/>
                </a:solidFill>
                <a:latin typeface="Arial" panose="020B0604020202020204" pitchFamily="34" charset="0"/>
                <a:cs typeface="Arial" panose="020B0604020202020204" pitchFamily="34" charset="0"/>
              </a:rPr>
              <a:t>La meta </a:t>
            </a:r>
            <a:r>
              <a:rPr lang="en-US" dirty="0" err="1" smtClean="0">
                <a:solidFill>
                  <a:schemeClr val="tx2"/>
                </a:solidFill>
                <a:latin typeface="Arial" panose="020B0604020202020204" pitchFamily="34" charset="0"/>
                <a:cs typeface="Arial" panose="020B0604020202020204" pitchFamily="34" charset="0"/>
              </a:rPr>
              <a:t>es</a:t>
            </a:r>
            <a:r>
              <a:rPr lang="en-US" dirty="0" smtClean="0">
                <a:solidFill>
                  <a:schemeClr val="tx2"/>
                </a:solidFill>
                <a:latin typeface="Arial" panose="020B0604020202020204" pitchFamily="34" charset="0"/>
                <a:cs typeface="Arial" panose="020B0604020202020204" pitchFamily="34" charset="0"/>
              </a:rPr>
              <a:t> la </a:t>
            </a:r>
            <a:r>
              <a:rPr lang="en-US" dirty="0" err="1" smtClean="0">
                <a:solidFill>
                  <a:schemeClr val="tx2"/>
                </a:solidFill>
                <a:latin typeface="Arial" panose="020B0604020202020204" pitchFamily="34" charset="0"/>
                <a:cs typeface="Arial" panose="020B0604020202020204" pitchFamily="34" charset="0"/>
              </a:rPr>
              <a:t>reunificación</a:t>
            </a:r>
            <a:r>
              <a:rPr lang="en-US" dirty="0" smtClean="0">
                <a:solidFill>
                  <a:schemeClr val="tx2"/>
                </a:solidFill>
                <a:latin typeface="Arial" panose="020B0604020202020204" pitchFamily="34" charset="0"/>
                <a:cs typeface="Arial" panose="020B0604020202020204" pitchFamily="34" charset="0"/>
              </a:rPr>
              <a:t> con los padres o </a:t>
            </a:r>
            <a:r>
              <a:rPr lang="en-US" dirty="0" err="1" smtClean="0">
                <a:solidFill>
                  <a:schemeClr val="tx2"/>
                </a:solidFill>
                <a:latin typeface="Arial" panose="020B0604020202020204" pitchFamily="34" charset="0"/>
                <a:cs typeface="Arial" panose="020B0604020202020204" pitchFamily="34" charset="0"/>
              </a:rPr>
              <a:t>mantener</a:t>
            </a:r>
            <a:r>
              <a:rPr lang="en-US" dirty="0" smtClean="0">
                <a:solidFill>
                  <a:schemeClr val="tx2"/>
                </a:solidFill>
                <a:latin typeface="Arial" panose="020B0604020202020204" pitchFamily="34" charset="0"/>
                <a:cs typeface="Arial" panose="020B0604020202020204" pitchFamily="34" charset="0"/>
              </a:rPr>
              <a:t> la </a:t>
            </a:r>
            <a:r>
              <a:rPr lang="en-US" dirty="0" err="1" smtClean="0">
                <a:solidFill>
                  <a:schemeClr val="tx2"/>
                </a:solidFill>
                <a:latin typeface="Arial" panose="020B0604020202020204" pitchFamily="34" charset="0"/>
                <a:cs typeface="Arial" panose="020B0604020202020204" pitchFamily="34" charset="0"/>
              </a:rPr>
              <a:t>seguridad</a:t>
            </a:r>
            <a:r>
              <a:rPr lang="en-US" dirty="0" smtClean="0">
                <a:solidFill>
                  <a:schemeClr val="tx2"/>
                </a:solidFill>
                <a:latin typeface="Arial" panose="020B0604020202020204" pitchFamily="34" charset="0"/>
                <a:cs typeface="Arial" panose="020B0604020202020204" pitchFamily="34" charset="0"/>
              </a:rPr>
              <a:t> con los padres y la </a:t>
            </a:r>
            <a:r>
              <a:rPr lang="en-US" dirty="0" err="1" smtClean="0">
                <a:solidFill>
                  <a:schemeClr val="tx2"/>
                </a:solidFill>
                <a:latin typeface="Arial" panose="020B0604020202020204" pitchFamily="34" charset="0"/>
                <a:cs typeface="Arial" panose="020B0604020202020204" pitchFamily="34" charset="0"/>
              </a:rPr>
              <a:t>permanencia</a:t>
            </a:r>
            <a:r>
              <a:rPr lang="en-US" dirty="0" smtClean="0">
                <a:solidFill>
                  <a:schemeClr val="tx2"/>
                </a:solidFill>
                <a:latin typeface="Arial" panose="020B0604020202020204" pitchFamily="34" charset="0"/>
                <a:cs typeface="Arial" panose="020B0604020202020204" pitchFamily="34" charset="0"/>
              </a:rPr>
              <a:t>.</a:t>
            </a:r>
          </a:p>
          <a:p>
            <a:endParaRPr lang="en-US" dirty="0">
              <a:solidFill>
                <a:schemeClr val="tx2"/>
              </a:solidFill>
            </a:endParaRPr>
          </a:p>
        </p:txBody>
      </p:sp>
      <p:sp>
        <p:nvSpPr>
          <p:cNvPr id="10" name="TextBox 9"/>
          <p:cNvSpPr txBox="1"/>
          <p:nvPr/>
        </p:nvSpPr>
        <p:spPr>
          <a:xfrm>
            <a:off x="139275" y="3636044"/>
            <a:ext cx="5341527" cy="1015663"/>
          </a:xfrm>
          <a:prstGeom prst="rect">
            <a:avLst/>
          </a:prstGeom>
          <a:noFill/>
        </p:spPr>
        <p:txBody>
          <a:bodyPr wrap="none" rtlCol="0">
            <a:spAutoFit/>
          </a:bodyPr>
          <a:lstStyle/>
          <a:p>
            <a:r>
              <a:rPr lang="en-US" sz="2000" dirty="0" err="1" smtClean="0">
                <a:solidFill>
                  <a:schemeClr val="tx2"/>
                </a:solidFill>
                <a:latin typeface="Arial" panose="020B0604020202020204" pitchFamily="34" charset="0"/>
                <a:cs typeface="Arial" panose="020B0604020202020204" pitchFamily="34" charset="0"/>
              </a:rPr>
              <a:t>Ambas</a:t>
            </a:r>
            <a:r>
              <a:rPr lang="en-US" sz="2000" dirty="0" smtClean="0">
                <a:solidFill>
                  <a:schemeClr val="tx2"/>
                </a:solidFill>
                <a:latin typeface="Arial" panose="020B0604020202020204" pitchFamily="34" charset="0"/>
                <a:cs typeface="Arial" panose="020B0604020202020204" pitchFamily="34" charset="0"/>
              </a:rPr>
              <a:t> </a:t>
            </a:r>
            <a:r>
              <a:rPr lang="en-US" sz="2000" dirty="0" err="1" smtClean="0">
                <a:solidFill>
                  <a:schemeClr val="tx2"/>
                </a:solidFill>
                <a:latin typeface="Arial" panose="020B0604020202020204" pitchFamily="34" charset="0"/>
                <a:cs typeface="Arial" panose="020B0604020202020204" pitchFamily="34" charset="0"/>
              </a:rPr>
              <a:t>agencias</a:t>
            </a:r>
            <a:r>
              <a:rPr lang="en-US" sz="2000" dirty="0" smtClean="0">
                <a:solidFill>
                  <a:schemeClr val="tx2"/>
                </a:solidFill>
                <a:latin typeface="Arial" panose="020B0604020202020204" pitchFamily="34" charset="0"/>
                <a:cs typeface="Arial" panose="020B0604020202020204" pitchFamily="34" charset="0"/>
              </a:rPr>
              <a:t> </a:t>
            </a:r>
            <a:r>
              <a:rPr lang="en-US" sz="2000" dirty="0" err="1" smtClean="0">
                <a:solidFill>
                  <a:schemeClr val="tx2"/>
                </a:solidFill>
                <a:latin typeface="Arial" panose="020B0604020202020204" pitchFamily="34" charset="0"/>
                <a:cs typeface="Arial" panose="020B0604020202020204" pitchFamily="34" charset="0"/>
              </a:rPr>
              <a:t>buscan</a:t>
            </a:r>
            <a:r>
              <a:rPr lang="en-US" sz="2000" dirty="0" smtClean="0">
                <a:solidFill>
                  <a:schemeClr val="tx2"/>
                </a:solidFill>
                <a:latin typeface="Arial" panose="020B0604020202020204" pitchFamily="34" charset="0"/>
                <a:cs typeface="Arial" panose="020B0604020202020204" pitchFamily="34" charset="0"/>
              </a:rPr>
              <a:t> el </a:t>
            </a:r>
            <a:r>
              <a:rPr lang="en-US" sz="2000" dirty="0" err="1" smtClean="0">
                <a:solidFill>
                  <a:schemeClr val="tx2"/>
                </a:solidFill>
                <a:latin typeface="Arial" panose="020B0604020202020204" pitchFamily="34" charset="0"/>
                <a:cs typeface="Arial" panose="020B0604020202020204" pitchFamily="34" charset="0"/>
              </a:rPr>
              <a:t>mismo</a:t>
            </a:r>
            <a:r>
              <a:rPr lang="en-US" sz="2000" dirty="0" smtClean="0">
                <a:solidFill>
                  <a:schemeClr val="tx2"/>
                </a:solidFill>
                <a:latin typeface="Arial" panose="020B0604020202020204" pitchFamily="34" charset="0"/>
                <a:cs typeface="Arial" panose="020B0604020202020204" pitchFamily="34" charset="0"/>
              </a:rPr>
              <a:t> </a:t>
            </a:r>
            <a:r>
              <a:rPr lang="en-US" sz="2000" dirty="0" err="1" smtClean="0">
                <a:solidFill>
                  <a:schemeClr val="tx2"/>
                </a:solidFill>
                <a:latin typeface="Arial" panose="020B0604020202020204" pitchFamily="34" charset="0"/>
                <a:cs typeface="Arial" panose="020B0604020202020204" pitchFamily="34" charset="0"/>
              </a:rPr>
              <a:t>resultado</a:t>
            </a:r>
            <a:r>
              <a:rPr lang="en-US" sz="2000" dirty="0">
                <a:solidFill>
                  <a:schemeClr val="tx2"/>
                </a:solidFill>
                <a:latin typeface="Arial" panose="020B0604020202020204" pitchFamily="34" charset="0"/>
                <a:cs typeface="Arial" panose="020B0604020202020204" pitchFamily="34" charset="0"/>
              </a:rPr>
              <a:t>:</a:t>
            </a:r>
            <a:r>
              <a:rPr lang="en-US" sz="2000" dirty="0" smtClean="0">
                <a:solidFill>
                  <a:schemeClr val="tx2"/>
                </a:solidFill>
                <a:latin typeface="Arial" panose="020B0604020202020204" pitchFamily="34" charset="0"/>
                <a:cs typeface="Arial" panose="020B0604020202020204" pitchFamily="34" charset="0"/>
              </a:rPr>
              <a:t> </a:t>
            </a:r>
          </a:p>
          <a:p>
            <a:pPr algn="ctr"/>
            <a:r>
              <a:rPr lang="en-US" sz="2000" b="1" dirty="0" smtClean="0">
                <a:solidFill>
                  <a:schemeClr val="tx2"/>
                </a:solidFill>
                <a:latin typeface="Arial" panose="020B0604020202020204" pitchFamily="34" charset="0"/>
                <a:cs typeface="Arial" panose="020B0604020202020204" pitchFamily="34" charset="0"/>
              </a:rPr>
              <a:t>La </a:t>
            </a:r>
            <a:r>
              <a:rPr lang="en-US" sz="2000" b="1" dirty="0" err="1" smtClean="0">
                <a:solidFill>
                  <a:schemeClr val="tx2"/>
                </a:solidFill>
                <a:latin typeface="Arial" panose="020B0604020202020204" pitchFamily="34" charset="0"/>
                <a:cs typeface="Arial" panose="020B0604020202020204" pitchFamily="34" charset="0"/>
              </a:rPr>
              <a:t>permanencia</a:t>
            </a:r>
            <a:endParaRPr lang="en-US" sz="2000" b="1" dirty="0">
              <a:solidFill>
                <a:schemeClr val="tx2"/>
              </a:solidFill>
              <a:latin typeface="Arial" panose="020B0604020202020204" pitchFamily="34" charset="0"/>
              <a:cs typeface="Arial" panose="020B0604020202020204" pitchFamily="34" charset="0"/>
            </a:endParaRPr>
          </a:p>
          <a:p>
            <a:endParaRPr lang="en-US" sz="2000" dirty="0">
              <a:solidFill>
                <a:schemeClr val="tx2"/>
              </a:solidFill>
              <a:latin typeface="Arial" panose="020B0604020202020204" pitchFamily="34" charset="0"/>
              <a:cs typeface="Arial" panose="020B0604020202020204" pitchFamily="34" charset="0"/>
            </a:endParaRPr>
          </a:p>
        </p:txBody>
      </p:sp>
      <p:sp>
        <p:nvSpPr>
          <p:cNvPr id="12" name="Content Placeholder 3"/>
          <p:cNvSpPr>
            <a:spLocks noGrp="1"/>
          </p:cNvSpPr>
          <p:nvPr>
            <p:ph sz="half" idx="2"/>
          </p:nvPr>
        </p:nvSpPr>
        <p:spPr>
          <a:xfrm>
            <a:off x="4514851" y="767957"/>
            <a:ext cx="4272445" cy="3053670"/>
          </a:xfrm>
        </p:spPr>
        <p:txBody>
          <a:bodyPr>
            <a:normAutofit lnSpcReduction="10000"/>
          </a:bodyPr>
          <a:lstStyle/>
          <a:p>
            <a:pPr marL="0" indent="0" algn="ctr">
              <a:spcBef>
                <a:spcPts val="300"/>
              </a:spcBef>
              <a:buSzPct val="130000"/>
              <a:buNone/>
              <a:defRPr/>
            </a:pPr>
            <a:r>
              <a:rPr lang="en-US" b="1" dirty="0" err="1" smtClean="0">
                <a:solidFill>
                  <a:schemeClr val="tx2"/>
                </a:solidFill>
                <a:latin typeface="Arial" panose="020B0604020202020204" pitchFamily="34" charset="0"/>
                <a:cs typeface="Arial" panose="020B0604020202020204" pitchFamily="34" charset="0"/>
              </a:rPr>
              <a:t>Bajo</a:t>
            </a:r>
            <a:r>
              <a:rPr lang="en-US" b="1" dirty="0" smtClean="0">
                <a:solidFill>
                  <a:schemeClr val="tx2"/>
                </a:solidFill>
                <a:latin typeface="Arial" panose="020B0604020202020204" pitchFamily="34" charset="0"/>
                <a:cs typeface="Arial" panose="020B0604020202020204" pitchFamily="34" charset="0"/>
              </a:rPr>
              <a:t> la </a:t>
            </a:r>
            <a:r>
              <a:rPr lang="en-US" b="1" dirty="0" err="1" smtClean="0">
                <a:solidFill>
                  <a:schemeClr val="tx2"/>
                </a:solidFill>
                <a:latin typeface="Arial" panose="020B0604020202020204" pitchFamily="34" charset="0"/>
                <a:cs typeface="Arial" panose="020B0604020202020204" pitchFamily="34" charset="0"/>
              </a:rPr>
              <a:t>tutela</a:t>
            </a:r>
            <a:r>
              <a:rPr lang="en-US" b="1" dirty="0" smtClean="0">
                <a:solidFill>
                  <a:schemeClr val="tx2"/>
                </a:solidFill>
                <a:latin typeface="Arial" panose="020B0604020202020204" pitchFamily="34" charset="0"/>
                <a:cs typeface="Arial" panose="020B0604020202020204" pitchFamily="34" charset="0"/>
              </a:rPr>
              <a:t> del tribunal</a:t>
            </a:r>
          </a:p>
          <a:p>
            <a:pPr marL="0" indent="0" algn="ctr">
              <a:spcBef>
                <a:spcPts val="300"/>
              </a:spcBef>
              <a:buSzPct val="130000"/>
              <a:buNone/>
              <a:defRPr/>
            </a:pPr>
            <a:r>
              <a:rPr lang="en-US" b="1" dirty="0" smtClean="0">
                <a:solidFill>
                  <a:schemeClr val="tx2"/>
                </a:solidFill>
                <a:latin typeface="Arial" panose="020B0604020202020204" pitchFamily="34" charset="0"/>
                <a:cs typeface="Arial" panose="020B0604020202020204" pitchFamily="34" charset="0"/>
              </a:rPr>
              <a:t>(</a:t>
            </a:r>
            <a:r>
              <a:rPr lang="en-US" b="1" dirty="0" err="1" smtClean="0">
                <a:solidFill>
                  <a:schemeClr val="tx2"/>
                </a:solidFill>
                <a:latin typeface="Arial" panose="020B0604020202020204" pitchFamily="34" charset="0"/>
                <a:cs typeface="Arial" panose="020B0604020202020204" pitchFamily="34" charset="0"/>
              </a:rPr>
              <a:t>Bajo</a:t>
            </a:r>
            <a:r>
              <a:rPr lang="en-US" b="1" dirty="0" smtClean="0">
                <a:solidFill>
                  <a:schemeClr val="tx2"/>
                </a:solidFill>
                <a:latin typeface="Arial" panose="020B0604020202020204" pitchFamily="34" charset="0"/>
                <a:cs typeface="Arial" panose="020B0604020202020204" pitchFamily="34" charset="0"/>
              </a:rPr>
              <a:t> WIC 600)</a:t>
            </a:r>
          </a:p>
          <a:p>
            <a:pPr>
              <a:spcBef>
                <a:spcPts val="300"/>
              </a:spcBef>
              <a:buSzPct val="130000"/>
              <a:buBlip>
                <a:blip r:embed="rId3"/>
              </a:buBlip>
              <a:defRPr/>
            </a:pPr>
            <a:r>
              <a:rPr lang="es-MX" dirty="0" smtClean="0">
                <a:solidFill>
                  <a:schemeClr val="tx2"/>
                </a:solidFill>
                <a:latin typeface="Arial" panose="020B0604020202020204" pitchFamily="34" charset="0"/>
                <a:cs typeface="Arial" panose="020B0604020202020204" pitchFamily="34" charset="0"/>
              </a:rPr>
              <a:t>Fue retirado debido a la ofensa que fue cometida y el hogar no se considera adecuado.</a:t>
            </a:r>
          </a:p>
          <a:p>
            <a:pPr>
              <a:spcBef>
                <a:spcPts val="300"/>
              </a:spcBef>
              <a:buSzPct val="130000"/>
              <a:buBlip>
                <a:blip r:embed="rId3"/>
              </a:buBlip>
              <a:defRPr/>
            </a:pPr>
            <a:r>
              <a:rPr lang="es-MX" dirty="0" smtClean="0">
                <a:solidFill>
                  <a:schemeClr val="tx2"/>
                </a:solidFill>
                <a:latin typeface="Arial" panose="020B0604020202020204" pitchFamily="34" charset="0"/>
                <a:cs typeface="Arial" panose="020B0604020202020204" pitchFamily="34" charset="0"/>
              </a:rPr>
              <a:t>La meta es la rehabilitación, la reunificación y la permanencia.</a:t>
            </a:r>
            <a:endParaRPr lang="es-MX" dirty="0">
              <a:solidFill>
                <a:schemeClr val="tx2"/>
              </a:solidFill>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10</a:t>
            </a:fld>
            <a:endParaRPr lang="en-US"/>
          </a:p>
        </p:txBody>
      </p:sp>
    </p:spTree>
    <p:extLst>
      <p:ext uri="{BB962C8B-B14F-4D97-AF65-F5344CB8AC3E}">
        <p14:creationId xmlns:p14="http://schemas.microsoft.com/office/powerpoint/2010/main" val="247074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54335" y="1069914"/>
            <a:ext cx="4726992" cy="3371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3"/>
          <p:cNvSpPr>
            <a:spLocks noGrp="1"/>
          </p:cNvSpPr>
          <p:nvPr>
            <p:ph sz="half" idx="2"/>
          </p:nvPr>
        </p:nvSpPr>
        <p:spPr>
          <a:xfrm>
            <a:off x="295633" y="1000334"/>
            <a:ext cx="4764047" cy="4051725"/>
          </a:xfrm>
        </p:spPr>
        <p:txBody>
          <a:bodyPr>
            <a:noAutofit/>
          </a:bodyPr>
          <a:lstStyle/>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Niños que han vivido:</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El descuido o abandono</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El abuso físico, emocional o sexual</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Que son víctimas del tráfico humano</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De todas las edades: 0-17 años</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Grupos grandes &amp; pequeños de </a:t>
            </a:r>
          </a:p>
          <a:p>
            <a:pPr marL="0" indent="0">
              <a:spcBef>
                <a:spcPts val="300"/>
              </a:spcBef>
              <a:buSzPct val="130000"/>
              <a:buNone/>
              <a:defRPr/>
            </a:pPr>
            <a:r>
              <a:rPr lang="es-MX" sz="1600" dirty="0" smtClean="0">
                <a:solidFill>
                  <a:schemeClr val="tx2"/>
                </a:solidFill>
                <a:latin typeface="Arial" panose="020B0604020202020204" pitchFamily="34" charset="0"/>
                <a:cs typeface="Arial" panose="020B0604020202020204" pitchFamily="34" charset="0"/>
              </a:rPr>
              <a:t>    hermanos</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Los niños quieren vivir con sus hermanos</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Padres adolescentes con sus bebés </a:t>
            </a:r>
          </a:p>
          <a:p>
            <a:pPr lvl="1">
              <a:spcBef>
                <a:spcPts val="300"/>
              </a:spcBef>
              <a:buSzPct val="130000"/>
              <a:defRPr/>
            </a:pPr>
            <a:r>
              <a:rPr lang="es-MX" sz="1400" dirty="0" smtClean="0">
                <a:solidFill>
                  <a:schemeClr val="tx2"/>
                </a:solidFill>
                <a:latin typeface="Arial" panose="020B0604020202020204" pitchFamily="34" charset="0"/>
                <a:cs typeface="Arial" panose="020B0604020202020204" pitchFamily="34" charset="0"/>
              </a:rPr>
              <a:t>Hogares con familias completas</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Bebés que nacen estando expuestos a tóxicos /drogas o alcohol</a:t>
            </a:r>
          </a:p>
          <a:p>
            <a:pPr>
              <a:spcBef>
                <a:spcPts val="300"/>
              </a:spcBef>
              <a:buSzPct val="130000"/>
              <a:buBlip>
                <a:blip r:embed="rId4"/>
              </a:buBlip>
              <a:defRPr/>
            </a:pPr>
            <a:r>
              <a:rPr lang="es-MX" sz="1600" dirty="0" smtClean="0">
                <a:solidFill>
                  <a:schemeClr val="tx2"/>
                </a:solidFill>
                <a:latin typeface="Arial" panose="020B0604020202020204" pitchFamily="34" charset="0"/>
                <a:cs typeface="Arial" panose="020B0604020202020204" pitchFamily="34" charset="0"/>
              </a:rPr>
              <a:t>Niños con necesidades médicas especiales</a:t>
            </a:r>
            <a:endParaRPr lang="es-MX" sz="1600" dirty="0">
              <a:solidFill>
                <a:schemeClr val="tx2"/>
              </a:solidFill>
              <a:latin typeface="Arial" panose="020B0604020202020204" pitchFamily="34" charset="0"/>
              <a:cs typeface="Arial" panose="020B0604020202020204" pitchFamily="34" charset="0"/>
            </a:endParaRPr>
          </a:p>
        </p:txBody>
      </p:sp>
      <p:sp>
        <p:nvSpPr>
          <p:cNvPr id="8" name="Rectangle 7"/>
          <p:cNvSpPr/>
          <p:nvPr/>
        </p:nvSpPr>
        <p:spPr>
          <a:xfrm>
            <a:off x="963531" y="305338"/>
            <a:ext cx="7245443" cy="461665"/>
          </a:xfrm>
          <a:prstGeom prst="rect">
            <a:avLst/>
          </a:prstGeom>
        </p:spPr>
        <p:txBody>
          <a:bodyPr wrap="square">
            <a:spAutoFit/>
          </a:bodyPr>
          <a:lstStyle/>
          <a:p>
            <a:r>
              <a:rPr lang="es-MX" sz="2400" b="1" dirty="0" smtClean="0">
                <a:effectLst>
                  <a:outerShdw blurRad="38100" dist="38100" dir="2700000" algn="tl">
                    <a:srgbClr val="000000">
                      <a:alpha val="43137"/>
                    </a:srgbClr>
                  </a:outerShdw>
                </a:effectLst>
              </a:rPr>
              <a:t>¿Quiénes son los niños en cuidado de crianza?</a:t>
            </a:r>
            <a:endParaRPr lang="es-MX" sz="2400"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11</a:t>
            </a:fld>
            <a:endParaRPr lang="en-US"/>
          </a:p>
        </p:txBody>
      </p:sp>
    </p:spTree>
    <p:extLst>
      <p:ext uri="{BB962C8B-B14F-4D97-AF65-F5344CB8AC3E}">
        <p14:creationId xmlns:p14="http://schemas.microsoft.com/office/powerpoint/2010/main" val="238396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6" descr="data:image/jpeg;base64,/9j/4AAQSkZJRgABAQAAAQABAAD/2wCEAAkGBxQSEhUUExQWFhUWGBgYGBgYFyAYIBYiHhwXGhwaGRcbHSgiIBwlHBkaIjQhJiorLy4uHCAzODMsNygtLisBCgoKDg0OGhAQGywkHyQsLCwsNCwsLCwsLCwsLCwsLCwsLCwsLCwsLCwsLCwsLCwsLCwsLCwsLCwsLCwsLCwsLP/AABEIAOEA4QMBIgACEQEDEQH/xAAcAAACAgMBAQAAAAAAAAAAAAAABgUHAwQIAgH/xABNEAACAQIEAwYCBwQFCgQHAQABAgMEEQAFEiEGMUEHEyJRYXEUMiNCUmKBkaFygrHBFTNDU5IIFiQ0Y3OTorLCNYOz0SVUZKPD0uEX/8QAGgEBAQEBAQEBAAAAAAAAAAAAAAECAwQFBv/EACwRAQEAAgEDAQYFBQAAAAAAAAABAhEhAzFBEgUTIjJRYQQzocHRNHGB4fD/2gAMAwEAAhEDEQA/ALxwYMGAMGDBgDBgwYAwYMYKyrSJS8jqii5LMQBsCTufQE/hgM+DGIPqS67Ei41Aj2uDuPbniqeFe0SSkeohziYGRHUJoQOQfFrBMI06R4bX8W5v6Et0tHM65YImle+hBdiOgvuxuRsBuT5A41siz2Gsj72As0d2CuVKhtJ0krccrgjGvTZhS5gmlW1gFHeN1KMLHUuuJwG0kr1FjbrhKloMwo8zkTL9BpnT4n4eRtKG7BZUiNvC+rxbWUaxe+BatDELxbm3wtM83exxaQbGRC4Y9ECh1JJ5WBvhTzDi6ogzFWnkihoWhuI5GRX12sVKgmTWJNiQCmnfc4gc0WkzOvoild30nelpFY6ERE0t3cMbgG7MAOrNdidl2iXI6ZfnFbLl00vdd1WLrIjmARV5OoBuAVCHYsRuPFaxxj4Q48WsCoIpJJURTUSRKDFGxG4BLXbcG2kNy2vzxMcW5b8RCqFS0RljM6Le8iA7rtuRfSSBuQpG97YrTPUORZnG9CjvDURlpaZQX2Q3Yr1FgSwvys31TYEtsXMDfcY+4XM341o6anhqJJD3U9jGVUsWBGq9lHIDn+XPE9S1CyIsiMGR1DKw5MCLgj0IxW9suDFfZ7xHUT1nw2WTJLpjkaoA0jurFQoimKsvfElhZgwuNwN7T2e8XRUjU3ebJUBjfcutlUraBVLtcmxt8u1+eCbMeDGGnq0cKUdWDqHWxB1KeTD0PnjNgowYMGAMGDBgDBgwYAwYMGAMGDBgDBgwYAwYMLPGec1VL3EkEKSQaiapma3dILHUNxYAaiTv8oFt8AzY0c7yuOqheCUXRxZhyvuDa4335bWOF3gvi5sy76SMRpFHJoWNiTK4sD3jWNkBvsLNyO+JTjXOjR0M9QoBZFGkHcamYIpI8gzAnBNzWy/LwfLTTvNBPNJB3T6YGqZgYWtcNGddnXa2huV9ibAYQuLuz4UuWwVkTP36iNqgk3uXsdag8irke4NzuMJ/+ddd3ne/GVGu9794bf8AD+S33bW9MXDlnEH9J5FVl1AkjhmjkAFhdY9Sso6AjSbdDcdMRy3jknuF8yjzOlhqVss6XUsOcbi2tfVG2Ok8wVOxsRk4uaoaFFpVC1bsY43J8MV1Jkcmxuuldtj4tG21sL3AmXCgqYUS/c11Iktrk6ZolTXz5a0k1funoBixGjBIPVb2/HFdJ2cwcYcL1dDJerGvvCT3quXEhHMa2AOq32h+eOhMpyKgamj7mngMLorL9GpDAgEEki5J8zvhM7fpB8JTr1NRf8o5B/3DEN2M8ad2RQTt4WJ7hj9UncxH0JuV9bjqMRzmsctHQ8cwxZh8GXUQrER3hEhIkViCpkKlSiqDdydiCCbgjG9xHlpWspK8W0wCSOa/SN12kv5I1ifulj0xHzUhbN6ZkA7mCOSnPmWZDI3uAO7uepc+RwzZllivAICLx3jVlO+pQy3U+akCxB5i4PPB0UpxNxJlksbUoSeWOKeSSCSErGEV7M6AyA+HWXAGm1gtsMdBxtDNRx05gqqOj8EHxIGpQosmjvgPCWICl7G123B3Gv28ZbDHHSvHGiMXdLqoW66QbG3MA8vK588PHCEEU2T08YUPG9KqMux1HRZwfXVqB9b4MTfqsYuA+E4aJ6p4FKxyuqxgktZI1tzbfeQyEemnGHjzJ5nkp6imKCZJodBfl4VqQVY22VzKq7efthjy5RS0kSzSKO5ijV5GIUeFQpYk7C5GNQZ9S1cUop5opyiFtKOGII3U2BuPEBYjra2K3qa0pzPOIKWLN4a2JpjoVe9hCgGIhCphDswBFzZgBYENYm+1t8Lca09cFCrLE7AsqTJo7wDmY23VwPukkdRhK4+4KgpsmBVF7+Axs8tvFIzMqSFm5kEtex8l8sTvZy6V2UQI2zw/RhhzieM/Rup+1p0H1uQbgnE8s47mWj7gxgopiyAsLMNmA6EbG3p1HoRjPiugwYMGAMGDBgDBgwYAwYMGAMGDEJWcWUkU7U8kypKkZlYEEAKAWJ1W030gm172wGjmPaDQQrOTNqancRuiqSxclgEUGwY3VhcGw0m52xp5/UHMaMx9xUREvC8kEqGN5IlkRpFQgkFigOwa/IG1xhe4wyhM0p4aqGM08LSGSSUIC7LpZVndEIJAIU7tcIzHa1san+c+c000FPM1IySELFVSKxil28J76MgBm5AEAkny3xGLb5YO0bhGGigXMMvMtOyMocKzrYNsD4vEp1aQV5G+4w207TTQnL8zKt8RGVhqovlm8OqxFhpmUDWBazBSRyOJI1kzRPFmVJGsLKweWOUSRabb6wwV0HrYgWuSMVbmnaF8PEaKi+mgjZe5nnW7IFIZQguNWggaXaxsANJtckusUDm/Z9mEEpj+HklF7LJEpdWHQ7br7Na364srhjhiagyarWUAT1KvZL30l0EUaEjYksRe32rdMVNmPFtdObyVc59FkKD/AApYfpjVizupUgionFiCPpWIuCCDYm2xAOI5TLGV0nmdCFfLwv8AYzaR7fDzpb+B/DE8zWFzsMUZwh2pyCWJMwIeNWuJgoDISrJdwNmWzG5ABHPfFmce1Ewoqh4JBGqQSSl9KvrspKouq4s29zY7WtzuLt2xylm4Su3iVZKejljZXjZ3sykMGuoIIYbEWBwo8OdmlVWUnxUbotyTEjXBfSbX1DZdwbefPbnhyn4ZlnyBIwwl0Qw1NPZQpU6bvFZefhLBSdyW3vbd74CA/o2ity+Gg/8ATW/63wZ9G8t1C9mdcamEGVdE9LrglQ/NrLBpJHB6vZTfz1+eHjC9V5eIK1atNlmCwVA+1v8AQSe6sTH7SD7OEXirtgaCqeGngSSOJijs7EFypswS3ygEEXN7+WK3uYzltdvVIz09Kw6T6PbWptf0uuITJnq+H6yKGoYSUdQwGoX0gmwLKD8rKSCRyK77kbWJxTlwzTK2WPZpYklhvsQ1hIl/LfY+hOIviow5jkjPKyxs0WpTIwTu5kBBQk8mEgaMjn8wxGbjzsm9vWbOaiGluRGsYlI6MzM6gnz0hTb9o4rXLcykppUniOmSM6lPtzB+6RsR1BOLK7T6ihrkhkhrIfiYk0MpJAkXnYPbSGDXtc2Nzvhd4F4Dkr5V1tGKdSDIVlR2YdUVUYkE8rm1r335YjnlLcuFu9pr97lvdrs1VJTRJ6GSWM/oAfyxE8KS0+U1GY07OVhR4ZYh4nYh4/FZQCzWK25dBhmzCAVFdBGB9HSAzv5d4ytHCnlspkcjp9H548Uj6a6tkRGdtNNFZdt1V5DdjZRtMvM39Diu2udoVO1zLbnxSgX3bum36dN+nljV4c4/lmrJYkgmlgkCvSllEbMoMaSNqewZPFrHM2FuoAlKTgJJax66tEckrEFYUH0cdgANRIBlfb5mAH3dhZnq6Id6k+ks0SSKiiw+coW3JAv4ABuBz/Byk9Xlv4MR+T5zFUqxjJujFJEYaWjYc1dTyP6EbgkYkMVsYMGDAGDBgwBgwYMBqZrmC08RlcMVUrfSL2BYLqI+yL3J6AE9MIfH0dNXUwkgMd3khher7o+CJpBqKyEDUmqwNjazG5Avhw4lyCOuiEM2oxatTKrFNVgdNyu9g1jbzA8sV7wNxp8PJLltWrGKnd4En03CIrFEWewsFsAA/LlfzxGcr4qM4l4ezDJKcT0ldK8CkBk0/wBXc7MEYspUtYGwG5HPezlk1VJHEEroKeWmnAPxFOt4m12N54WHhBvfvACvU6cOH9HRd20Xdp3TAqU0jSQdiCtrWIwm51QHKqOVaOSQiUiGnp3tIEklOle6dvEBc6iGLDwnlvgnp0V8zy05pWvQ0bSRUNOQKh+8d0ZgfljRmKixFgAALgsb2UF5peznLUi7v4WNtrF38Tn17w7g+1rdLY3+DOHEy+kjp0sSBeRvtubam/kPIADpiadgASeQ3OGlmPmuSs1pRDPNEDcRyyRgnqEdlBP5YkuDOG3zCqWBDpFi8j2voUWBNupJIAHr6Yia2p72WST+8d3/AMTFv54tv/J+pBarl6kxRj0sHY/nqX8sR58ZLlpGcadkrU0JmpZHmVBd43A12HNkKgBrfZte3K/LDB2ZZga/KKijY3kiR4lv1R0Pd39Abr7KMWnis+Hsp/o7PZYkGmCrgaWMdAyspZB+zdz6B1xdO3p1dwwLnMGXU7PM2inN5INt/H4zAB9tWLWXbwWHJGIrypz/ADmaDXQ0skFGNTR6VVnKklttW5XfbQuwsATa+J/J8t/pmterlF8vp5GWmi+rM4PjlI6qW39dh0a7V2gcTrl9I0m3et4IV82IO9vsqNz7W5kYF5n2UIvHGYb/AOmSkEWIYhgb+jAjG/wfTUmYV1q1njeZywEdljlYm5Qk3ZCxvyO5JAKmwxE8IcOSV9SlPGbA+J356FFrt6ncADqSMO/aPwDFl0UFTSGS6yorBm1HVe6OD0OpbWG24ta28cpLefC0+LOIoctpTKwG1kijG2treFR5AAXJ6AH2xzXnWbzVkzSynUzEtpUWVL2voTpyFzzPMknfFk5rQTZ/mbqrFKKlJiMg8/r6L83Yj2ChSeYDWtkOQU9HGI6eJUXqQLs3qzHdj6nF7ullzv2cog49QyMjB0Yq68mUlSPZhuMPHbNlSQZiTGoUTRrKQNhqu6sbeukH3JPXCL7C58h19BiOFmrpZ3Z92oGBjFW+JJG1Ge3jDGwvL9pbAC43AA5jlaNHmqxozpDPM0jGU93ERq1W02d9KtZAi3B304QIuxQGnUmpZagqCRpBjB+zb5rDlqv626Yy9mXEL0MsuW5gwj7oF4mdgFUDdlDnmhHjU+WobWAFd8bZxkl877UTSsBNl1VGDyMmlQ3sQWUn0BxHf/7bCdlpJix2A1Lueg2uf0xo9oOZVGcMlNQU8skEb62mKFEdrFRpd7DQAzb8z0FgLs/Z72cR0FpptMtVb5uaxX5iO/XprIv5WBNxvK3hX+TZ5U1ebzKNVFJXIYjZTePSmpHIbSS30ZGrb5za2L0y2maKKONpGkZEVTI3zOQACzep54h8+pIklWum0L8KkgjZmCjx6QWdyNgACABc+I7E2GF7I+KausqYCq6KOSR+7lWOzTCNG1B43ZmSMtyk8JuFFhqwanHdYWDBgxWxgwYMAYMGFbjmvrIkBpIO80ASMxI0kKwBjKA6zcEtt9i297YFee0fiabL6ZZoYRKTIFYtfTGCGOptO/MBeYFz+GEfLuO6aOczxQPJUZgkSzUyWskqlo18bbWcNytfZSR4jZio8mr5C8z1cFWHU6QO8RIjY7RRo+iQXsNTb7c+YxXtD2a1E+Xx10MpadtUhiIIbZj8sl795db7jn1Ft455XLfC3smzCojVVmopIk+rokWfux0VgtmsOQ0q1h6DGSeD4ivS+8dGmv0MsoKr+KRBj/5ynCX2c9qAlK0tcQsvypMdhIeWmQfVf15E+RtexcmitGXOzSs0rX2PitpB9VQIv7uK1LL2SGILjmu7jL6qQbEQuF92Glf1IwkcNdpQFXVQzSvVI0x+GNPAX0qNRIso1MAANwG5MbkWxJdr+ZI+UM0bBlmkiUEdbOHI9CO7II5ggjELlNWqAAxdn+T+f9Gqh/th/wCmv/tilApsTY2Frm2wvyuel7Ytv/J+qvHWRHqIXH/3Fb/txI4dP5ly4XOM8kepWJoTplRnUMOarNG8Ln93Wr2+4MMeDGnpamW0MdNCkUYCRxKFUeQA5k+fUn3xzn2gcQSZjUyTqGNNCRHGQDpUE2DMeQMhF/bSOmLh7Xs4any9kjv3tSwgQDn4r6repUEe7DC1xpw+mXcPGAW1l4WlYfXcurMfYabD0AxK5588JHsMyQRUb1JHjqGNj5IhKqPxbWfxHlie7TMrkqqNaeH+sknhCn7Fm1M59FVWP4YleEaLuaGli+xDGD76Rf8AW+JfBqTjSO4eyWKjp0ghFlQc+rH6zMerE74kcGPLuACSbAC5PlitOfe22rD5mVB/qoY0PoTqf+Drha4Npe9r6ROhniJ9lYMf0U4wcRZn8VVT1HSWRmX9m9kH4IFH4YmuyyLVmtJ6M7flFIf42xl5e+TpbFadsND3Pw2Zxj6SllQOR9ZC2wP7x0/+YcWXiJ4syz4qiqIOskTgejWJU/gwB/DGq9OU3EnFIGUMORAI9jvhfq+JmYlaKmeqI2MgYRQg+XfN8x/YDW3BscYeEIvisvpGmOpDTxXj6P4FB7z7Q2Ph5eerpOZrmUNJC0szCOKMbn9AABzJ5ADngKs444xraZ0Wro0jDK/dPHNr0nwhnTUlu9VTYFgLaidwSMLHGGfmuWmhy6OZYIogrQIhLqQbAOEvqQDTY3IuTexxH8W8Qz5xWIEja1ylPCNyAdyWPLUbAk8gF52Fzu1HDdZktRR1LsnikUfRtfqNUTFgB4kJF+Wx5WBxlxuVu/ouPs3oqiHL4Uqy3ejUbMdTIpYlFY+YW23Tl0wz4Wsr4tWeZY44ZyrBjrMZVVKkBru1lceIeJCw8r4ZcadoMGDBgoxV/aNxVmdD35CQrBIyR08w3dSQWa6km5srcwANueLPY23PLC9xJNTTCGPvkExdJ6fSO8JMZ1Bwi3LR8wSLbE7g7gmXYucNdouW6FHf1LSkAESrLKzH0CApe/RAPbE/k+YWDrS005R3dx3qGmRC51N/WASWLlm2Q7semPWa8PUc0ZnqqdFdFLs8ZKuukEkrKml+lxyPoMUxD2kTpLdBIae+0T1MxfT0vNrJ1fhb+OIxcvT3PGbcIwrmQFVHG8OZJIjaV091OvjBRiSQWUNv9ZgxI3thhyQzhJ8sqJCZlibuJzzmiYFFc/7RCQrfun62NfNZ4KnKhWwBvotFUpYlnUwuHZWYkm9ldDv1OGHiOnsI6gfPTPrv/sz4ZgfMd2S1vtIvlg1J9CBx7AlDmWWTwRhVjVlkCLssStHFc26BZ2F/bGXt2jVKOIKLd5VKzepEUgvb8sT/ABVR9+Mwc7rHRSU6nrrZWlkt7AQfjfywvdvYPwlL/vv/AMb4M5dq+9kfD8c2UzrKt1qnkVj6KAi29VYEj1wodlsrUWcdxLszd7TP5XHiB9iYxb9oYtLsij05TTevet+csmK87ZcvakzCGtiFu80uD07yErz910e9mwZs1jKvTBiOTNlenSeNWlEqK0aJa76l1AAsQo26kgYrj/PwSZtCJZ5aKOLVFJTygFZHOoC8iMVHNd22GnY+LFdbZEnxovf51ldOd1j7ydh7XKk/vRW/HHzt5B/ovb++S/5P/O2M0wvxKn3cvJH/ABWH88S3aflBqssqY1BLhRIoHMlCHsPUgEfjiM64pnhWygeQAx7xG8OZotVSwTrykjVvYkeIe4Nx+GEvjXO8whqKSSKGFVklNPEryvdzJaxmjXSo+W43Yr7m2K1bqLGwjdsHEHwtA0am0tTeJfMKf6xv8O1/Nlw4Uszd3eYKjAeOzXUW5kMQPD7gY554qzKXOszCQDUpPdQDoFG7SN5A7sT5aRzGJWc7qEy+H3sTg1ZoD9iGVv8ApT/uw19oHC1Pl+SGKNQX7yEmQganbV4mv08OoAdBtjR/yf6K8tVMRsqxxg/tFmYfhpT88RymGspF0YMRueZ5DSJrmYi97Kqs7Nbc6UQFiB1NrDrbClwDxqa+sq1M0ZiGk08Wko+nkzG43G633O/kLX0778J3g1hFRWchVhkqkJOwVY55lBJ8tKg4pvj7OqnNBJVIhWgpnCIT4QzMQmux+Zzq5fVU25k3feL1kqHXKoGKmomklnYf2cOoOx/edretrHY4xdpeWoIMvyqnARZ51WwPJEHiJPndg1+ZIOJWMuZp97FeFBDB8ZIPpZx9Hf6kfS3q/wA3tp9cT/GtEs89CjkKkMrVTs3yjulsgY8hd3XmRcK3ljdnqaynA0UsU0SC2mKUpIoGwCpIoVtumtceso4pp6pHkp7ySJtJDYJKlidmjcggg36252ODUkk0kaOvV2KkBZNOoC9w6/aRvrLc2PUEi4FxfdBvis+LsyhiWKuo5SrQTAvBpKiXV4JYyhF0m0sWK7E2DEGysHzh+oMlOkjKV7zU6qbXVWZmQGxIuEK3AJscVZUjgwYMFeZEDAggEEWIO4IPMEYqKbhGqpB/SlKymdO8Jpe78Cw3YCJFUg3VLHSOZBtvzt/GIVC6igPiABIG9r3tfyvY8+djglm1UZL2wJODHV0rCNgQ8kN5AoYEEsltQW3kThF4j4EmplM0bRzUZs0c4lQAqfl1BmB1dPDe/Tyxc9HlqZVJUSqAKOYmWSw3p3A3NusTD/Afunw0dxRn0uZVDFI2EYLNHBGpOgdXZV+ufrN62xmuWfbnu3qXjuSDLxQQIullkEsj+It3hYsEXkoAa1zcnyGGHh/Js8zBBMax4onHhMkhXWD1WJBbSfW1/UYq7njqHhOvDZbSyIpf6CIBQQLkKFIudhYg39jhGcPi7oLKFrqUCnrxHLA7i1VF0JfUVnQgbO111gWGrc73xp9vMGqgib7FQpPsUkX+JGJDgniOSpM6VEUpR6maJWfu2RdK704KWLKAreMqQdxe9gd3tOyzvcqqEFyUQSDqT3ZVz7khSPxxXWzeLz2SvfKaX2kH5SyDGz2icO/H0UkSi8q/SRftrewv94Er+9iG7EKoPlir/dyyr+Z7z/vw/wCKuPOKnuzjjYQZVUCQXlowe7U7FhIbRr5/1pKHyGnGfskoVmizB54xJWPKySiVbGzKDpYEeEFy9xbpy2GI7tFyIZdmMOYKhalkmR5kXazqwc3HUMVDgHYspvzGLB4RoQamurEIMdU8JiI5MqRKC493Zx+764jEl3q+EVT5f8PnVGuot/8ADWh1Hm3dOm59Tqvh9dgASeQFzhb4ih012XTW/tJ4SfSSF3H/ADQj88TGb5eJ4zGxOhr6gCRqFj4SQQQL2Prax2JxXSFTguZKaQQxm9FWXqKJrFQpYa5KexAI6yKD01/ZxC9sVHVVU1PBSIztCj1LaSAVN1VCCSPFcPYDc9OWJrs8ymNstihdO7kCRl1G1nsHSdfJyCp1faUg7g4Wu0Tjv4WSWKndTUtFHFLKvKII0xOnykPecvq+pAxGctenlEcb9pjVNFFTx7PLEPimAtY8miX3IufQgdTZ07JODPgoO/mW1TMNwecScwnoTsW9bD6uFjsr7O2dkraxSFBDwxNzc8xJID0vuAdydzta90YRMJbzVV9v1Zampob7vMXt5hEYfxkXE12NZX3GWoxFmnZpj7Gyp/yKp/HCJ2ps2YZxDRRH5AkX7LP45G/dTSf3Ti8KSnWJEjQWRFVVHkFAAH5DAx5ytL/G8vw9HVzoCZmi7pDzILeCNVH7b3t1J9rQfZjw/GMvopQoWaN5XLWsxJMsbox5/KQLHqi+WGbi6DXDGDyFVRsfwqIT+V7Y85BH3DVMFrBZXmj9UmJkJ/CUyi3kB54rWuWjwdSiSora085pjCh8o4Potv2pFdvyxq5jRLUZ3Esih0honbSwuLySd3uD5qG/LE5k0sdNSwJLIiERpfWwW5IBY7nqxJxpUJV80lkRlZWo4QCpBG0s99x7jAaldwlUxm9BmE0A/upQKiP2XvLso9ifS2ELMuz/ADn4pqxZYDPe+uJ+7JsALaTGq7gAEE2PW+I/jvtJqpamSOmlaGGJmQaLBpCpsXZudiQbAW2574Z+zjO66vp5tNQFqIGUa5Iw6TKwOnvFFiHXSw1ra4K3DWGIxvHK6RvDnGE02ZwQ1EAjmcSU9WOQmARmQtHbZ1IPiuQVY22ta4aCkjhjSOJQsaKFRRyAHIDFd0HZnJNJU1GYzq9ROjIDCLCK6hNQLAXOgBbWtYte974cODeHhl9KtOJWlCljqYWtc3sq72UeXvhGsd+U5gwYMVtgr6cyRugdoy6sodPmS4I1LcEXHPFbR8J1nxNUgzKphL913bd3q7/TEid48gsLhlZSq2OwJ2IxaGEvPO0COnlqIFhmmnh06Ioo2fvNSq2ouoIVQTpN9xpNr3tgzdeSFxz8ZTZWYqn4nWZER5GnWaKcDU91J+kUkoPCQPLfFqcHcORUFMkUSjUQDI/WRrbsT78h0G2K/QT5vRVCVZqEqHN4YfhZY4oipunj7vxatwSzGwOwB3Lp2dZ4aqjVZLrUU/0M6Nsyum1yPvAX97jpiJj3V321cHiJhXQrZHOmcDkrH5ZLfeOx+9Y/WOI/su7QBRA01QT3DElH59yx53A+oTvtyNzyJteWaUkc8TxSgGOQFGBPO+1vfHL3FGQyUNTJTyb6TdW+2h+V/wARz8iCOmFc856b6ouzsqonhj7sv30TRQVSSbHTJKJBMgI8mUnz8ZGH2WMMpVhcMCCPMHYjHLPCz1ve6aAzd4dyIiQDbq4+W3S7bYtLLOMc3pLf0hQSyxdZIkBdfVhGSh/5PfDbeOfD32QIaSrzDL35xuJE+8vy6vxQwn97FqYrKvzOnerpc3pJA8YIpasDYxrJsjSKd10uRe/TT0F8WbhGseOGpm2Wx1MLwzLqjkGlh/MHoQdwehAxWGTZlNkE3wlZqegkY9xUAX7sncqwHLzKjrdhcE2trGvX0cc0bRyorxsLMrAEH3BxVs8tHMWSogWWJ1dVeOZWQhgQjqxsR5qGH443MxzGKnQyTSJGg5s7BR+vX0xXOQ8GZfVCSXLa2sgQOyOIJSi6gATs63IsRY3ItbEtB2V0esPUPU1bjkaiYtb08IXb0N8RN0m53xnNWytTZPHIblrzKCrWcklQTsiaiSGexF7DTYXYOBOymOmKzVhWaYEMqDdIzzvv87X3udh0FxfFh5fl8UCCOGNI0HJUUKPyGNnBJj5oxpZzmSU0Es8hskSFz62HIepOw98buKu7Tqt6+qhyimO7ESVLDcRqLMob2BD2PUxjritW6jS7GMneeafM5x4nZ1j92N5GHoPkH7wxb2NTKcujpoY4IhaONQqj0HUnqTzJ6knCjx9xZNSKssVPM0UUq95IGRFkvde6swZyNRHiVRuAATvidknww055UIsTB9R1AhVjUu5PTQo3uDY35DmSBvhJzihzivYFO6y+MAqDr1TENbUCUBCg2B0ggggbnDxk9a8sYaWFoJLAtGxDFb/eU2I/9jtjexVs2orN+xqrCtIs8dRJa5Vgys3oGYtc+9vfCDkmbzUcglp5Gjcc7cm+668mHof446I7ROL0y6mJBBnkBWFPX7ZH2Vvc/gOuOacZrh1JMbwZcr4bfMWklgkgTxkyRyOUMZYk+EaTqQ72tc7WPK5s/hjM8uySAQyTSGSRtckhp5QHawFkultIA2AJ6nrirez/ADw0dfDJfwMwikHmrkA3/ZNm/dxcvGnDVXmjJCxSmpUcOTfvJZCAR8o8KgAm3iPO5G1sI1h23O6E4q7U6UCOWjkleSORNY0OqNGSdSyawBci+kjcMB0uDZOUTSvEGmVFckmyMWGm50G5A3K2J254iqPh+kgg+ARQscitqUi5mGwcljzYi1+oBFrbWYALbDGnSb8vuDBgwaGIKrgpaItU2ENwEdY1H0pZ2KDQBcuZJGsRuS5vfpO4T+OOA4K8PKBpqdCIr62AIV9egjcC+41aSRe+9rYJTHPmaRRiSciEG2zsL3PJdiQWPKy335XwtV1G/fivpl7qUgIYn8BrU52dT8kgG6EjUNw1gSBH8OcG0esTwGsDrqjLma9rGzqJL72IsShO4I5gjDtQ5bHFugOo7F3ZpHPoZHJYj0vgnciV/C7tJJmFCdMhvIKeRAySM1+/R4jusxKi7Ajew8zj7xxw+M2ow8aBaqBQyBTcSKwvpViBeNwLqTaxFjbxDDbPxJCJWhiDzzL8yQrq0ekkhIjQ+jMD6Y95fSSixISO2oAAlzpZiwBPhAtyt4gN8NGoqPsIzBIqueB/C8qLp1CxvGX1JY/WsxNvunyxeWKt7TuBpC/9IUF1qIyHkVOblf7RB1cW3X6w9dmZOzzjaPMod7LUIB3sf6a080P6HY9CZGcOPhqQznhOnqCz6RHKylGdBbvFOxSVeUiEdG3HMFTYjdyFJUhWObeSPwa737wDZXv5kWuPtX6WJkcR+f1bw000kfdh0jdl7w6UuASNbXFlv6j3GK23ncAEnYAXOKr7Sc8zenQTxlIKYkKNADyLf5TNrUgX22XYE2JPMsHCHaHT1kSCQlZtKiW0UndIxvsZSpVQbbam9ATiD7c+Iljp1olsXmKu/wB1FYEfizqLeitiM5X4dtPs7rM2SmWaOCnlpXZm7tQkEreIhnQKqpckH5udugscWvQ1ayxrIt9LC9mBUjzDKdwwOxB3BBGFDsirw+Uw3IHdd6jeml2Iv+4VOKv4w7TKmplYUsjQU4J0CPwtJv8AO7jxAnnpFue9zvgnqmOM26GwYojs27RKlKqOCqlaaGZhGC+7RsxspD8ypYgEG9rgi1je76+sWFC7X8gALlieSqo5segxWscplNorjDiEUUGsL3kzkRwRDnLI3yqB5DmT5D2xo8A8LNRxvLO3eVlQdc8nPc76FP2Rf8T6WA2cpyRmnNbVWM9isUd7rSofqqeRkb6z/gNhuxYL9yL2g8QT0kkUsCyMkP8ArGw7pVk8KtIBeRipBaycupFxeP7XaiWWhggiXvZKmRSO5BbWqKZNSAXNr6D198NHHlGXoKwJYSPA63JA1bHw3O3UgX88V8ONaHLnVYWapSnWZIAh1BVl+HcBpW6KySLtqIGnEZy+597Os+atoY5JP61bxS328abEkdCRZrdL4iuOO0unog0UNp6kbaAfDGf9ow6/cG/na98VmM2zTMDMKKGSOGeQyusPhUsVRTedrc9FyAQCSbjfC9xJwvUUBjWoVFaQFlVXDEAEA6gOW5/Hfyw2xc7rhpZxmstVK007l5G5k8gOiqOQUdAMWT2Y9mizqtVWqe7axihO2sdHk66T0XrzOxsYrsq4H+Ok+InX/RozsD/bMPq+qDr58vO3QAGEhhhvmqc7a+EaeCnSqp4khZXEbrGoRWDA6W0jbUCAL+RN+Qtn4rkq3niXKRXiT+2ZjIIelgPiPBcb7iw9zynO1b6d6GiH9rP3snhLWjiHjJC728Y/LBP2lwRTNBUyRC4vHNTMagc7aXiClkf0IYeuDVk3WlNkGbPNQ/EVivpdy/cxqjQXikQyB9Nm2YqLqBdhsellwJpVVuWsANR5tbqbAC5wr8FcZw1wCa/prSMF0MuqNJWjWTqATYXW9wTyw14rc14GDBgwUY0M6yeKrj7qYErqVhZmQgqbqbqQdjjfwYCvct7NFhjQRzzxyxndknkEc/Pd0VlK6uZCkWP2hziO0PiyWljjpBLJHJMbSsfE9PHcBjHKANYYX0sRqsrXs2y4+2aqzETxLT/ELTlAQafWCz6m1B2j32GmwO2559K74zSs7yA1obvmp0tq+YrrlChvv+fXcX3viOWeWuIvTKuI8ppIEihqqZI1GwWRST5k2Nyx5kncnGKo7UcrTb4nV+zFI36hLYrei7Gq11DPLBGSL6SWYj0JC2v7E48T9kuYQMroKafSQ2jVs1jfSySKoIPIi+HJ6s/osun7Usrc2+J0/tRyL+pS2FTijhyKok/pDJaiP4lSXeOGRTr82VQdnPVSLPvfe99rK+K6OIiHMstShkOwYwKYn9mC7fqB9rDXJwbllSqyJTwWPiSWC0Z9GWSIg/iDg183dA8EdqMVTaGrtBUDw3PhSQ8iBf5Hv9VuvInkHbPMtWpi7pwCjPGWB5MqurlT5ghbEdb4rjjDsjaYmWnqCz23WfxF7AAXmA1E2FruGJ89sJWU8Y5jlEhp5LlU2ME1yFHTu3BuF8rEr6YJ6rOMj7lsQoc8nhSO1LVpFqAA0RuyylBboGMUw5Wuw9MINbk9Tm+ZVQp1BEblNTsQkaITGgLWJ3CXAAJ5nzOGml7QqSpZ3nDU8ry0ZW93UCGVXP0ijbcycwNve2Hfs0oYoqVjE6SGWaaV2Rg19TtpFweiBR+fngmplwROAKSoipc5y9hpmjjJABv4nidfCfIhUIPqMVKp2x1FBQBMzllH9rSxg+pjkff3s4H4DCzxF2RUtRK0sUjwFzdlUBkJO5KqbFSfe3phpMunbOFO8GZc9RXU0aDfvUY+iowdj+CqfxtjoHOqqT4xIYJ4FnaJpFjmgeSyghWIdJFC3J6gk4w8O8CU9BDIsBbvZF0vOx8duoUgAIPYc7E3thV4Ojiqc1rHo6ibuYFi7vTKzI7G+vUHJ1ISh/MkHkcFxx9M0ZZ4M8Pyy5cB593Lf8tRxpzZDncvzZlDEP8AZQA/qwv+uH7Bhp00rN+yUzkGtzCpqDe9uQ/AOXt+FsMWTdneXU1itOrsN9Uv0pv5gNcA+wGGiSQKCWIAAuSTYD1JxWPGna5FCDHQ6ZpORlP9Wnqv94fbw+p5YM2Y4800cb8ZQ5ZDdrNKw+ihBsW9T9lB1P4C5xTnDXD9VnlY087Hu9X00vIADlFEPO21vqg3NyfFvcG8Gtmk3xNbVKQxDFRKrSy+hAP0a9LWvbYBdji6+5FLCqU1PqRBZY4yqWHpqIF/c4M6uXN7IrPq+Ogp0hgikZgESKCAAHc6F1MwIRSx+Y7mxO9jjzwSlf8ASmvlVmUrGqoBp2UMX1BVJe76DyW6bDGhS8S0wqkWqWSllJdgKlNAdzZF0SgmM6Y9SCzfWPUnDNm6mQCBSR3l9bA2KJ9YgjkzfKDzuSR8pxW0Tw3Td/UzZg24cdxTekSE3cf72S7A9VCeeGVox7HzsL/rjwQI0sgUBRYC+lQAPMDYAemIbhni+mrlUwv42DExn5l0FQ17XFvEu99wwOC9ktQUKQrojFhdmPqzsXZj6lmJ/HGzgwYKMGDBgDBgwYAwr8d8GwZlEqyN3ciX7uUbldWxUg/MpNttvQjDRiC4pyaWqESxTmDQzMzqLtujJpCnbcO3iuCNrHBL2QnB2c1iqIp0FUibLUwsLlQSqtJE5BN9JIZSxYWNt7l3Vri/8Rb9DiPyDJ46SBYYlCovRRYfzP4kknqSd8SOBGGqpUlUpIiuh5qwDA+4O2FNuEXo2MuVsI7m70rkmGXz08zE/wB4XHK4thywYLpGZFnSVKmytHIh0yxOLPE3kw6g8wwuGG4ONDjTg+DMotEg0yLfu5QPFGf5qeq9fQ2IlajLlaVJh4ZE8OofWU80bzXqPI7jrfdwTW+7k3Pcnlo53gnXS6/kwPJ1PVT5+4O4Ixp08zRtrjZkf7SMVP8AiUg46R7RuD1zGnIUAVEYJhY7b9UY/Za34Gx6Y5tljKsVYFWUlWU7FSDYgjzB2xmvNnj6aZsu7QsxhYMKgvYafpVEm2xtcjV0HXDLRdtVWv8AW08En7JaP+Jf+GKywYJM8p5WvmPbAlRBJDJSOgkUoxjmBOk7NYlFsStx+OPuUdqdJBJK60ko1iNEVdACRxrZE5/aZz+8B0xU+N7JMomq5lggTXI34BR1Zj0Uef4C5IBbameW1sT9t8dvBRuT96UL/BWxD1XbNWSkLBTwox5DxzMfYDTv+Bw28O9kNHCoNTqqJOZuSiD0VFIuP2ifww8ZZk9PTC0EMcQ+4gW/uQN8Xl1kzveqY/zZznNrNWSGGDn9N4AOtxTrbcfft74feGOzvLqVdwlS5G7zaX/wp8qj9fMnDuRhVzjs4y2pJaSlRWO5aO8RPqdBAJ9wcNLMNI7ibgfJ5Iz3iwUxG4kR1i0+pHyn94HFRQcWVlBM8dNWtLEjEKT40kA5EK97A/dPseuLRPYtl97hqgegdP5x3/XG9SdlmVxEaomkbp3krb/uggH2tgzccr24JlN2tRzxGHMqNZUYWYx7g+vdudiPMPfywdnnECSyzUBqJ0pCHancuI5FRd+6eXchQhJGki2k72Ng+Z32d5bJCwMEcFgT3sdoylh8xPIgeTXGKa7OMrlmr7U7gNHHOyyW2B0NHG9jy8bqfP8ALBL6pYdso7LI56ySaTvvggR3azMe8n2FyxNmEeq9r2Zh6bmycjyGKkeYwosaSFDoQWUFVClrDYE/yGK77LshzWCsZqrvVg0sJO8mEgkb6pUa23vvq22uOuLbwjeMn0GDBgxWxgwYMAYMGDAGDBgwBgwYMAYMGDAGDBgwBiku2/hbu5Froh4ZSEmA6Pbwv+8BY+oHVsXbjQz7Kkq6eWnk+WRSvseasPVWAI9RhWcsdzTk3BjPX0bwSyRSCzxsyN7qbbeh5j0xgxl5BjoHsY4eWnohOw+lqfGT5J/ZqPS3i929BjnyQ2B9jjrnKqcRwxRjkkaKPwUD+WEdulOdtrBgwY07jBgwYAxiqqZJFKOoZTzBFxjLgwCHnnZhFU7fF1ip/dmcyp+Al1H9cTvCPCNPl0bJACWexeRzdntyuQAABc2AAG56k4n8GCam9jBgwYKMGDBgDBgwYAwYMGAMGDBgDBgxp5pmsNMmueVIl83YLf0F+Z9BgNzBit837ZKKO4gSWc+YHdr+b+L/AJcKlb21Vbf1VPBGPvlpT+YKfwxNsXqYxeeDHPh7X8x/+n/4R/8A3xs0vbNXKfHHTOPRXQ/nrI/TDae9xX1gxVOVdtkLWFRTSR/ejYSAepBCn8gcPuQ8VUlaP9HnRza5S+lx7xtZgPW2K1Mpeyo+3TIu6qo6pR4ahdL/ALaAAE+6W/wHFZ46U7Usl+Ky6ZQLvGO+T3TcgepTUv445rBxmuHUmq8y/KfY468oZQ8aMOTKp/MA45FOOn+zuu77LaR73PdKh908B/VTixro3uYsGMdRULGpd2VFUXLMQoHqSdhhGzrtZoILiNnqGH90vh/4jWUj1F8V2tk7n3Bikq/tsnN+5pYk8jI7SfmF0fxxFP2wZif/AJce0TfzkOJtj3mLoLBigYO2PMAfEtMw9Y2H6iT+WJ/LO24cqikIH2opA3/I4X/qw2vvMVv4MLGQ8fUFWQsc6q55RyfRsT5ANsx/ZJwz4rUuxgwYMFGDBgwBgwYMAYMGDAGNbMK+OCNpJnWNF3LMbAf/AN9MQnGnGUGWx6pDqkb+riU+J/U/ZUdWP4XO2OfOKeKajMJNc7+EHwRrskf7I6n7x3PttibYyzmJ/wCLu2JmvHl66V5d/Iu59Y4zy93v+zirq+ukncyTSPI5+s7Fj7C/Ieg2xr4ksmyGeqNoYyRyLnwqvux/gLn0xjPOYzeV1HC5XJG4L4szKuzaNbGokZz9lPAv5/Mf0wzUfDdJFbRTxAjqV1H/ABNc/rj5vU9rdHHjHdanStUXrHmMfQcdCCnQckX/AAjGrVZPTyf1kETe6Kf1tfHGe2cfOH6/6X3P3UNj6jEEMCQwNwQbEHzBG4OLXzPs8pZLmItC3odS/irG/wCRGEXPuEamluzLrjH9om4H7Q5r/D1x7eh+P6PW4l1fpWLhYZuE+1eop7R1YNTDyubd4o/a5OPRt/vYQawIJJO7N49b6CRa66jpuDy8NtsYcGPalyt7jD/wf2ktl9A1OsXeS947RltkRWCnxWNydeo2FufMYQMGCS2dkpn3ENTWvqqZWk3uF5Iv7KDYe/P1OIvGehopJnCRIzueij9T0A9Th5yfs2Js1TJb7ke5/FyLfkPxx5+t+J6XRnx3+VmNyV/jzrHmMXdQ8JUcXy06E+bjvD/z3t+GJZKZBsEQeygfyx87L2xhPlxt/T+XSdGufAw88fcX7UZbDILPFGw+8in+IxBZhwHRy30oYm842IH+E3X8gMaw9sdO/NjZ+qXpVTxF8NnC/aFW0NlWTvYh/ZSksLfcf5l/Uehx7zrs/qIbtEROnkPC4/cPP8Df0wpMpBIIII2IOxHoR54+l0ut0+rN4XbHOLpXg7j6lzDwoe7mtcwvsfdDyce246gYa8cfoxBBBIINwQbEEciCNwfXFu9n/auRpgzBttglR5eQmt/1/n1bHbbth1N8VceDHxWBAINwdwR1x9xXUYMGDAGDBgwHNva5/wCLVHtF/wBAwoYMGMvJn81BxefCv+p0/wDu1wYMfG9s/l4/3/Z06PdKYMGDH593GDBgxQY+NyPsf4YMGA59qfnf9pv4nGPBgx+3nZ46MGDBiosvsl/qZ/21/wCkYfMGDH5P2h/U5f8AeHq6fywY+YMGPHGq+jBgwYKDiou0v/Xm/YT+eDBj6fsn8/8Axf2c+r8pVwHBgx+leZ0v2W/+FUf+6/mcNWDBjUeydhgwYMFf/9k="/>
          <p:cNvSpPr>
            <a:spLocks noChangeAspect="1" noChangeArrowheads="1"/>
          </p:cNvSpPr>
          <p:nvPr/>
        </p:nvSpPr>
        <p:spPr bwMode="auto">
          <a:xfrm>
            <a:off x="116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sp>
        <p:nvSpPr>
          <p:cNvPr id="10" name="AutoShape 8" descr="data:image/jpeg;base64,/9j/4AAQSkZJRgABAQAAAQABAAD/2wCEAAkGBxQSEhUUExQWFhUWGBgYGBgYFyAYIBYiHhwXGhwaGRcbHSgiIBwlHBkaIjQhJiorLy4uHCAzODMsNygtLisBCgoKDg0OGhAQGywkHyQsLCwsNCwsLCwsLCwsLCwsLCwsLCwsLCwsLCwsLCwsLCwsLCwsLCwsLCwsLCwsLCwsLP/AABEIAOEA4QMBIgACEQEDEQH/xAAcAAACAgMBAQAAAAAAAAAAAAAABgUHAwQIAgH/xABNEAACAQIEAwYCBwQFCgQHAQABAgMEEQAFEiEGMUEHEyJRYXEUMiNCUmKBkaFygrHBFTNDU5IIFiQ0Y3OTorLCNYOz0SVUZKPD0uEX/8QAGgEBAQEBAQEBAAAAAAAAAAAAAAECAwQFBv/EACwRAQEAAgEDAQYFBQAAAAAAAAABAhEhAzFBEgUTIjJRYQQzocHRNHGB4fD/2gAMAwEAAhEDEQA/ALxwYMGAMGDBgDBgwYAwYMYKyrSJS8jqii5LMQBsCTufQE/hgM+DGIPqS67Ei41Aj2uDuPbniqeFe0SSkeohziYGRHUJoQOQfFrBMI06R4bX8W5v6Et0tHM65YImle+hBdiOgvuxuRsBuT5A41siz2Gsj72As0d2CuVKhtJ0krccrgjGvTZhS5gmlW1gFHeN1KMLHUuuJwG0kr1FjbrhKloMwo8zkTL9BpnT4n4eRtKG7BZUiNvC+rxbWUaxe+BatDELxbm3wtM83exxaQbGRC4Y9ECh1JJ5WBvhTzDi6ogzFWnkihoWhuI5GRX12sVKgmTWJNiQCmnfc4gc0WkzOvoild30nelpFY6ERE0t3cMbgG7MAOrNdidl2iXI6ZfnFbLl00vdd1WLrIjmARV5OoBuAVCHYsRuPFaxxj4Q48WsCoIpJJURTUSRKDFGxG4BLXbcG2kNy2vzxMcW5b8RCqFS0RljM6Le8iA7rtuRfSSBuQpG97YrTPUORZnG9CjvDURlpaZQX2Q3Yr1FgSwvys31TYEtsXMDfcY+4XM341o6anhqJJD3U9jGVUsWBGq9lHIDn+XPE9S1CyIsiMGR1DKw5MCLgj0IxW9suDFfZ7xHUT1nw2WTJLpjkaoA0jurFQoimKsvfElhZgwuNwN7T2e8XRUjU3ebJUBjfcutlUraBVLtcmxt8u1+eCbMeDGGnq0cKUdWDqHWxB1KeTD0PnjNgowYMGAMGDBgDBgwYAwYMGAMGDBgDBgwYAwYMLPGec1VL3EkEKSQaiapma3dILHUNxYAaiTv8oFt8AzY0c7yuOqheCUXRxZhyvuDa4335bWOF3gvi5sy76SMRpFHJoWNiTK4sD3jWNkBvsLNyO+JTjXOjR0M9QoBZFGkHcamYIpI8gzAnBNzWy/LwfLTTvNBPNJB3T6YGqZgYWtcNGddnXa2huV9ibAYQuLuz4UuWwVkTP36iNqgk3uXsdag8irke4NzuMJ/+ddd3ne/GVGu9794bf8AD+S33bW9MXDlnEH9J5FVl1AkjhmjkAFhdY9Sso6AjSbdDcdMRy3jknuF8yjzOlhqVss6XUsOcbi2tfVG2Ok8wVOxsRk4uaoaFFpVC1bsY43J8MV1Jkcmxuuldtj4tG21sL3AmXCgqYUS/c11Iktrk6ZolTXz5a0k1funoBixGjBIPVb2/HFdJ2cwcYcL1dDJerGvvCT3quXEhHMa2AOq32h+eOhMpyKgamj7mngMLorL9GpDAgEEki5J8zvhM7fpB8JTr1NRf8o5B/3DEN2M8ad2RQTt4WJ7hj9UncxH0JuV9bjqMRzmsctHQ8cwxZh8GXUQrER3hEhIkViCpkKlSiqDdydiCCbgjG9xHlpWspK8W0wCSOa/SN12kv5I1ifulj0xHzUhbN6ZkA7mCOSnPmWZDI3uAO7uepc+RwzZllivAICLx3jVlO+pQy3U+akCxB5i4PPB0UpxNxJlksbUoSeWOKeSSCSErGEV7M6AyA+HWXAGm1gtsMdBxtDNRx05gqqOj8EHxIGpQosmjvgPCWICl7G123B3Gv28ZbDHHSvHGiMXdLqoW66QbG3MA8vK588PHCEEU2T08YUPG9KqMux1HRZwfXVqB9b4MTfqsYuA+E4aJ6p4FKxyuqxgktZI1tzbfeQyEemnGHjzJ5nkp6imKCZJodBfl4VqQVY22VzKq7efthjy5RS0kSzSKO5ijV5GIUeFQpYk7C5GNQZ9S1cUop5opyiFtKOGII3U2BuPEBYjra2K3qa0pzPOIKWLN4a2JpjoVe9hCgGIhCphDswBFzZgBYENYm+1t8Lca09cFCrLE7AsqTJo7wDmY23VwPukkdRhK4+4KgpsmBVF7+Axs8tvFIzMqSFm5kEtex8l8sTvZy6V2UQI2zw/RhhzieM/Rup+1p0H1uQbgnE8s47mWj7gxgopiyAsLMNmA6EbG3p1HoRjPiugwYMGAMGDBgDBgwYAwYMGAMGDEJWcWUkU7U8kypKkZlYEEAKAWJ1W030gm172wGjmPaDQQrOTNqancRuiqSxclgEUGwY3VhcGw0m52xp5/UHMaMx9xUREvC8kEqGN5IlkRpFQgkFigOwa/IG1xhe4wyhM0p4aqGM08LSGSSUIC7LpZVndEIJAIU7tcIzHa1san+c+c000FPM1IySELFVSKxil28J76MgBm5AEAkny3xGLb5YO0bhGGigXMMvMtOyMocKzrYNsD4vEp1aQV5G+4w207TTQnL8zKt8RGVhqovlm8OqxFhpmUDWBazBSRyOJI1kzRPFmVJGsLKweWOUSRabb6wwV0HrYgWuSMVbmnaF8PEaKi+mgjZe5nnW7IFIZQguNWggaXaxsANJtckusUDm/Z9mEEpj+HklF7LJEpdWHQ7br7Na364srhjhiagyarWUAT1KvZL30l0EUaEjYksRe32rdMVNmPFtdObyVc59FkKD/AApYfpjVizupUgionFiCPpWIuCCDYm2xAOI5TLGV0nmdCFfLwv8AYzaR7fDzpb+B/DE8zWFzsMUZwh2pyCWJMwIeNWuJgoDISrJdwNmWzG5ABHPfFmce1Ewoqh4JBGqQSSl9KvrspKouq4s29zY7WtzuLt2xylm4Su3iVZKejljZXjZ3sykMGuoIIYbEWBwo8OdmlVWUnxUbotyTEjXBfSbX1DZdwbefPbnhyn4ZlnyBIwwl0Qw1NPZQpU6bvFZefhLBSdyW3vbd74CA/o2ity+Gg/8ATW/63wZ9G8t1C9mdcamEGVdE9LrglQ/NrLBpJHB6vZTfz1+eHjC9V5eIK1atNlmCwVA+1v8AQSe6sTH7SD7OEXirtgaCqeGngSSOJijs7EFypswS3ygEEXN7+WK3uYzltdvVIz09Kw6T6PbWptf0uuITJnq+H6yKGoYSUdQwGoX0gmwLKD8rKSCRyK77kbWJxTlwzTK2WPZpYklhvsQ1hIl/LfY+hOIviow5jkjPKyxs0WpTIwTu5kBBQk8mEgaMjn8wxGbjzsm9vWbOaiGluRGsYlI6MzM6gnz0hTb9o4rXLcykppUniOmSM6lPtzB+6RsR1BOLK7T6ihrkhkhrIfiYk0MpJAkXnYPbSGDXtc2Nzvhd4F4Dkr5V1tGKdSDIVlR2YdUVUYkE8rm1r335YjnlLcuFu9pr97lvdrs1VJTRJ6GSWM/oAfyxE8KS0+U1GY07OVhR4ZYh4nYh4/FZQCzWK25dBhmzCAVFdBGB9HSAzv5d4ytHCnlspkcjp9H548Uj6a6tkRGdtNNFZdt1V5DdjZRtMvM39Diu2udoVO1zLbnxSgX3bum36dN+nljV4c4/lmrJYkgmlgkCvSllEbMoMaSNqewZPFrHM2FuoAlKTgJJax66tEckrEFYUH0cdgANRIBlfb5mAH3dhZnq6Id6k+ks0SSKiiw+coW3JAv4ABuBz/Byk9Xlv4MR+T5zFUqxjJujFJEYaWjYc1dTyP6EbgkYkMVsYMGDAGDBgwBgwYMBqZrmC08RlcMVUrfSL2BYLqI+yL3J6AE9MIfH0dNXUwkgMd3khher7o+CJpBqKyEDUmqwNjazG5Avhw4lyCOuiEM2oxatTKrFNVgdNyu9g1jbzA8sV7wNxp8PJLltWrGKnd4En03CIrFEWewsFsAA/LlfzxGcr4qM4l4ezDJKcT0ldK8CkBk0/wBXc7MEYspUtYGwG5HPezlk1VJHEEroKeWmnAPxFOt4m12N54WHhBvfvACvU6cOH9HRd20Xdp3TAqU0jSQdiCtrWIwm51QHKqOVaOSQiUiGnp3tIEklOle6dvEBc6iGLDwnlvgnp0V8zy05pWvQ0bSRUNOQKh+8d0ZgfljRmKixFgAALgsb2UF5peznLUi7v4WNtrF38Tn17w7g+1rdLY3+DOHEy+kjp0sSBeRvtubam/kPIADpiadgASeQ3OGlmPmuSs1pRDPNEDcRyyRgnqEdlBP5YkuDOG3zCqWBDpFi8j2voUWBNupJIAHr6Yia2p72WST+8d3/AMTFv54tv/J+pBarl6kxRj0sHY/nqX8sR58ZLlpGcadkrU0JmpZHmVBd43A12HNkKgBrfZte3K/LDB2ZZga/KKijY3kiR4lv1R0Pd39Abr7KMWnis+Hsp/o7PZYkGmCrgaWMdAyspZB+zdz6B1xdO3p1dwwLnMGXU7PM2inN5INt/H4zAB9tWLWXbwWHJGIrypz/ADmaDXQ0skFGNTR6VVnKklttW5XfbQuwsATa+J/J8t/pmterlF8vp5GWmi+rM4PjlI6qW39dh0a7V2gcTrl9I0m3et4IV82IO9vsqNz7W5kYF5n2UIvHGYb/AOmSkEWIYhgb+jAjG/wfTUmYV1q1njeZywEdljlYm5Qk3ZCxvyO5JAKmwxE8IcOSV9SlPGbA+J356FFrt6ncADqSMO/aPwDFl0UFTSGS6yorBm1HVe6OD0OpbWG24ta28cpLefC0+LOIoctpTKwG1kijG2treFR5AAXJ6AH2xzXnWbzVkzSynUzEtpUWVL2voTpyFzzPMknfFk5rQTZ/mbqrFKKlJiMg8/r6L83Yj2ChSeYDWtkOQU9HGI6eJUXqQLs3qzHdj6nF7ullzv2cog49QyMjB0Yq68mUlSPZhuMPHbNlSQZiTGoUTRrKQNhqu6sbeukH3JPXCL7C58h19BiOFmrpZ3Z92oGBjFW+JJG1Ge3jDGwvL9pbAC43AA5jlaNHmqxozpDPM0jGU93ERq1W02d9KtZAi3B304QIuxQGnUmpZagqCRpBjB+zb5rDlqv626Yy9mXEL0MsuW5gwj7oF4mdgFUDdlDnmhHjU+WobWAFd8bZxkl877UTSsBNl1VGDyMmlQ3sQWUn0BxHf/7bCdlpJix2A1Lueg2uf0xo9oOZVGcMlNQU8skEb62mKFEdrFRpd7DQAzb8z0FgLs/Z72cR0FpptMtVb5uaxX5iO/XprIv5WBNxvK3hX+TZ5U1ebzKNVFJXIYjZTePSmpHIbSS30ZGrb5za2L0y2maKKONpGkZEVTI3zOQACzep54h8+pIklWum0L8KkgjZmCjx6QWdyNgACABc+I7E2GF7I+KausqYCq6KOSR+7lWOzTCNG1B43ZmSMtyk8JuFFhqwanHdYWDBgxWxgwYMAYMGFbjmvrIkBpIO80ASMxI0kKwBjKA6zcEtt9i297YFee0fiabL6ZZoYRKTIFYtfTGCGOptO/MBeYFz+GEfLuO6aOczxQPJUZgkSzUyWskqlo18bbWcNytfZSR4jZio8mr5C8z1cFWHU6QO8RIjY7RRo+iQXsNTb7c+YxXtD2a1E+Xx10MpadtUhiIIbZj8sl795db7jn1Ft455XLfC3smzCojVVmopIk+rokWfux0VgtmsOQ0q1h6DGSeD4ivS+8dGmv0MsoKr+KRBj/5ynCX2c9qAlK0tcQsvypMdhIeWmQfVf15E+RtexcmitGXOzSs0rX2PitpB9VQIv7uK1LL2SGILjmu7jL6qQbEQuF92Glf1IwkcNdpQFXVQzSvVI0x+GNPAX0qNRIso1MAANwG5MbkWxJdr+ZI+UM0bBlmkiUEdbOHI9CO7II5ggjELlNWqAAxdn+T+f9Gqh/th/wCmv/tilApsTY2Frm2wvyuel7Ytv/J+qvHWRHqIXH/3Fb/txI4dP5ly4XOM8kepWJoTplRnUMOarNG8Ln93Wr2+4MMeDGnpamW0MdNCkUYCRxKFUeQA5k+fUn3xzn2gcQSZjUyTqGNNCRHGQDpUE2DMeQMhF/bSOmLh7Xs4any9kjv3tSwgQDn4r6repUEe7DC1xpw+mXcPGAW1l4WlYfXcurMfYabD0AxK5588JHsMyQRUb1JHjqGNj5IhKqPxbWfxHlie7TMrkqqNaeH+sknhCn7Fm1M59FVWP4YleEaLuaGli+xDGD76Rf8AW+JfBqTjSO4eyWKjp0ghFlQc+rH6zMerE74kcGPLuACSbAC5PlitOfe22rD5mVB/qoY0PoTqf+Drha4Npe9r6ROhniJ9lYMf0U4wcRZn8VVT1HSWRmX9m9kH4IFH4YmuyyLVmtJ6M7flFIf42xl5e+TpbFadsND3Pw2Zxj6SllQOR9ZC2wP7x0/+YcWXiJ4syz4qiqIOskTgejWJU/gwB/DGq9OU3EnFIGUMORAI9jvhfq+JmYlaKmeqI2MgYRQg+XfN8x/YDW3BscYeEIvisvpGmOpDTxXj6P4FB7z7Q2Ph5eerpOZrmUNJC0szCOKMbn9AABzJ5ADngKs444xraZ0Wro0jDK/dPHNr0nwhnTUlu9VTYFgLaidwSMLHGGfmuWmhy6OZYIogrQIhLqQbAOEvqQDTY3IuTexxH8W8Qz5xWIEja1ylPCNyAdyWPLUbAk8gF52Fzu1HDdZktRR1LsnikUfRtfqNUTFgB4kJF+Wx5WBxlxuVu/ouPs3oqiHL4Uqy3ejUbMdTIpYlFY+YW23Tl0wz4Wsr4tWeZY44ZyrBjrMZVVKkBru1lceIeJCw8r4ZcadoMGDBgoxV/aNxVmdD35CQrBIyR08w3dSQWa6km5srcwANueLPY23PLC9xJNTTCGPvkExdJ6fSO8JMZ1Bwi3LR8wSLbE7g7gmXYucNdouW6FHf1LSkAESrLKzH0CApe/RAPbE/k+YWDrS005R3dx3qGmRC51N/WASWLlm2Q7semPWa8PUc0ZnqqdFdFLs8ZKuukEkrKml+lxyPoMUxD2kTpLdBIae+0T1MxfT0vNrJ1fhb+OIxcvT3PGbcIwrmQFVHG8OZJIjaV091OvjBRiSQWUNv9ZgxI3thhyQzhJ8sqJCZlibuJzzmiYFFc/7RCQrfun62NfNZ4KnKhWwBvotFUpYlnUwuHZWYkm9ldDv1OGHiOnsI6gfPTPrv/sz4ZgfMd2S1vtIvlg1J9CBx7AlDmWWTwRhVjVlkCLssStHFc26BZ2F/bGXt2jVKOIKLd5VKzepEUgvb8sT/ABVR9+Mwc7rHRSU6nrrZWlkt7AQfjfywvdvYPwlL/vv/AMb4M5dq+9kfD8c2UzrKt1qnkVj6KAi29VYEj1wodlsrUWcdxLszd7TP5XHiB9iYxb9oYtLsij05TTevet+csmK87ZcvakzCGtiFu80uD07yErz910e9mwZs1jKvTBiOTNlenSeNWlEqK0aJa76l1AAsQo26kgYrj/PwSZtCJZ5aKOLVFJTygFZHOoC8iMVHNd22GnY+LFdbZEnxovf51ldOd1j7ydh7XKk/vRW/HHzt5B/ovb++S/5P/O2M0wvxKn3cvJH/ABWH88S3aflBqssqY1BLhRIoHMlCHsPUgEfjiM64pnhWygeQAx7xG8OZotVSwTrykjVvYkeIe4Nx+GEvjXO8whqKSSKGFVklNPEryvdzJaxmjXSo+W43Yr7m2K1bqLGwjdsHEHwtA0am0tTeJfMKf6xv8O1/Nlw4Uszd3eYKjAeOzXUW5kMQPD7gY554qzKXOszCQDUpPdQDoFG7SN5A7sT5aRzGJWc7qEy+H3sTg1ZoD9iGVv8ApT/uw19oHC1Pl+SGKNQX7yEmQganbV4mv08OoAdBtjR/yf6K8tVMRsqxxg/tFmYfhpT88RymGspF0YMRueZ5DSJrmYi97Kqs7Nbc6UQFiB1NrDrbClwDxqa+sq1M0ZiGk08Wko+nkzG43G633O/kLX0778J3g1hFRWchVhkqkJOwVY55lBJ8tKg4pvj7OqnNBJVIhWgpnCIT4QzMQmux+Zzq5fVU25k3feL1kqHXKoGKmomklnYf2cOoOx/edretrHY4xdpeWoIMvyqnARZ51WwPJEHiJPndg1+ZIOJWMuZp97FeFBDB8ZIPpZx9Hf6kfS3q/wA3tp9cT/GtEs89CjkKkMrVTs3yjulsgY8hd3XmRcK3ljdnqaynA0UsU0SC2mKUpIoGwCpIoVtumtceso4pp6pHkp7ySJtJDYJKlidmjcggg36252ODUkk0kaOvV2KkBZNOoC9w6/aRvrLc2PUEi4FxfdBvis+LsyhiWKuo5SrQTAvBpKiXV4JYyhF0m0sWK7E2DEGysHzh+oMlOkjKV7zU6qbXVWZmQGxIuEK3AJscVZUjgwYMFeZEDAggEEWIO4IPMEYqKbhGqpB/SlKymdO8Jpe78Cw3YCJFUg3VLHSOZBtvzt/GIVC6igPiABIG9r3tfyvY8+djglm1UZL2wJODHV0rCNgQ8kN5AoYEEsltQW3kThF4j4EmplM0bRzUZs0c4lQAqfl1BmB1dPDe/Tyxc9HlqZVJUSqAKOYmWSw3p3A3NusTD/Afunw0dxRn0uZVDFI2EYLNHBGpOgdXZV+ufrN62xmuWfbnu3qXjuSDLxQQIullkEsj+It3hYsEXkoAa1zcnyGGHh/Js8zBBMax4onHhMkhXWD1WJBbSfW1/UYq7njqHhOvDZbSyIpf6CIBQQLkKFIudhYg39jhGcPi7oLKFrqUCnrxHLA7i1VF0JfUVnQgbO111gWGrc73xp9vMGqgib7FQpPsUkX+JGJDgniOSpM6VEUpR6maJWfu2RdK704KWLKAreMqQdxe9gd3tOyzvcqqEFyUQSDqT3ZVz7khSPxxXWzeLz2SvfKaX2kH5SyDGz2icO/H0UkSi8q/SRftrewv94Er+9iG7EKoPlir/dyyr+Z7z/vw/wCKuPOKnuzjjYQZVUCQXlowe7U7FhIbRr5/1pKHyGnGfskoVmizB54xJWPKySiVbGzKDpYEeEFy9xbpy2GI7tFyIZdmMOYKhalkmR5kXazqwc3HUMVDgHYspvzGLB4RoQamurEIMdU8JiI5MqRKC493Zx+764jEl3q+EVT5f8PnVGuot/8ADWh1Hm3dOm59Tqvh9dgASeQFzhb4ih012XTW/tJ4SfSSF3H/ADQj88TGb5eJ4zGxOhr6gCRqFj4SQQQL2Prax2JxXSFTguZKaQQxm9FWXqKJrFQpYa5KexAI6yKD01/ZxC9sVHVVU1PBSIztCj1LaSAVN1VCCSPFcPYDc9OWJrs8ymNstihdO7kCRl1G1nsHSdfJyCp1faUg7g4Wu0Tjv4WSWKndTUtFHFLKvKII0xOnykPecvq+pAxGctenlEcb9pjVNFFTx7PLEPimAtY8miX3IufQgdTZ07JODPgoO/mW1TMNwecScwnoTsW9bD6uFjsr7O2dkraxSFBDwxNzc8xJID0vuAdydzta90YRMJbzVV9v1Zampob7vMXt5hEYfxkXE12NZX3GWoxFmnZpj7Gyp/yKp/HCJ2ps2YZxDRRH5AkX7LP45G/dTSf3Ti8KSnWJEjQWRFVVHkFAAH5DAx5ytL/G8vw9HVzoCZmi7pDzILeCNVH7b3t1J9rQfZjw/GMvopQoWaN5XLWsxJMsbox5/KQLHqi+WGbi6DXDGDyFVRsfwqIT+V7Y85BH3DVMFrBZXmj9UmJkJ/CUyi3kB54rWuWjwdSiSora085pjCh8o4Potv2pFdvyxq5jRLUZ3Esih0honbSwuLySd3uD5qG/LE5k0sdNSwJLIiERpfWwW5IBY7nqxJxpUJV80lkRlZWo4QCpBG0s99x7jAaldwlUxm9BmE0A/upQKiP2XvLso9ifS2ELMuz/ADn4pqxZYDPe+uJ+7JsALaTGq7gAEE2PW+I/jvtJqpamSOmlaGGJmQaLBpCpsXZudiQbAW2574Z+zjO66vp5tNQFqIGUa5Iw6TKwOnvFFiHXSw1ra4K3DWGIxvHK6RvDnGE02ZwQ1EAjmcSU9WOQmARmQtHbZ1IPiuQVY22ta4aCkjhjSOJQsaKFRRyAHIDFd0HZnJNJU1GYzq9ROjIDCLCK6hNQLAXOgBbWtYte974cODeHhl9KtOJWlCljqYWtc3sq72UeXvhGsd+U5gwYMVtgr6cyRugdoy6sodPmS4I1LcEXHPFbR8J1nxNUgzKphL913bd3q7/TEid48gsLhlZSq2OwJ2IxaGEvPO0COnlqIFhmmnh06Ioo2fvNSq2ouoIVQTpN9xpNr3tgzdeSFxz8ZTZWYqn4nWZER5GnWaKcDU91J+kUkoPCQPLfFqcHcORUFMkUSjUQDI/WRrbsT78h0G2K/QT5vRVCVZqEqHN4YfhZY4oipunj7vxatwSzGwOwB3Lp2dZ4aqjVZLrUU/0M6Nsyum1yPvAX97jpiJj3V321cHiJhXQrZHOmcDkrH5ZLfeOx+9Y/WOI/su7QBRA01QT3DElH59yx53A+oTvtyNzyJteWaUkc8TxSgGOQFGBPO+1vfHL3FGQyUNTJTyb6TdW+2h+V/wARz8iCOmFc856b6ouzsqonhj7sv30TRQVSSbHTJKJBMgI8mUnz8ZGH2WMMpVhcMCCPMHYjHLPCz1ve6aAzd4dyIiQDbq4+W3S7bYtLLOMc3pLf0hQSyxdZIkBdfVhGSh/5PfDbeOfD32QIaSrzDL35xuJE+8vy6vxQwn97FqYrKvzOnerpc3pJA8YIpasDYxrJsjSKd10uRe/TT0F8WbhGseOGpm2Wx1MLwzLqjkGlh/MHoQdwehAxWGTZlNkE3wlZqegkY9xUAX7sncqwHLzKjrdhcE2trGvX0cc0bRyorxsLMrAEH3BxVs8tHMWSogWWJ1dVeOZWQhgQjqxsR5qGH443MxzGKnQyTSJGg5s7BR+vX0xXOQ8GZfVCSXLa2sgQOyOIJSi6gATs63IsRY3ItbEtB2V0esPUPU1bjkaiYtb08IXb0N8RN0m53xnNWytTZPHIblrzKCrWcklQTsiaiSGexF7DTYXYOBOymOmKzVhWaYEMqDdIzzvv87X3udh0FxfFh5fl8UCCOGNI0HJUUKPyGNnBJj5oxpZzmSU0Es8hskSFz62HIepOw98buKu7Tqt6+qhyimO7ESVLDcRqLMob2BD2PUxjritW6jS7GMneeafM5x4nZ1j92N5GHoPkH7wxb2NTKcujpoY4IhaONQqj0HUnqTzJ6knCjx9xZNSKssVPM0UUq95IGRFkvde6swZyNRHiVRuAATvidknww055UIsTB9R1AhVjUu5PTQo3uDY35DmSBvhJzihzivYFO6y+MAqDr1TENbUCUBCg2B0ggggbnDxk9a8sYaWFoJLAtGxDFb/eU2I/9jtjexVs2orN+xqrCtIs8dRJa5Vgys3oGYtc+9vfCDkmbzUcglp5Gjcc7cm+668mHof446I7ROL0y6mJBBnkBWFPX7ZH2Vvc/gOuOacZrh1JMbwZcr4bfMWklgkgTxkyRyOUMZYk+EaTqQ72tc7WPK5s/hjM8uySAQyTSGSRtckhp5QHawFkultIA2AJ6nrirez/ADw0dfDJfwMwikHmrkA3/ZNm/dxcvGnDVXmjJCxSmpUcOTfvJZCAR8o8KgAm3iPO5G1sI1h23O6E4q7U6UCOWjkleSORNY0OqNGSdSyawBci+kjcMB0uDZOUTSvEGmVFckmyMWGm50G5A3K2J254iqPh+kgg+ARQscitqUi5mGwcljzYi1+oBFrbWYALbDGnSb8vuDBgwaGIKrgpaItU2ENwEdY1H0pZ2KDQBcuZJGsRuS5vfpO4T+OOA4K8PKBpqdCIr62AIV9egjcC+41aSRe+9rYJTHPmaRRiSciEG2zsL3PJdiQWPKy335XwtV1G/fivpl7qUgIYn8BrU52dT8kgG6EjUNw1gSBH8OcG0esTwGsDrqjLma9rGzqJL72IsShO4I5gjDtQ5bHFugOo7F3ZpHPoZHJYj0vgnciV/C7tJJmFCdMhvIKeRAySM1+/R4jusxKi7Ajew8zj7xxw+M2ow8aBaqBQyBTcSKwvpViBeNwLqTaxFjbxDDbPxJCJWhiDzzL8yQrq0ekkhIjQ+jMD6Y95fSSixISO2oAAlzpZiwBPhAtyt4gN8NGoqPsIzBIqueB/C8qLp1CxvGX1JY/WsxNvunyxeWKt7TuBpC/9IUF1qIyHkVOblf7RB1cW3X6w9dmZOzzjaPMod7LUIB3sf6a080P6HY9CZGcOPhqQznhOnqCz6RHKylGdBbvFOxSVeUiEdG3HMFTYjdyFJUhWObeSPwa737wDZXv5kWuPtX6WJkcR+f1bw000kfdh0jdl7w6UuASNbXFlv6j3GK23ncAEnYAXOKr7Sc8zenQTxlIKYkKNADyLf5TNrUgX22XYE2JPMsHCHaHT1kSCQlZtKiW0UndIxvsZSpVQbbam9ATiD7c+Iljp1olsXmKu/wB1FYEfizqLeitiM5X4dtPs7rM2SmWaOCnlpXZm7tQkEreIhnQKqpckH5udugscWvQ1ayxrIt9LC9mBUjzDKdwwOxB3BBGFDsirw+Uw3IHdd6jeml2Iv+4VOKv4w7TKmplYUsjQU4J0CPwtJv8AO7jxAnnpFue9zvgnqmOM26GwYojs27RKlKqOCqlaaGZhGC+7RsxspD8ypYgEG9rgi1je76+sWFC7X8gALlieSqo5segxWscplNorjDiEUUGsL3kzkRwRDnLI3yqB5DmT5D2xo8A8LNRxvLO3eVlQdc8nPc76FP2Rf8T6WA2cpyRmnNbVWM9isUd7rSofqqeRkb6z/gNhuxYL9yL2g8QT0kkUsCyMkP8ArGw7pVk8KtIBeRipBaycupFxeP7XaiWWhggiXvZKmRSO5BbWqKZNSAXNr6D198NHHlGXoKwJYSPA63JA1bHw3O3UgX88V8ONaHLnVYWapSnWZIAh1BVl+HcBpW6KySLtqIGnEZy+597Os+atoY5JP61bxS328abEkdCRZrdL4iuOO0unog0UNp6kbaAfDGf9ow6/cG/na98VmM2zTMDMKKGSOGeQyusPhUsVRTedrc9FyAQCSbjfC9xJwvUUBjWoVFaQFlVXDEAEA6gOW5/Hfyw2xc7rhpZxmstVK007l5G5k8gOiqOQUdAMWT2Y9mizqtVWqe7axihO2sdHk66T0XrzOxsYrsq4H+Ok+InX/RozsD/bMPq+qDr58vO3QAGEhhhvmqc7a+EaeCnSqp4khZXEbrGoRWDA6W0jbUCAL+RN+Qtn4rkq3niXKRXiT+2ZjIIelgPiPBcb7iw9zynO1b6d6GiH9rP3snhLWjiHjJC728Y/LBP2lwRTNBUyRC4vHNTMagc7aXiClkf0IYeuDVk3WlNkGbPNQ/EVivpdy/cxqjQXikQyB9Nm2YqLqBdhsellwJpVVuWsANR5tbqbAC5wr8FcZw1wCa/prSMF0MuqNJWjWTqATYXW9wTyw14rc14GDBgwUY0M6yeKrj7qYErqVhZmQgqbqbqQdjjfwYCvct7NFhjQRzzxyxndknkEc/Pd0VlK6uZCkWP2hziO0PiyWljjpBLJHJMbSsfE9PHcBjHKANYYX0sRqsrXs2y4+2aqzETxLT/ELTlAQafWCz6m1B2j32GmwO2559K74zSs7yA1obvmp0tq+YrrlChvv+fXcX3viOWeWuIvTKuI8ppIEihqqZI1GwWRST5k2Nyx5kncnGKo7UcrTb4nV+zFI36hLYrei7Gq11DPLBGSL6SWYj0JC2v7E48T9kuYQMroKafSQ2jVs1jfSySKoIPIi+HJ6s/osun7Usrc2+J0/tRyL+pS2FTijhyKok/pDJaiP4lSXeOGRTr82VQdnPVSLPvfe99rK+K6OIiHMstShkOwYwKYn9mC7fqB9rDXJwbllSqyJTwWPiSWC0Z9GWSIg/iDg183dA8EdqMVTaGrtBUDw3PhSQ8iBf5Hv9VuvInkHbPMtWpi7pwCjPGWB5MqurlT5ghbEdb4rjjDsjaYmWnqCz23WfxF7AAXmA1E2FruGJ89sJWU8Y5jlEhp5LlU2ME1yFHTu3BuF8rEr6YJ6rOMj7lsQoc8nhSO1LVpFqAA0RuyylBboGMUw5Wuw9MINbk9Tm+ZVQp1BEblNTsQkaITGgLWJ3CXAAJ5nzOGml7QqSpZ3nDU8ry0ZW93UCGVXP0ijbcycwNve2Hfs0oYoqVjE6SGWaaV2Rg19TtpFweiBR+fngmplwROAKSoipc5y9hpmjjJABv4nidfCfIhUIPqMVKp2x1FBQBMzllH9rSxg+pjkff3s4H4DCzxF2RUtRK0sUjwFzdlUBkJO5KqbFSfe3phpMunbOFO8GZc9RXU0aDfvUY+iowdj+CqfxtjoHOqqT4xIYJ4FnaJpFjmgeSyghWIdJFC3J6gk4w8O8CU9BDIsBbvZF0vOx8duoUgAIPYc7E3thV4Ojiqc1rHo6ibuYFi7vTKzI7G+vUHJ1ISh/MkHkcFxx9M0ZZ4M8Pyy5cB593Lf8tRxpzZDncvzZlDEP8AZQA/qwv+uH7Bhp00rN+yUzkGtzCpqDe9uQ/AOXt+FsMWTdneXU1itOrsN9Uv0pv5gNcA+wGGiSQKCWIAAuSTYD1JxWPGna5FCDHQ6ZpORlP9Wnqv94fbw+p5YM2Y4800cb8ZQ5ZDdrNKw+ihBsW9T9lB1P4C5xTnDXD9VnlY087Hu9X00vIADlFEPO21vqg3NyfFvcG8Gtmk3xNbVKQxDFRKrSy+hAP0a9LWvbYBdji6+5FLCqU1PqRBZY4yqWHpqIF/c4M6uXN7IrPq+Ogp0hgikZgESKCAAHc6F1MwIRSx+Y7mxO9jjzwSlf8ASmvlVmUrGqoBp2UMX1BVJe76DyW6bDGhS8S0wqkWqWSllJdgKlNAdzZF0SgmM6Y9SCzfWPUnDNm6mQCBSR3l9bA2KJ9YgjkzfKDzuSR8pxW0Tw3Td/UzZg24cdxTekSE3cf72S7A9VCeeGVox7HzsL/rjwQI0sgUBRYC+lQAPMDYAemIbhni+mrlUwv42DExn5l0FQ17XFvEu99wwOC9ktQUKQrojFhdmPqzsXZj6lmJ/HGzgwYKMGDBgDBgwYAwr8d8GwZlEqyN3ciX7uUbldWxUg/MpNttvQjDRiC4pyaWqESxTmDQzMzqLtujJpCnbcO3iuCNrHBL2QnB2c1iqIp0FUibLUwsLlQSqtJE5BN9JIZSxYWNt7l3Vri/8Rb9DiPyDJ46SBYYlCovRRYfzP4kknqSd8SOBGGqpUlUpIiuh5qwDA+4O2FNuEXo2MuVsI7m70rkmGXz08zE/wB4XHK4thywYLpGZFnSVKmytHIh0yxOLPE3kw6g8wwuGG4ONDjTg+DMotEg0yLfu5QPFGf5qeq9fQ2IlajLlaVJh4ZE8OofWU80bzXqPI7jrfdwTW+7k3Pcnlo53gnXS6/kwPJ1PVT5+4O4Ixp08zRtrjZkf7SMVP8AiUg46R7RuD1zGnIUAVEYJhY7b9UY/Za34Gx6Y5tljKsVYFWUlWU7FSDYgjzB2xmvNnj6aZsu7QsxhYMKgvYafpVEm2xtcjV0HXDLRdtVWv8AW08En7JaP+Jf+GKywYJM8p5WvmPbAlRBJDJSOgkUoxjmBOk7NYlFsStx+OPuUdqdJBJK60ko1iNEVdACRxrZE5/aZz+8B0xU+N7JMomq5lggTXI34BR1Zj0Uef4C5IBbameW1sT9t8dvBRuT96UL/BWxD1XbNWSkLBTwox5DxzMfYDTv+Bw28O9kNHCoNTqqJOZuSiD0VFIuP2ifww8ZZk9PTC0EMcQ+4gW/uQN8Xl1kzveqY/zZznNrNWSGGDn9N4AOtxTrbcfft74feGOzvLqVdwlS5G7zaX/wp8qj9fMnDuRhVzjs4y2pJaSlRWO5aO8RPqdBAJ9wcNLMNI7ibgfJ5Iz3iwUxG4kR1i0+pHyn94HFRQcWVlBM8dNWtLEjEKT40kA5EK97A/dPseuLRPYtl97hqgegdP5x3/XG9SdlmVxEaomkbp3krb/uggH2tgzccr24JlN2tRzxGHMqNZUYWYx7g+vdudiPMPfywdnnECSyzUBqJ0pCHancuI5FRd+6eXchQhJGki2k72Ng+Z32d5bJCwMEcFgT3sdoylh8xPIgeTXGKa7OMrlmr7U7gNHHOyyW2B0NHG9jy8bqfP8ALBL6pYdso7LI56ySaTvvggR3azMe8n2FyxNmEeq9r2Zh6bmycjyGKkeYwosaSFDoQWUFVClrDYE/yGK77LshzWCsZqrvVg0sJO8mEgkb6pUa23vvq22uOuLbwjeMn0GDBgxWxgwYMAYMGDAGDBgwBgwYMAYMGDAGDBgwBiku2/hbu5Froh4ZSEmA6Pbwv+8BY+oHVsXbjQz7Kkq6eWnk+WRSvseasPVWAI9RhWcsdzTk3BjPX0bwSyRSCzxsyN7qbbeh5j0xgxl5BjoHsY4eWnohOw+lqfGT5J/ZqPS3i929BjnyQ2B9jjrnKqcRwxRjkkaKPwUD+WEdulOdtrBgwY07jBgwYAxiqqZJFKOoZTzBFxjLgwCHnnZhFU7fF1ip/dmcyp+Al1H9cTvCPCNPl0bJACWexeRzdntyuQAABc2AAG56k4n8GCam9jBgwYKMGDBgDBgwYAwYMGAMGDBgDBgxp5pmsNMmueVIl83YLf0F+Z9BgNzBit837ZKKO4gSWc+YHdr+b+L/AJcKlb21Vbf1VPBGPvlpT+YKfwxNsXqYxeeDHPh7X8x/+n/4R/8A3xs0vbNXKfHHTOPRXQ/nrI/TDae9xX1gxVOVdtkLWFRTSR/ejYSAepBCn8gcPuQ8VUlaP9HnRza5S+lx7xtZgPW2K1Mpeyo+3TIu6qo6pR4ahdL/ALaAAE+6W/wHFZ46U7Usl+Ky6ZQLvGO+T3TcgepTUv445rBxmuHUmq8y/KfY468oZQ8aMOTKp/MA45FOOn+zuu77LaR73PdKh908B/VTixro3uYsGMdRULGpd2VFUXLMQoHqSdhhGzrtZoILiNnqGH90vh/4jWUj1F8V2tk7n3Bikq/tsnN+5pYk8jI7SfmF0fxxFP2wZif/AJce0TfzkOJtj3mLoLBigYO2PMAfEtMw9Y2H6iT+WJ/LO24cqikIH2opA3/I4X/qw2vvMVv4MLGQ8fUFWQsc6q55RyfRsT5ANsx/ZJwz4rUuxgwYMFGDBgwBgwYMAYMGDAGNbMK+OCNpJnWNF3LMbAf/AN9MQnGnGUGWx6pDqkb+riU+J/U/ZUdWP4XO2OfOKeKajMJNc7+EHwRrskf7I6n7x3PttibYyzmJ/wCLu2JmvHl66V5d/Iu59Y4zy93v+zirq+ukncyTSPI5+s7Fj7C/Ieg2xr4ksmyGeqNoYyRyLnwqvux/gLn0xjPOYzeV1HC5XJG4L4szKuzaNbGokZz9lPAv5/Mf0wzUfDdJFbRTxAjqV1H/ABNc/rj5vU9rdHHjHdanStUXrHmMfQcdCCnQckX/AAjGrVZPTyf1kETe6Kf1tfHGe2cfOH6/6X3P3UNj6jEEMCQwNwQbEHzBG4OLXzPs8pZLmItC3odS/irG/wCRGEXPuEamluzLrjH9om4H7Q5r/D1x7eh+P6PW4l1fpWLhYZuE+1eop7R1YNTDyubd4o/a5OPRt/vYQawIJJO7N49b6CRa66jpuDy8NtsYcGPalyt7jD/wf2ktl9A1OsXeS947RltkRWCnxWNydeo2FufMYQMGCS2dkpn3ENTWvqqZWk3uF5Iv7KDYe/P1OIvGehopJnCRIzueij9T0A9Th5yfs2Js1TJb7ke5/FyLfkPxx5+t+J6XRnx3+VmNyV/jzrHmMXdQ8JUcXy06E+bjvD/z3t+GJZKZBsEQeygfyx87L2xhPlxt/T+XSdGufAw88fcX7UZbDILPFGw+8in+IxBZhwHRy30oYm842IH+E3X8gMaw9sdO/NjZ+qXpVTxF8NnC/aFW0NlWTvYh/ZSksLfcf5l/Uehx7zrs/qIbtEROnkPC4/cPP8Df0wpMpBIIII2IOxHoR54+l0ut0+rN4XbHOLpXg7j6lzDwoe7mtcwvsfdDyce246gYa8cfoxBBBIINwQbEEciCNwfXFu9n/auRpgzBttglR5eQmt/1/n1bHbbth1N8VceDHxWBAINwdwR1x9xXUYMGDAGDBgwHNva5/wCLVHtF/wBAwoYMGMvJn81BxefCv+p0/wDu1wYMfG9s/l4/3/Z06PdKYMGDH593GDBgxQY+NyPsf4YMGA59qfnf9pv4nGPBgx+3nZ46MGDBiosvsl/qZ/21/wCkYfMGDH5P2h/U5f8AeHq6fywY+YMGPHGq+jBgwYKDiou0v/Xm/YT+eDBj6fsn8/8Axf2c+r8pVwHBgx+leZ0v2W/+FUf+6/mcNWDBjUeydhgwYMFf/9k="/>
          <p:cNvSpPr>
            <a:spLocks noChangeAspect="1" noChangeArrowheads="1"/>
          </p:cNvSpPr>
          <p:nvPr/>
        </p:nvSpPr>
        <p:spPr bwMode="auto">
          <a:xfrm>
            <a:off x="230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77307" y="1217412"/>
            <a:ext cx="3901860" cy="3908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150765" y="305596"/>
            <a:ext cx="7257115" cy="461665"/>
          </a:xfrm>
          <a:prstGeom prst="rect">
            <a:avLst/>
          </a:prstGeom>
        </p:spPr>
        <p:txBody>
          <a:bodyPr wrap="none">
            <a:spAutoFit/>
          </a:bodyPr>
          <a:lstStyle/>
          <a:p>
            <a:r>
              <a:rPr lang="es-MX" sz="2400" b="1" dirty="0" smtClean="0">
                <a:effectLst>
                  <a:outerShdw blurRad="38100" dist="38100" dir="2700000" algn="tl">
                    <a:srgbClr val="000000">
                      <a:alpha val="43137"/>
                    </a:srgbClr>
                  </a:outerShdw>
                </a:effectLst>
              </a:rPr>
              <a:t>¿Quiénes son los niños en cuidado de crianza?</a:t>
            </a:r>
            <a:endParaRPr lang="es-MX" sz="2400" dirty="0"/>
          </a:p>
        </p:txBody>
      </p:sp>
      <p:sp>
        <p:nvSpPr>
          <p:cNvPr id="12" name="Rectangle 11"/>
          <p:cNvSpPr/>
          <p:nvPr/>
        </p:nvSpPr>
        <p:spPr>
          <a:xfrm>
            <a:off x="469419" y="804503"/>
            <a:ext cx="5024132" cy="523220"/>
          </a:xfrm>
          <a:prstGeom prst="rect">
            <a:avLst/>
          </a:prstGeom>
        </p:spPr>
        <p:txBody>
          <a:bodyPr wrap="none">
            <a:spAutoFit/>
          </a:bodyPr>
          <a:lstStyle/>
          <a:p>
            <a:r>
              <a:rPr lang="es-MX" sz="2800" b="1" i="1" dirty="0" smtClean="0"/>
              <a:t>Consideraciones culturales</a:t>
            </a:r>
            <a:endParaRPr lang="es-MX" sz="2800" dirty="0"/>
          </a:p>
        </p:txBody>
      </p:sp>
      <p:sp>
        <p:nvSpPr>
          <p:cNvPr id="13" name="Rectangle 12"/>
          <p:cNvSpPr/>
          <p:nvPr/>
        </p:nvSpPr>
        <p:spPr>
          <a:xfrm>
            <a:off x="392032" y="1217412"/>
            <a:ext cx="5258003" cy="3531734"/>
          </a:xfrm>
          <a:prstGeom prst="rect">
            <a:avLst/>
          </a:prstGeom>
        </p:spPr>
        <p:txBody>
          <a:bodyPr wrap="square" lIns="68579" tIns="34289" rIns="68579" bIns="34289">
            <a:spAutoFit/>
          </a:bodyPr>
          <a:lstStyle/>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Distintas razas y etnicidades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Distintas religiones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Distintas nacionalidades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Adolescentes LGTBQ</a:t>
            </a:r>
          </a:p>
          <a:p>
            <a:pPr marL="685783" lvl="1" indent="-342892">
              <a:lnSpc>
                <a:spcPct val="150000"/>
              </a:lnSpc>
              <a:buSzPct val="130000"/>
              <a:buFont typeface="Arial" panose="020B0604020202020204" pitchFamily="34" charset="0"/>
              <a:buChar char="•"/>
              <a:defRPr/>
            </a:pPr>
            <a:r>
              <a:rPr lang="es-MX" sz="1500" dirty="0" smtClean="0">
                <a:solidFill>
                  <a:schemeClr val="tx2"/>
                </a:solidFill>
                <a:latin typeface="Arial" panose="020B0604020202020204" pitchFamily="34" charset="0"/>
                <a:cs typeface="Arial" panose="020B0604020202020204" pitchFamily="34" charset="0"/>
              </a:rPr>
              <a:t>Lesbianas, gay, </a:t>
            </a:r>
            <a:r>
              <a:rPr lang="es-MX" sz="1500" dirty="0" err="1" smtClean="0">
                <a:solidFill>
                  <a:schemeClr val="tx2"/>
                </a:solidFill>
                <a:latin typeface="Arial" panose="020B0604020202020204" pitchFamily="34" charset="0"/>
                <a:cs typeface="Arial" panose="020B0604020202020204" pitchFamily="34" charset="0"/>
              </a:rPr>
              <a:t>transgénero</a:t>
            </a:r>
            <a:r>
              <a:rPr lang="es-MX" sz="1500" dirty="0" smtClean="0">
                <a:solidFill>
                  <a:schemeClr val="tx2"/>
                </a:solidFill>
                <a:latin typeface="Arial" panose="020B0604020202020204" pitchFamily="34" charset="0"/>
                <a:cs typeface="Arial" panose="020B0604020202020204" pitchFamily="34" charset="0"/>
              </a:rPr>
              <a:t>,           </a:t>
            </a:r>
          </a:p>
          <a:p>
            <a:pPr marL="685783" lvl="1" indent="-342892">
              <a:lnSpc>
                <a:spcPct val="150000"/>
              </a:lnSpc>
              <a:buSzPct val="130000"/>
              <a:buFont typeface="Arial" panose="020B0604020202020204" pitchFamily="34" charset="0"/>
              <a:buChar char="•"/>
              <a:defRPr/>
            </a:pPr>
            <a:r>
              <a:rPr lang="es-MX" sz="1500" dirty="0" smtClean="0">
                <a:solidFill>
                  <a:schemeClr val="tx2"/>
                </a:solidFill>
                <a:latin typeface="Arial" panose="020B0604020202020204" pitchFamily="34" charset="0"/>
                <a:cs typeface="Arial" panose="020B0604020202020204" pitchFamily="34" charset="0"/>
              </a:rPr>
              <a:t>Bi-sexuales &amp; no están seguros</a:t>
            </a:r>
          </a:p>
          <a:p>
            <a:pPr marL="214308" indent="-214308">
              <a:lnSpc>
                <a:spcPct val="150000"/>
              </a:lnSpc>
              <a:buSzPct val="130000"/>
              <a:buBlip>
                <a:blip r:embed="rId4"/>
              </a:buBlip>
              <a:defRPr/>
            </a:pPr>
            <a:r>
              <a:rPr lang="es-MX" sz="2100" dirty="0" smtClean="0">
                <a:solidFill>
                  <a:schemeClr val="tx2"/>
                </a:solidFill>
                <a:latin typeface="Arial" panose="020B0604020202020204" pitchFamily="34" charset="0"/>
                <a:cs typeface="Arial" panose="020B0604020202020204" pitchFamily="34" charset="0"/>
              </a:rPr>
              <a:t>Indios americanos &amp; esquimales</a:t>
            </a:r>
          </a:p>
          <a:p>
            <a:pPr marL="685783" lvl="1" indent="-342892">
              <a:lnSpc>
                <a:spcPct val="150000"/>
              </a:lnSpc>
              <a:buSzPct val="130000"/>
              <a:buFont typeface="Arial" panose="020B0604020202020204" pitchFamily="34" charset="0"/>
              <a:buChar char="•"/>
              <a:defRPr/>
            </a:pPr>
            <a:r>
              <a:rPr lang="es-MX" sz="1500" dirty="0" smtClean="0">
                <a:solidFill>
                  <a:schemeClr val="tx2"/>
                </a:solidFill>
                <a:latin typeface="Arial" panose="020B0604020202020204" pitchFamily="34" charset="0"/>
                <a:cs typeface="Arial" panose="020B0604020202020204" pitchFamily="34" charset="0"/>
              </a:rPr>
              <a:t>ICWA (Ley para el Bienestar del Menor Indígena)</a:t>
            </a:r>
            <a:endParaRPr lang="es-MX" sz="1500"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12</a:t>
            </a:fld>
            <a:endParaRPr lang="en-US"/>
          </a:p>
        </p:txBody>
      </p:sp>
    </p:spTree>
    <p:extLst>
      <p:ext uri="{BB962C8B-B14F-4D97-AF65-F5344CB8AC3E}">
        <p14:creationId xmlns:p14="http://schemas.microsoft.com/office/powerpoint/2010/main" val="16919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cfs.utah.gov/wp-content/themes/dhs/images/dcfs-tal.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4478" y="2162729"/>
            <a:ext cx="5176032" cy="264529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50520" y="990600"/>
            <a:ext cx="8445348" cy="400110"/>
          </a:xfrm>
          <a:prstGeom prst="rect">
            <a:avLst/>
          </a:prstGeom>
        </p:spPr>
        <p:txBody>
          <a:bodyPr wrap="square">
            <a:spAutoFit/>
          </a:bodyPr>
          <a:lstStyle/>
          <a:p>
            <a:pPr algn="ctr"/>
            <a:r>
              <a:rPr lang="es-MX" sz="2000" b="1" i="1" dirty="0" smtClean="0">
                <a:solidFill>
                  <a:srgbClr val="C00000"/>
                </a:solidFill>
                <a:effectLst>
                  <a:outerShdw blurRad="38100" dist="38100" dir="2700000" algn="tl">
                    <a:srgbClr val="000000">
                      <a:alpha val="43137"/>
                    </a:srgbClr>
                  </a:outerShdw>
                </a:effectLst>
              </a:rPr>
              <a:t>Juventud que se prepara pare vivir independientemente</a:t>
            </a:r>
            <a:endParaRPr lang="es-MX" sz="2000" dirty="0">
              <a:solidFill>
                <a:srgbClr val="C00000"/>
              </a:solidFill>
              <a:effectLst>
                <a:outerShdw blurRad="38100" dist="38100" dir="2700000" algn="tl">
                  <a:srgbClr val="000000">
                    <a:alpha val="43137"/>
                  </a:srgbClr>
                </a:outerShdw>
              </a:effectLst>
            </a:endParaRPr>
          </a:p>
        </p:txBody>
      </p:sp>
      <p:sp>
        <p:nvSpPr>
          <p:cNvPr id="9" name="Title 1"/>
          <p:cNvSpPr>
            <a:spLocks noGrp="1"/>
          </p:cNvSpPr>
          <p:nvPr>
            <p:ph type="title"/>
          </p:nvPr>
        </p:nvSpPr>
        <p:spPr>
          <a:xfrm>
            <a:off x="350520" y="232227"/>
            <a:ext cx="7976952" cy="914400"/>
          </a:xfrm>
        </p:spPr>
        <p:txBody>
          <a:bodyPr>
            <a:normAutofit fontScale="90000"/>
          </a:bodyPr>
          <a:lstStyle/>
          <a:p>
            <a:pPr algn="ctr"/>
            <a:r>
              <a:rPr lang="en-US" b="1" dirty="0">
                <a:solidFill>
                  <a:schemeClr val="tx1"/>
                </a:solidFill>
                <a:effectLst>
                  <a:outerShdw blurRad="38100" dist="38100" dir="2700000" algn="tl">
                    <a:srgbClr val="000000">
                      <a:alpha val="43137"/>
                    </a:srgbClr>
                  </a:outerShdw>
                </a:effectLst>
              </a:rPr>
              <a:t>¿</a:t>
            </a:r>
            <a:r>
              <a:rPr lang="en-US" b="1" dirty="0" err="1">
                <a:solidFill>
                  <a:schemeClr val="tx1"/>
                </a:solidFill>
                <a:effectLst>
                  <a:outerShdw blurRad="38100" dist="38100" dir="2700000" algn="tl">
                    <a:srgbClr val="000000">
                      <a:alpha val="43137"/>
                    </a:srgbClr>
                  </a:outerShdw>
                </a:effectLst>
              </a:rPr>
              <a:t>Quiénes</a:t>
            </a:r>
            <a:r>
              <a:rPr lang="en-US" b="1" dirty="0">
                <a:solidFill>
                  <a:schemeClr val="tx1"/>
                </a:solidFill>
                <a:effectLst>
                  <a:outerShdw blurRad="38100" dist="38100" dir="2700000" algn="tl">
                    <a:srgbClr val="000000">
                      <a:alpha val="43137"/>
                    </a:srgbClr>
                  </a:outerShdw>
                </a:effectLst>
              </a:rPr>
              <a:t> son los </a:t>
            </a:r>
            <a:r>
              <a:rPr lang="en-US" b="1" dirty="0" err="1">
                <a:solidFill>
                  <a:schemeClr val="tx1"/>
                </a:solidFill>
                <a:effectLst>
                  <a:outerShdw blurRad="38100" dist="38100" dir="2700000" algn="tl">
                    <a:srgbClr val="000000">
                      <a:alpha val="43137"/>
                    </a:srgbClr>
                  </a:outerShdw>
                </a:effectLst>
              </a:rPr>
              <a:t>niños</a:t>
            </a:r>
            <a:r>
              <a:rPr lang="en-US" b="1" dirty="0">
                <a:solidFill>
                  <a:schemeClr val="tx1"/>
                </a:solidFill>
                <a:effectLst>
                  <a:outerShdw blurRad="38100" dist="38100" dir="2700000" algn="tl">
                    <a:srgbClr val="000000">
                      <a:alpha val="43137"/>
                    </a:srgbClr>
                  </a:outerShdw>
                </a:effectLst>
              </a:rPr>
              <a:t> en </a:t>
            </a:r>
            <a:r>
              <a:rPr lang="en-US" b="1" dirty="0" err="1">
                <a:solidFill>
                  <a:schemeClr val="tx1"/>
                </a:solidFill>
                <a:effectLst>
                  <a:outerShdw blurRad="38100" dist="38100" dir="2700000" algn="tl">
                    <a:srgbClr val="000000">
                      <a:alpha val="43137"/>
                    </a:srgbClr>
                  </a:outerShdw>
                </a:effectLst>
              </a:rPr>
              <a:t>cuidado</a:t>
            </a:r>
            <a:r>
              <a:rPr lang="en-US" b="1" dirty="0">
                <a:solidFill>
                  <a:schemeClr val="tx1"/>
                </a:solidFill>
                <a:effectLst>
                  <a:outerShdw blurRad="38100" dist="38100" dir="2700000" algn="tl">
                    <a:srgbClr val="000000">
                      <a:alpha val="43137"/>
                    </a:srgbClr>
                  </a:outerShdw>
                </a:effectLst>
              </a:rPr>
              <a:t> de </a:t>
            </a:r>
            <a:r>
              <a:rPr lang="en-US" b="1" dirty="0" err="1">
                <a:solidFill>
                  <a:schemeClr val="tx1"/>
                </a:solidFill>
                <a:effectLst>
                  <a:outerShdw blurRad="38100" dist="38100" dir="2700000" algn="tl">
                    <a:srgbClr val="000000">
                      <a:alpha val="43137"/>
                    </a:srgbClr>
                  </a:outerShdw>
                </a:effectLst>
              </a:rPr>
              <a:t>crianza</a:t>
            </a:r>
            <a:r>
              <a:rPr lang="en-US" b="1" dirty="0">
                <a:solidFill>
                  <a:schemeClr val="tx1"/>
                </a:solidFill>
                <a:effectLst>
                  <a:outerShdw blurRad="38100" dist="38100" dir="2700000" algn="tl">
                    <a:srgbClr val="000000">
                      <a:alpha val="43137"/>
                    </a:srgbClr>
                  </a:outerShdw>
                </a:effectLst>
              </a:rPr>
              <a:t>?</a:t>
            </a:r>
            <a:br>
              <a:rPr lang="en-US" b="1" dirty="0">
                <a:solidFill>
                  <a:schemeClr val="tx1"/>
                </a:solidFill>
                <a:effectLst>
                  <a:outerShdw blurRad="38100" dist="38100" dir="2700000" algn="tl">
                    <a:srgbClr val="000000">
                      <a:alpha val="43137"/>
                    </a:srgbClr>
                  </a:outerShdw>
                </a:effectLst>
              </a:rPr>
            </a:br>
            <a:endParaRPr lang="en-US" sz="2400" dirty="0"/>
          </a:p>
        </p:txBody>
      </p:sp>
      <p:sp>
        <p:nvSpPr>
          <p:cNvPr id="10" name="TextBox 9"/>
          <p:cNvSpPr txBox="1"/>
          <p:nvPr/>
        </p:nvSpPr>
        <p:spPr>
          <a:xfrm>
            <a:off x="2453425" y="1453360"/>
            <a:ext cx="6690575" cy="276997"/>
          </a:xfrm>
          <a:prstGeom prst="rect">
            <a:avLst/>
          </a:prstGeom>
          <a:noFill/>
        </p:spPr>
        <p:txBody>
          <a:bodyPr wrap="square" lIns="68579" tIns="34289" rIns="68579" bIns="34289" rtlCol="0">
            <a:spAutoFit/>
          </a:bodyPr>
          <a:lstStyle/>
          <a:p>
            <a:r>
              <a:rPr lang="es-MX" sz="1350" b="1" dirty="0" smtClean="0"/>
              <a:t>Programa para el vivir independiente– Planes para la vivienda transitoria</a:t>
            </a:r>
            <a:endParaRPr lang="es-MX" sz="1350" b="1" dirty="0"/>
          </a:p>
        </p:txBody>
      </p:sp>
      <p:sp>
        <p:nvSpPr>
          <p:cNvPr id="12" name="Content Placeholder 3"/>
          <p:cNvSpPr txBox="1">
            <a:spLocks/>
          </p:cNvSpPr>
          <p:nvPr/>
        </p:nvSpPr>
        <p:spPr>
          <a:xfrm>
            <a:off x="428720" y="1677245"/>
            <a:ext cx="3242630" cy="3342074"/>
          </a:xfrm>
          <a:prstGeom prst="rect">
            <a:avLst/>
          </a:prstGeom>
        </p:spPr>
        <p:txBody>
          <a:bodyPr vert="horz" lIns="68579" tIns="34289" rIns="68579" bIns="34289" rtlCol="0">
            <a:norm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0" indent="0">
              <a:buFont typeface="Arial" panose="020B0604020202020204" pitchFamily="34" charset="0"/>
              <a:buNone/>
            </a:pPr>
            <a:r>
              <a:rPr lang="es-MX" dirty="0" smtClean="0">
                <a:solidFill>
                  <a:schemeClr val="tx2"/>
                </a:solidFill>
                <a:latin typeface="Arial" panose="020B0604020202020204" pitchFamily="34" charset="0"/>
                <a:cs typeface="Arial" panose="020B0604020202020204" pitchFamily="34" charset="0"/>
              </a:rPr>
              <a:t>¡Los jóvenes bajo crianza temporal necesitan su ayuda para prepararlos para vivir independientemente!</a:t>
            </a:r>
          </a:p>
          <a:p>
            <a:r>
              <a:rPr lang="es-MX" dirty="0" smtClean="0">
                <a:solidFill>
                  <a:schemeClr val="tx2"/>
                </a:solidFill>
                <a:latin typeface="Arial" panose="020B0604020202020204" pitchFamily="34" charset="0"/>
                <a:cs typeface="Arial" panose="020B0604020202020204" pitchFamily="34" charset="0"/>
              </a:rPr>
              <a:t>Empleo</a:t>
            </a:r>
          </a:p>
          <a:p>
            <a:r>
              <a:rPr lang="es-MX" dirty="0" smtClean="0">
                <a:solidFill>
                  <a:schemeClr val="tx2"/>
                </a:solidFill>
                <a:latin typeface="Arial" panose="020B0604020202020204" pitchFamily="34" charset="0"/>
                <a:cs typeface="Arial" panose="020B0604020202020204" pitchFamily="34" charset="0"/>
              </a:rPr>
              <a:t>Colegio</a:t>
            </a:r>
          </a:p>
          <a:p>
            <a:r>
              <a:rPr lang="es-MX" dirty="0" smtClean="0">
                <a:solidFill>
                  <a:schemeClr val="tx2"/>
                </a:solidFill>
                <a:latin typeface="Arial" panose="020B0604020202020204" pitchFamily="34" charset="0"/>
                <a:cs typeface="Arial" panose="020B0604020202020204" pitchFamily="34" charset="0"/>
              </a:rPr>
              <a:t>Auto suficientes</a:t>
            </a:r>
          </a:p>
          <a:p>
            <a:r>
              <a:rPr lang="es-MX" dirty="0" smtClean="0">
                <a:solidFill>
                  <a:schemeClr val="tx2"/>
                </a:solidFill>
                <a:latin typeface="Arial" panose="020B0604020202020204" pitchFamily="34" charset="0"/>
                <a:cs typeface="Arial" panose="020B0604020202020204" pitchFamily="34" charset="0"/>
              </a:rPr>
              <a:t>Relaciones continuas</a:t>
            </a:r>
            <a:endParaRPr lang="es-MX"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13</a:t>
            </a:fld>
            <a:endParaRPr lang="en-US"/>
          </a:p>
        </p:txBody>
      </p:sp>
    </p:spTree>
    <p:extLst>
      <p:ext uri="{BB962C8B-B14F-4D97-AF65-F5344CB8AC3E}">
        <p14:creationId xmlns:p14="http://schemas.microsoft.com/office/powerpoint/2010/main" val="373920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tlcatholic.org/wp-content/themes/stlcatholic/admin/extensions/timthumb.php?src=http%3A%2F%2Fstlcatholic.org%2Fwp-content%2Fuploads%2F2012%2F11%2FiStock_000018096838Small.jpg&amp;w=40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23730" y="1562100"/>
            <a:ext cx="4733539" cy="314780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kern.org/wp-content/uploads/sites/11/2015/10/DreamCenterWE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054" y="3460199"/>
            <a:ext cx="2914670" cy="1507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88848" y="4782156"/>
            <a:ext cx="2288127" cy="284693"/>
          </a:xfrm>
          <a:prstGeom prst="rect">
            <a:avLst/>
          </a:prstGeom>
          <a:noFill/>
        </p:spPr>
        <p:txBody>
          <a:bodyPr wrap="none" lIns="68580" tIns="34290" rIns="68580" bIns="34290" rtlCol="0">
            <a:spAutoFit/>
          </a:bodyPr>
          <a:lstStyle/>
          <a:p>
            <a:r>
              <a:rPr lang="en-US" dirty="0" err="1" smtClean="0">
                <a:solidFill>
                  <a:schemeClr val="tx2"/>
                </a:solidFill>
                <a:latin typeface="Arial" panose="020B0604020202020204" pitchFamily="34" charset="0"/>
                <a:cs typeface="Arial" panose="020B0604020202020204" pitchFamily="34" charset="0"/>
              </a:rPr>
              <a:t>Servicios</a:t>
            </a:r>
            <a:r>
              <a:rPr lang="en-US" dirty="0" smtClean="0">
                <a:solidFill>
                  <a:schemeClr val="tx2"/>
                </a:solidFill>
                <a:latin typeface="Arial" panose="020B0604020202020204" pitchFamily="34" charset="0"/>
                <a:cs typeface="Arial" panose="020B0604020202020204" pitchFamily="34" charset="0"/>
              </a:rPr>
              <a:t> en Dream Center</a:t>
            </a:r>
            <a:endParaRPr lang="en-US" dirty="0"/>
          </a:p>
        </p:txBody>
      </p:sp>
      <p:sp>
        <p:nvSpPr>
          <p:cNvPr id="9" name="Title 1"/>
          <p:cNvSpPr>
            <a:spLocks noGrp="1"/>
          </p:cNvSpPr>
          <p:nvPr>
            <p:ph type="title"/>
          </p:nvPr>
        </p:nvSpPr>
        <p:spPr>
          <a:xfrm>
            <a:off x="737032" y="0"/>
            <a:ext cx="7712573" cy="914400"/>
          </a:xfrm>
        </p:spPr>
        <p:txBody>
          <a:bodyPr>
            <a:noAutofit/>
          </a:bodyPr>
          <a:lstStyle/>
          <a:p>
            <a:pPr algn="ctr"/>
            <a:r>
              <a:rPr lang="en-US" sz="3600" b="1" dirty="0" smtClean="0">
                <a:solidFill>
                  <a:schemeClr val="tx1"/>
                </a:solidFill>
                <a:effectLst>
                  <a:outerShdw blurRad="38100" dist="38100" dir="2700000" algn="tl">
                    <a:srgbClr val="000000">
                      <a:alpha val="43137"/>
                    </a:srgbClr>
                  </a:outerShdw>
                </a:effectLst>
              </a:rPr>
              <a:t>¿Y los </a:t>
            </a:r>
            <a:r>
              <a:rPr lang="en-US" sz="3600" b="1" dirty="0" err="1" smtClean="0">
                <a:solidFill>
                  <a:schemeClr val="tx1"/>
                </a:solidFill>
                <a:effectLst>
                  <a:outerShdw blurRad="38100" dist="38100" dir="2700000" algn="tl">
                    <a:srgbClr val="000000">
                      <a:alpha val="43137"/>
                    </a:srgbClr>
                  </a:outerShdw>
                </a:effectLst>
              </a:rPr>
              <a:t>dependientes</a:t>
            </a:r>
            <a:r>
              <a:rPr lang="en-US" sz="3600" b="1" dirty="0" smtClean="0">
                <a:solidFill>
                  <a:schemeClr val="tx1"/>
                </a:solidFill>
                <a:effectLst>
                  <a:outerShdw blurRad="38100" dist="38100" dir="2700000" algn="tl">
                    <a:srgbClr val="000000">
                      <a:alpha val="43137"/>
                    </a:srgbClr>
                  </a:outerShdw>
                </a:effectLst>
              </a:rPr>
              <a:t> no </a:t>
            </a:r>
            <a:r>
              <a:rPr lang="en-US" sz="3600" b="1" dirty="0" err="1" smtClean="0">
                <a:solidFill>
                  <a:schemeClr val="tx1"/>
                </a:solidFill>
                <a:effectLst>
                  <a:outerShdw blurRad="38100" dist="38100" dir="2700000" algn="tl">
                    <a:srgbClr val="000000">
                      <a:alpha val="43137"/>
                    </a:srgbClr>
                  </a:outerShdw>
                </a:effectLst>
              </a:rPr>
              <a:t>menores</a:t>
            </a:r>
            <a:r>
              <a:rPr lang="en-US" sz="3600" b="1" dirty="0" smtClean="0">
                <a:solidFill>
                  <a:schemeClr val="tx1"/>
                </a:solidFill>
                <a:effectLst>
                  <a:outerShdw blurRad="38100" dist="38100" dir="2700000" algn="tl">
                    <a:srgbClr val="000000">
                      <a:alpha val="43137"/>
                    </a:srgbClr>
                  </a:outerShdw>
                </a:effectLst>
              </a:rPr>
              <a:t>?</a:t>
            </a:r>
            <a:endParaRPr lang="en-US" sz="3600" b="1" dirty="0">
              <a:solidFill>
                <a:schemeClr val="tx1"/>
              </a:solidFill>
              <a:effectLst>
                <a:outerShdw blurRad="38100" dist="38100" dir="2700000" algn="tl">
                  <a:srgbClr val="000000">
                    <a:alpha val="43137"/>
                  </a:srgbClr>
                </a:outerShdw>
              </a:effectLst>
            </a:endParaRPr>
          </a:p>
        </p:txBody>
      </p:sp>
      <p:sp>
        <p:nvSpPr>
          <p:cNvPr id="11" name="Content Placeholder 4"/>
          <p:cNvSpPr>
            <a:spLocks noGrp="1"/>
          </p:cNvSpPr>
          <p:nvPr>
            <p:ph idx="1"/>
          </p:nvPr>
        </p:nvSpPr>
        <p:spPr>
          <a:xfrm>
            <a:off x="215230" y="824462"/>
            <a:ext cx="3592515" cy="2635737"/>
          </a:xfrm>
        </p:spPr>
        <p:txBody>
          <a:bodyPr>
            <a:normAutofit fontScale="92500" lnSpcReduction="10000"/>
          </a:bodyPr>
          <a:lstStyle/>
          <a:p>
            <a:pPr marL="0" indent="0">
              <a:buNone/>
            </a:pPr>
            <a:r>
              <a:rPr lang="es-MX" b="1" dirty="0" smtClean="0">
                <a:solidFill>
                  <a:schemeClr val="tx2"/>
                </a:solidFill>
                <a:latin typeface="Arial" panose="020B0604020202020204" pitchFamily="34" charset="0"/>
                <a:cs typeface="Arial" panose="020B0604020202020204" pitchFamily="34" charset="0"/>
              </a:rPr>
              <a:t>Proyecto de ley de la Asamblea (AB) 12</a:t>
            </a:r>
          </a:p>
          <a:p>
            <a:pPr marL="342892" indent="-342892">
              <a:spcBef>
                <a:spcPts val="450"/>
              </a:spcBef>
            </a:pPr>
            <a:r>
              <a:rPr lang="es-MX" dirty="0" smtClean="0">
                <a:solidFill>
                  <a:schemeClr val="tx2"/>
                </a:solidFill>
                <a:latin typeface="Arial" panose="020B0604020202020204" pitchFamily="34" charset="0"/>
                <a:cs typeface="Arial" panose="020B0604020202020204" pitchFamily="34" charset="0"/>
              </a:rPr>
              <a:t>Los adultos jóvenes salen del cuidado de crianza a los 18 años de edad pero reciben servicios hasta cumplir 21 años.</a:t>
            </a:r>
          </a:p>
          <a:p>
            <a:pPr marL="342892" indent="-342892">
              <a:spcBef>
                <a:spcPts val="450"/>
              </a:spcBef>
            </a:pPr>
            <a:r>
              <a:rPr lang="es-MX" dirty="0" smtClean="0">
                <a:solidFill>
                  <a:schemeClr val="tx2"/>
                </a:solidFill>
                <a:latin typeface="Arial" panose="020B0604020202020204" pitchFamily="34" charset="0"/>
                <a:cs typeface="Arial" panose="020B0604020202020204" pitchFamily="34" charset="0"/>
              </a:rPr>
              <a:t>¡Pueden necesitar de su ayuda!</a:t>
            </a:r>
          </a:p>
          <a:p>
            <a:pPr marL="637778" lvl="1" indent="-342892">
              <a:spcBef>
                <a:spcPts val="0"/>
              </a:spcBef>
            </a:pPr>
            <a:r>
              <a:rPr lang="es-MX" dirty="0" smtClean="0">
                <a:solidFill>
                  <a:schemeClr val="tx2"/>
                </a:solidFill>
                <a:latin typeface="Arial" panose="020B0604020202020204" pitchFamily="34" charset="0"/>
                <a:cs typeface="Arial" panose="020B0604020202020204" pitchFamily="34" charset="0"/>
              </a:rPr>
              <a:t>Mentores continuos</a:t>
            </a:r>
          </a:p>
          <a:p>
            <a:pPr marL="637778" lvl="1" indent="-342892">
              <a:spcBef>
                <a:spcPts val="0"/>
              </a:spcBef>
            </a:pPr>
            <a:r>
              <a:rPr lang="es-MX" dirty="0" smtClean="0">
                <a:solidFill>
                  <a:schemeClr val="tx2"/>
                </a:solidFill>
                <a:latin typeface="Arial" panose="020B0604020202020204" pitchFamily="34" charset="0"/>
                <a:cs typeface="Arial" panose="020B0604020202020204" pitchFamily="34" charset="0"/>
              </a:rPr>
              <a:t>Vivienda</a:t>
            </a:r>
          </a:p>
          <a:p>
            <a:pPr marL="637778" lvl="1" indent="-342892">
              <a:spcBef>
                <a:spcPts val="0"/>
              </a:spcBef>
            </a:pPr>
            <a:r>
              <a:rPr lang="es-MX" dirty="0" smtClean="0">
                <a:solidFill>
                  <a:schemeClr val="tx2"/>
                </a:solidFill>
                <a:latin typeface="Arial" panose="020B0604020202020204" pitchFamily="34" charset="0"/>
                <a:cs typeface="Arial" panose="020B0604020202020204" pitchFamily="34" charset="0"/>
              </a:rPr>
              <a:t>Dirección con colegio o carrera profesional  </a:t>
            </a:r>
          </a:p>
          <a:p>
            <a:endParaRPr lang="es-MX"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14</a:t>
            </a:fld>
            <a:endParaRPr lang="en-US"/>
          </a:p>
        </p:txBody>
      </p:sp>
    </p:spTree>
    <p:extLst>
      <p:ext uri="{BB962C8B-B14F-4D97-AF65-F5344CB8AC3E}">
        <p14:creationId xmlns:p14="http://schemas.microsoft.com/office/powerpoint/2010/main" val="377141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397329"/>
            <a:ext cx="7543802" cy="599994"/>
          </a:xfrm>
        </p:spPr>
        <p:txBody>
          <a:bodyPr>
            <a:normAutofit fontScale="90000"/>
          </a:bodyPr>
          <a:lstStyle/>
          <a:p>
            <a:pPr algn="ctr"/>
            <a:r>
              <a:rPr lang="es-MX" sz="2300" b="1" dirty="0" smtClean="0">
                <a:effectLst>
                  <a:outerShdw blurRad="38100" dist="38100" dir="2700000" algn="tl">
                    <a:srgbClr val="000000">
                      <a:alpha val="43137"/>
                    </a:srgbClr>
                  </a:outerShdw>
                </a:effectLst>
              </a:rPr>
              <a:t>¿Que es lo que quieren los niños que están bajo el cuidado de crianza?</a:t>
            </a:r>
            <a:endParaRPr lang="es-MX" sz="2300" b="1" dirty="0">
              <a:effectLst>
                <a:outerShdw blurRad="38100" dist="38100" dir="2700000" algn="tl">
                  <a:srgbClr val="000000">
                    <a:alpha val="43137"/>
                  </a:srgbClr>
                </a:outerShdw>
              </a:effectLst>
            </a:endParaRPr>
          </a:p>
        </p:txBody>
      </p:sp>
      <p:pic>
        <p:nvPicPr>
          <p:cNvPr id="297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68" y="3204832"/>
            <a:ext cx="9092733" cy="193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32218" y="836061"/>
            <a:ext cx="7930832" cy="830997"/>
          </a:xfrm>
          <a:prstGeom prst="rect">
            <a:avLst/>
          </a:prstGeom>
          <a:noFill/>
        </p:spPr>
        <p:txBody>
          <a:bodyPr wrap="square" rtlCol="0">
            <a:spAutoFit/>
          </a:bodyPr>
          <a:lstStyle/>
          <a:p>
            <a:pPr eaLnBrk="0" fontAlgn="base" hangingPunct="0">
              <a:lnSpc>
                <a:spcPct val="150000"/>
              </a:lnSpc>
              <a:spcBef>
                <a:spcPct val="20000"/>
              </a:spcBef>
              <a:spcAft>
                <a:spcPct val="0"/>
              </a:spcAft>
              <a:buClr>
                <a:srgbClr val="003366"/>
              </a:buClr>
              <a:buSzPct val="150000"/>
            </a:pPr>
            <a:r>
              <a:rPr lang="es-MX" sz="16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Los niños y jóvenes que están bajo cuidado de crianza desean seguir la conexión con su familia y . . .</a:t>
            </a:r>
            <a:endParaRPr lang="es-MX" sz="16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Content Placeholder 2"/>
          <p:cNvSpPr>
            <a:spLocks noGrp="1"/>
          </p:cNvSpPr>
          <p:nvPr>
            <p:ph idx="1"/>
          </p:nvPr>
        </p:nvSpPr>
        <p:spPr>
          <a:xfrm>
            <a:off x="489527" y="1667058"/>
            <a:ext cx="8358839" cy="1451696"/>
          </a:xfrm>
        </p:spPr>
        <p:txBody>
          <a:bodyPr>
            <a:normAutofit/>
          </a:bodyPr>
          <a:lstStyle/>
          <a:p>
            <a:pPr eaLnBrk="0" fontAlgn="base" hangingPunct="0">
              <a:spcBef>
                <a:spcPts val="0"/>
              </a:spcBef>
              <a:spcAft>
                <a:spcPct val="0"/>
              </a:spcAft>
              <a:buClr>
                <a:srgbClr val="003366"/>
              </a:buClr>
              <a:buSzPct val="150000"/>
              <a:buBlip>
                <a:blip r:embed="rId4"/>
              </a:buBlip>
            </a:pPr>
            <a:r>
              <a:rPr lang="es-MX" sz="1900" kern="0" dirty="0" smtClean="0">
                <a:solidFill>
                  <a:schemeClr val="tx2"/>
                </a:solidFill>
                <a:latin typeface="Arial" panose="020B0604020202020204" pitchFamily="34" charset="0"/>
                <a:cs typeface="Arial" panose="020B0604020202020204" pitchFamily="34" charset="0"/>
              </a:rPr>
              <a:t>Aman a sus padres y quieren estar juntos como una familia.</a:t>
            </a:r>
          </a:p>
          <a:p>
            <a:pPr eaLnBrk="0" fontAlgn="base" hangingPunct="0">
              <a:spcBef>
                <a:spcPts val="0"/>
              </a:spcBef>
              <a:spcAft>
                <a:spcPct val="0"/>
              </a:spcAft>
              <a:buClr>
                <a:srgbClr val="003366"/>
              </a:buClr>
              <a:buSzPct val="150000"/>
              <a:buBlip>
                <a:blip r:embed="rId4"/>
              </a:buBlip>
            </a:pPr>
            <a:r>
              <a:rPr lang="es-MX" sz="1900" kern="0" dirty="0" smtClean="0">
                <a:solidFill>
                  <a:schemeClr val="tx2"/>
                </a:solidFill>
                <a:latin typeface="Arial" panose="020B0604020202020204" pitchFamily="34" charset="0"/>
                <a:cs typeface="Arial" panose="020B0604020202020204" pitchFamily="34" charset="0"/>
              </a:rPr>
              <a:t>Necesitan amor incondicional.</a:t>
            </a:r>
          </a:p>
          <a:p>
            <a:pPr eaLnBrk="0" fontAlgn="base" hangingPunct="0">
              <a:spcBef>
                <a:spcPts val="0"/>
              </a:spcBef>
              <a:spcAft>
                <a:spcPct val="0"/>
              </a:spcAft>
              <a:buClr>
                <a:srgbClr val="003366"/>
              </a:buClr>
              <a:buSzPct val="150000"/>
              <a:buBlip>
                <a:blip r:embed="rId4"/>
              </a:buBlip>
            </a:pPr>
            <a:r>
              <a:rPr lang="es-MX" sz="1900" kern="0" dirty="0" smtClean="0">
                <a:solidFill>
                  <a:schemeClr val="tx2"/>
                </a:solidFill>
                <a:latin typeface="Arial" panose="020B0604020202020204" pitchFamily="34" charset="0"/>
                <a:cs typeface="Arial" panose="020B0604020202020204" pitchFamily="34" charset="0"/>
              </a:rPr>
              <a:t>Quieren sentirse seguros en un hogar que apoya el crecimiento personal y la identidad (sensible a la cultura &amp; a la libertad de religión). </a:t>
            </a:r>
          </a:p>
          <a:p>
            <a:pPr marL="0" indent="0" eaLnBrk="0" fontAlgn="base" hangingPunct="0">
              <a:spcBef>
                <a:spcPts val="0"/>
              </a:spcBef>
              <a:spcAft>
                <a:spcPct val="0"/>
              </a:spcAft>
              <a:buClr>
                <a:srgbClr val="003366"/>
              </a:buClr>
              <a:buSzPct val="150000"/>
              <a:buNone/>
            </a:pPr>
            <a:endParaRPr lang="es-MX" sz="1700" kern="0" dirty="0" smtClean="0">
              <a:solidFill>
                <a:schemeClr val="tx2"/>
              </a:solidFill>
              <a:latin typeface="Arial" panose="020B0604020202020204" pitchFamily="34" charset="0"/>
              <a:cs typeface="Arial" panose="020B0604020202020204" pitchFamily="34" charset="0"/>
            </a:endParaRPr>
          </a:p>
          <a:p>
            <a:pPr marL="0" indent="0">
              <a:spcBef>
                <a:spcPts val="0"/>
              </a:spcBef>
              <a:buNone/>
            </a:pPr>
            <a:endParaRPr lang="es-MX" dirty="0">
              <a:solidFill>
                <a:schemeClr val="tx2"/>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15</a:t>
            </a:fld>
            <a:endParaRPr lang="en-US"/>
          </a:p>
        </p:txBody>
      </p:sp>
    </p:spTree>
    <p:extLst>
      <p:ext uri="{BB962C8B-B14F-4D97-AF65-F5344CB8AC3E}">
        <p14:creationId xmlns:p14="http://schemas.microsoft.com/office/powerpoint/2010/main" val="424388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63600" y="635908"/>
            <a:ext cx="7439197" cy="647770"/>
          </a:xfrm>
        </p:spPr>
        <p:txBody>
          <a:bodyPr>
            <a:normAutofit/>
          </a:bodyPr>
          <a:lstStyle/>
          <a:p>
            <a:pPr algn="ctr"/>
            <a:r>
              <a:rPr lang="en-US" sz="2800" b="1" dirty="0" smtClean="0">
                <a:solidFill>
                  <a:srgbClr val="964508"/>
                </a:solidFill>
                <a:effectLst>
                  <a:outerShdw blurRad="38100" dist="38100" dir="2700000" algn="tl">
                    <a:srgbClr val="000000">
                      <a:alpha val="43137"/>
                    </a:srgbClr>
                  </a:outerShdw>
                </a:effectLst>
              </a:rPr>
              <a:t>El </a:t>
            </a:r>
            <a:r>
              <a:rPr lang="en-US" sz="2800" b="1" dirty="0" err="1" smtClean="0">
                <a:solidFill>
                  <a:srgbClr val="964508"/>
                </a:solidFill>
                <a:effectLst>
                  <a:outerShdw blurRad="38100" dist="38100" dir="2700000" algn="tl">
                    <a:srgbClr val="000000">
                      <a:alpha val="43137"/>
                    </a:srgbClr>
                  </a:outerShdw>
                </a:effectLst>
              </a:rPr>
              <a:t>rol</a:t>
            </a:r>
            <a:r>
              <a:rPr lang="en-US" sz="2800" b="1" dirty="0" smtClean="0">
                <a:solidFill>
                  <a:srgbClr val="964508"/>
                </a:solidFill>
                <a:effectLst>
                  <a:outerShdw blurRad="38100" dist="38100" dir="2700000" algn="tl">
                    <a:srgbClr val="000000">
                      <a:alpha val="43137"/>
                    </a:srgbClr>
                  </a:outerShdw>
                </a:effectLst>
              </a:rPr>
              <a:t> de padres de </a:t>
            </a:r>
            <a:r>
              <a:rPr lang="en-US" sz="2800" b="1" dirty="0" err="1" smtClean="0">
                <a:solidFill>
                  <a:srgbClr val="964508"/>
                </a:solidFill>
                <a:effectLst>
                  <a:outerShdw blurRad="38100" dist="38100" dir="2700000" algn="tl">
                    <a:srgbClr val="000000">
                      <a:alpha val="43137"/>
                    </a:srgbClr>
                  </a:outerShdw>
                </a:effectLst>
              </a:rPr>
              <a:t>apoyo</a:t>
            </a:r>
            <a:r>
              <a:rPr lang="en-US" sz="2800" b="1" dirty="0" smtClean="0">
                <a:solidFill>
                  <a:srgbClr val="964508"/>
                </a:solidFill>
                <a:effectLst>
                  <a:outerShdw blurRad="38100" dist="38100" dir="2700000" algn="tl">
                    <a:srgbClr val="000000">
                      <a:alpha val="43137"/>
                    </a:srgbClr>
                  </a:outerShdw>
                </a:effectLst>
              </a:rPr>
              <a:t> y </a:t>
            </a:r>
            <a:r>
              <a:rPr lang="en-US" sz="2800" b="1" dirty="0" err="1" smtClean="0">
                <a:solidFill>
                  <a:srgbClr val="964508"/>
                </a:solidFill>
                <a:effectLst>
                  <a:outerShdw blurRad="38100" dist="38100" dir="2700000" algn="tl">
                    <a:srgbClr val="000000">
                      <a:alpha val="43137"/>
                    </a:srgbClr>
                  </a:outerShdw>
                </a:effectLst>
              </a:rPr>
              <a:t>las</a:t>
            </a:r>
            <a:r>
              <a:rPr lang="en-US" sz="2800" b="1" dirty="0" smtClean="0">
                <a:solidFill>
                  <a:srgbClr val="964508"/>
                </a:solidFill>
                <a:effectLst>
                  <a:outerShdw blurRad="38100" dist="38100" dir="2700000" algn="tl">
                    <a:srgbClr val="000000">
                      <a:alpha val="43137"/>
                    </a:srgbClr>
                  </a:outerShdw>
                </a:effectLst>
              </a:rPr>
              <a:t> </a:t>
            </a:r>
            <a:r>
              <a:rPr lang="en-US" sz="2800" b="1" dirty="0" err="1" smtClean="0">
                <a:solidFill>
                  <a:srgbClr val="964508"/>
                </a:solidFill>
                <a:effectLst>
                  <a:outerShdw blurRad="38100" dist="38100" dir="2700000" algn="tl">
                    <a:srgbClr val="000000">
                      <a:alpha val="43137"/>
                    </a:srgbClr>
                  </a:outerShdw>
                </a:effectLst>
              </a:rPr>
              <a:t>agencias</a:t>
            </a:r>
            <a:endParaRPr lang="en-US" sz="2800" b="1" dirty="0">
              <a:solidFill>
                <a:srgbClr val="964508"/>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930729" y="1652954"/>
            <a:ext cx="7674428" cy="2830146"/>
          </a:xfrm>
        </p:spPr>
        <p:txBody>
          <a:bodyPr>
            <a:noAutofit/>
          </a:bodyPr>
          <a:lstStyle/>
          <a:p>
            <a:pPr>
              <a:spcBef>
                <a:spcPts val="600"/>
              </a:spcBef>
            </a:pPr>
            <a:r>
              <a:rPr lang="en-US" sz="2400" b="1" dirty="0" smtClean="0">
                <a:solidFill>
                  <a:schemeClr val="tx2"/>
                </a:solidFill>
                <a:effectLst>
                  <a:outerShdw blurRad="38100" dist="38100" dir="2700000" algn="tl">
                    <a:srgbClr val="000000">
                      <a:alpha val="43137"/>
                    </a:srgbClr>
                  </a:outerShdw>
                </a:effectLst>
              </a:rPr>
              <a:t> </a:t>
            </a:r>
          </a:p>
          <a:p>
            <a:pPr marL="342900" indent="-342900">
              <a:buFont typeface="Arial" panose="020B0604020202020204" pitchFamily="34" charset="0"/>
              <a:buChar char="•"/>
            </a:pPr>
            <a:r>
              <a:rPr lang="en-US" sz="2000" dirty="0" smtClean="0"/>
              <a:t>Padre </a:t>
            </a:r>
            <a:r>
              <a:rPr lang="en-US" sz="2000" dirty="0"/>
              <a:t>de </a:t>
            </a:r>
            <a:r>
              <a:rPr lang="en-US" sz="2000" dirty="0" err="1"/>
              <a:t>apoyo</a:t>
            </a:r>
            <a:endParaRPr lang="en-US" sz="2000" dirty="0"/>
          </a:p>
          <a:p>
            <a:pPr marL="342900" indent="-342900">
              <a:buFont typeface="Arial" panose="020B0604020202020204" pitchFamily="34" charset="0"/>
              <a:buChar char="•"/>
            </a:pPr>
            <a:r>
              <a:rPr lang="en-US" sz="2000" dirty="0" err="1"/>
              <a:t>Agencia</a:t>
            </a:r>
            <a:endParaRPr lang="en-US" sz="2000" dirty="0"/>
          </a:p>
          <a:p>
            <a:pPr marL="342900" indent="-342900">
              <a:buFont typeface="Arial" panose="020B0604020202020204" pitchFamily="34" charset="0"/>
              <a:buChar char="•"/>
            </a:pPr>
            <a:r>
              <a:rPr lang="en-US" sz="2000" dirty="0" err="1"/>
              <a:t>Trabajador</a:t>
            </a:r>
            <a:r>
              <a:rPr lang="en-US" sz="2000" dirty="0"/>
              <a:t> social de CPS y </a:t>
            </a:r>
            <a:r>
              <a:rPr lang="en-US" sz="2000" dirty="0" err="1"/>
              <a:t>oficial</a:t>
            </a:r>
            <a:r>
              <a:rPr lang="en-US" sz="2000" dirty="0"/>
              <a:t> de </a:t>
            </a:r>
            <a:r>
              <a:rPr lang="en-US" sz="2000" dirty="0" err="1"/>
              <a:t>libertad</a:t>
            </a:r>
            <a:r>
              <a:rPr lang="en-US" sz="2000" dirty="0"/>
              <a:t> </a:t>
            </a:r>
            <a:r>
              <a:rPr lang="en-US" sz="2000" dirty="0" err="1"/>
              <a:t>condicional</a:t>
            </a:r>
            <a:r>
              <a:rPr lang="en-US" sz="2000" dirty="0"/>
              <a:t> de </a:t>
            </a:r>
            <a:r>
              <a:rPr lang="en-US" sz="2000" dirty="0" err="1"/>
              <a:t>jóvenes</a:t>
            </a:r>
            <a:endParaRPr lang="en-US" sz="2000" dirty="0">
              <a:solidFill>
                <a:srgbClr val="964508"/>
              </a:solidFill>
            </a:endParaRPr>
          </a:p>
          <a:p>
            <a:pPr marL="342900" indent="-342900">
              <a:buFont typeface="Arial" panose="020B0604020202020204" pitchFamily="34" charset="0"/>
              <a:buChar char="•"/>
            </a:pPr>
            <a:r>
              <a:rPr lang="en-US" sz="2000" dirty="0" err="1">
                <a:solidFill>
                  <a:srgbClr val="964508"/>
                </a:solidFill>
              </a:rPr>
              <a:t>Trabajador</a:t>
            </a:r>
            <a:r>
              <a:rPr lang="en-US" sz="2000" dirty="0">
                <a:solidFill>
                  <a:srgbClr val="964508"/>
                </a:solidFill>
              </a:rPr>
              <a:t> social de </a:t>
            </a:r>
            <a:r>
              <a:rPr lang="en-US" sz="2000" dirty="0" err="1">
                <a:solidFill>
                  <a:srgbClr val="964508"/>
                </a:solidFill>
              </a:rPr>
              <a:t>Aprobaci</a:t>
            </a:r>
            <a:r>
              <a:rPr lang="en-US" sz="2000" dirty="0" err="1">
                <a:solidFill>
                  <a:srgbClr val="964508"/>
                </a:solidFill>
                <a:latin typeface="Segoe Print" panose="02000600000000000000" pitchFamily="2" charset="0"/>
              </a:rPr>
              <a:t>ó</a:t>
            </a:r>
            <a:r>
              <a:rPr lang="en-US" sz="2000" dirty="0" err="1">
                <a:solidFill>
                  <a:srgbClr val="964508"/>
                </a:solidFill>
              </a:rPr>
              <a:t>n</a:t>
            </a:r>
            <a:r>
              <a:rPr lang="en-US" sz="2000" dirty="0">
                <a:solidFill>
                  <a:srgbClr val="964508"/>
                </a:solidFill>
              </a:rPr>
              <a:t> de </a:t>
            </a:r>
            <a:r>
              <a:rPr lang="en-US" sz="2000" dirty="0" err="1">
                <a:solidFill>
                  <a:srgbClr val="964508"/>
                </a:solidFill>
              </a:rPr>
              <a:t>Familias</a:t>
            </a:r>
            <a:r>
              <a:rPr lang="en-US" sz="2000" dirty="0">
                <a:solidFill>
                  <a:srgbClr val="964508"/>
                </a:solidFill>
              </a:rPr>
              <a:t> de </a:t>
            </a:r>
            <a:r>
              <a:rPr lang="en-US" sz="2000" dirty="0" err="1">
                <a:solidFill>
                  <a:srgbClr val="964508"/>
                </a:solidFill>
              </a:rPr>
              <a:t>Apoyo</a:t>
            </a:r>
            <a:endParaRPr lang="en-US" sz="2000" dirty="0">
              <a:solidFill>
                <a:srgbClr val="964508"/>
              </a:solidFill>
            </a:endParaRPr>
          </a:p>
        </p:txBody>
      </p:sp>
      <p:sp>
        <p:nvSpPr>
          <p:cNvPr id="4" name="Slide Number Placeholder 2"/>
          <p:cNvSpPr txBox="1">
            <a:spLocks/>
          </p:cNvSpPr>
          <p:nvPr/>
        </p:nvSpPr>
        <p:spPr>
          <a:xfrm>
            <a:off x="292100" y="4576727"/>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r>
              <a:rPr lang="en-US" sz="1100" dirty="0" smtClean="0"/>
              <a:t>16</a:t>
            </a:r>
            <a:endParaRPr lang="en-US" sz="1100" dirty="0"/>
          </a:p>
        </p:txBody>
      </p:sp>
    </p:spTree>
    <p:extLst>
      <p:ext uri="{BB962C8B-B14F-4D97-AF65-F5344CB8AC3E}">
        <p14:creationId xmlns:p14="http://schemas.microsoft.com/office/powerpoint/2010/main" val="403837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418" y="240322"/>
            <a:ext cx="7655168" cy="902678"/>
          </a:xfrm>
        </p:spPr>
        <p:txBody>
          <a:bodyPr anchor="ctr">
            <a:normAutofit/>
          </a:bodyPr>
          <a:lstStyle/>
          <a:p>
            <a:pPr>
              <a:spcBef>
                <a:spcPts val="300"/>
              </a:spcBef>
              <a:spcAft>
                <a:spcPts val="300"/>
              </a:spcAft>
            </a:pPr>
            <a:r>
              <a:rPr lang="es-MX" sz="2700" b="1" dirty="0" smtClean="0">
                <a:solidFill>
                  <a:schemeClr val="tx1"/>
                </a:solidFill>
                <a:effectLst>
                  <a:outerShdw blurRad="38100" dist="38100" dir="2700000" algn="tl">
                    <a:srgbClr val="000000">
                      <a:alpha val="43137"/>
                    </a:srgbClr>
                  </a:outerShdw>
                </a:effectLst>
              </a:rPr>
              <a:t>¿Cual es el rol de un padre de apoyo?</a:t>
            </a:r>
            <a:endParaRPr lang="es-MX" sz="2700" b="1" dirty="0">
              <a:solidFill>
                <a:schemeClr val="tx1"/>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151255" y="1284515"/>
            <a:ext cx="6161622" cy="3321862"/>
          </a:xfrm>
        </p:spPr>
        <p:txBody>
          <a:bodyPr>
            <a:noAutofit/>
          </a:bodyPr>
          <a:lstStyle/>
          <a:p>
            <a:pPr marL="257168" indent="-257168">
              <a:spcAft>
                <a:spcPts val="600"/>
              </a:spcAft>
              <a:buFont typeface="Wingdings" panose="05000000000000000000" pitchFamily="2" charset="2"/>
              <a:buChar char="ü"/>
            </a:pPr>
            <a:endParaRPr lang="es-MX" sz="2000" dirty="0" smtClean="0">
              <a:solidFill>
                <a:schemeClr val="bg2">
                  <a:lumMod val="10000"/>
                </a:schemeClr>
              </a:solidFill>
              <a:latin typeface="Aharoni" pitchFamily="2" charset="-79"/>
              <a:cs typeface="Aharoni" pitchFamily="2" charset="-79"/>
            </a:endParaRP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Fomentar la reunificación con los padres/tutores</a:t>
            </a: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Estar dispuestos a proveer un hogar permanente cuando la reunificación no es posible.</a:t>
            </a: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Darle a los niños/adolescentes un medio ambiente seguro, estable y enriquecedor.</a:t>
            </a:r>
          </a:p>
          <a:p>
            <a:pPr marL="257168" indent="-257168">
              <a:spcAft>
                <a:spcPts val="600"/>
              </a:spcAft>
              <a:buFont typeface="Wingdings" panose="05000000000000000000" pitchFamily="2" charset="2"/>
              <a:buChar char="ü"/>
            </a:pPr>
            <a:r>
              <a:rPr lang="es-MX" dirty="0" smtClean="0">
                <a:solidFill>
                  <a:schemeClr val="bg2">
                    <a:lumMod val="10000"/>
                  </a:schemeClr>
                </a:solidFill>
                <a:latin typeface="Arial Black" panose="020B0A04020102020204" pitchFamily="34" charset="0"/>
                <a:cs typeface="Aharoni" pitchFamily="2" charset="-79"/>
              </a:rPr>
              <a:t>Alentar y supervisar la participación y asistencia en la escuela. </a:t>
            </a:r>
          </a:p>
          <a:p>
            <a:pPr marL="214308" indent="-214308">
              <a:spcAft>
                <a:spcPts val="600"/>
              </a:spcAft>
            </a:pPr>
            <a:endParaRPr lang="es-MX" sz="2000" dirty="0">
              <a:solidFill>
                <a:schemeClr val="bg2">
                  <a:lumMod val="10000"/>
                </a:schemeClr>
              </a:solidFill>
              <a:latin typeface="Aharoni" pitchFamily="2" charset="-79"/>
              <a:cs typeface="Aharoni" pitchFamily="2" charset="-79"/>
            </a:endParaRPr>
          </a:p>
        </p:txBody>
      </p:sp>
      <p:pic>
        <p:nvPicPr>
          <p:cNvPr id="6148" name="Picture 4" descr="http://s.hswstatic.com/gif/volunteer-for-being-foster-paren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8124" y="2716893"/>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www.jccany.org/images/content/pagebuilder/stock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2700" y="879097"/>
            <a:ext cx="2756694" cy="183779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2"/>
          <p:cNvSpPr txBox="1">
            <a:spLocks/>
          </p:cNvSpPr>
          <p:nvPr/>
        </p:nvSpPr>
        <p:spPr>
          <a:xfrm>
            <a:off x="798910" y="4514850"/>
            <a:ext cx="571500" cy="233041"/>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r>
              <a:rPr lang="en-US" sz="1100" dirty="0" smtClean="0"/>
              <a:t>17</a:t>
            </a:r>
            <a:endParaRPr lang="en-US" sz="1100" dirty="0"/>
          </a:p>
        </p:txBody>
      </p:sp>
    </p:spTree>
    <p:extLst>
      <p:ext uri="{BB962C8B-B14F-4D97-AF65-F5344CB8AC3E}">
        <p14:creationId xmlns:p14="http://schemas.microsoft.com/office/powerpoint/2010/main" val="245958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Picture 9" descr="http://designimal.com/ycca/wp-content/uploads/2012/12/foster-ca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4261" y="3248254"/>
            <a:ext cx="3939435" cy="1838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77782" y="72762"/>
            <a:ext cx="7391399" cy="896816"/>
          </a:xfrm>
        </p:spPr>
        <p:txBody>
          <a:bodyPr anchor="ctr">
            <a:normAutofit/>
          </a:bodyPr>
          <a:lstStyle/>
          <a:p>
            <a:pPr algn="ctr"/>
            <a:r>
              <a:rPr lang="es-MX" b="1" dirty="0" smtClean="0">
                <a:solidFill>
                  <a:schemeClr val="tx1"/>
                </a:solidFill>
                <a:effectLst>
                  <a:outerShdw blurRad="38100" dist="38100" dir="2700000" algn="tl">
                    <a:srgbClr val="000000">
                      <a:alpha val="43137"/>
                    </a:srgbClr>
                  </a:outerShdw>
                </a:effectLst>
              </a:rPr>
              <a:t>¿Cual es le rol de un padre de apoyo?</a:t>
            </a:r>
            <a:r>
              <a:rPr lang="es-MX" sz="2100" dirty="0" smtClean="0">
                <a:solidFill>
                  <a:schemeClr val="tx1"/>
                </a:solidFill>
              </a:rPr>
              <a:t> </a:t>
            </a:r>
            <a:endParaRPr lang="es-MX" sz="2100" dirty="0">
              <a:solidFill>
                <a:schemeClr val="tx1"/>
              </a:solidFill>
            </a:endParaRPr>
          </a:p>
        </p:txBody>
      </p:sp>
      <p:sp>
        <p:nvSpPr>
          <p:cNvPr id="9" name="AutoShape 4" descr="https://www.tn.gov/assets/entities/dcs/images/Foster_Parent_Training_.jpg"/>
          <p:cNvSpPr>
            <a:spLocks noChangeAspect="1" noChangeArrowheads="1"/>
          </p:cNvSpPr>
          <p:nvPr/>
        </p:nvSpPr>
        <p:spPr bwMode="auto">
          <a:xfrm>
            <a:off x="116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sp>
        <p:nvSpPr>
          <p:cNvPr id="10" name="AutoShape 6" descr="https://www.tn.gov/assets/entities/dcs/images/Foster_Parent_Training_.jpg"/>
          <p:cNvSpPr>
            <a:spLocks noChangeAspect="1" noChangeArrowheads="1"/>
          </p:cNvSpPr>
          <p:nvPr/>
        </p:nvSpPr>
        <p:spPr bwMode="auto">
          <a:xfrm>
            <a:off x="230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pic>
        <p:nvPicPr>
          <p:cNvPr id="7179" name="Picture 11" descr="http://www.rcsbayarea.org/images/BigStock/1029588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0489" y="732189"/>
            <a:ext cx="3567586" cy="24973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ext Placeholder 3"/>
          <p:cNvSpPr txBox="1">
            <a:spLocks/>
          </p:cNvSpPr>
          <p:nvPr/>
        </p:nvSpPr>
        <p:spPr>
          <a:xfrm>
            <a:off x="230980" y="807784"/>
            <a:ext cx="4987815" cy="4128601"/>
          </a:xfrm>
          <a:prstGeom prst="rect">
            <a:avLst/>
          </a:prstGeom>
        </p:spPr>
        <p:txBody>
          <a:bodyPr vert="horz" lIns="68579" tIns="34289" rIns="68579" bIns="34289" rtlCol="0">
            <a:noAutofit/>
          </a:bodyPr>
          <a:lstStyle>
            <a:lvl1pPr marL="0" indent="0" algn="l" defTabSz="685783" rtl="0" eaLnBrk="1" latinLnBrk="0" hangingPunct="1">
              <a:lnSpc>
                <a:spcPct val="100000"/>
              </a:lnSpc>
              <a:spcBef>
                <a:spcPts val="1350"/>
              </a:spcBef>
              <a:buFont typeface="Arial" panose="020B0604020202020204" pitchFamily="34" charset="0"/>
              <a:buNone/>
              <a:defRPr sz="1400" kern="1200">
                <a:solidFill>
                  <a:schemeClr val="tx1"/>
                </a:solidFill>
                <a:latin typeface="+mn-lt"/>
                <a:ea typeface="+mn-ea"/>
                <a:cs typeface="+mn-cs"/>
              </a:defRPr>
            </a:lvl1pPr>
            <a:lvl2pPr marL="342892" indent="0" algn="l" defTabSz="685783" rtl="0" eaLnBrk="1" latinLnBrk="0" hangingPunct="1">
              <a:lnSpc>
                <a:spcPct val="100000"/>
              </a:lnSpc>
              <a:spcBef>
                <a:spcPts val="900"/>
              </a:spcBef>
              <a:buFont typeface="Arial" panose="020B0604020202020204" pitchFamily="34" charset="0"/>
              <a:buNone/>
              <a:defRPr sz="1100" kern="1200">
                <a:solidFill>
                  <a:schemeClr val="tx1"/>
                </a:solidFill>
                <a:latin typeface="+mn-lt"/>
                <a:ea typeface="+mn-ea"/>
                <a:cs typeface="+mn-cs"/>
              </a:defRPr>
            </a:lvl2pPr>
            <a:lvl3pPr marL="685783" indent="0" algn="l" defTabSz="685783" rtl="0" eaLnBrk="1" latinLnBrk="0" hangingPunct="1">
              <a:lnSpc>
                <a:spcPct val="100000"/>
              </a:lnSpc>
              <a:spcBef>
                <a:spcPts val="600"/>
              </a:spcBef>
              <a:buFont typeface="Arial" panose="020B0604020202020204" pitchFamily="34" charset="0"/>
              <a:buNone/>
              <a:defRPr sz="900" kern="1200">
                <a:solidFill>
                  <a:schemeClr val="tx1"/>
                </a:solidFill>
                <a:latin typeface="+mn-lt"/>
                <a:ea typeface="+mn-ea"/>
                <a:cs typeface="+mn-cs"/>
              </a:defRPr>
            </a:lvl3pPr>
            <a:lvl4pPr marL="1028675" indent="0" algn="l" defTabSz="685783" rtl="0" eaLnBrk="1" latinLnBrk="0" hangingPunct="1">
              <a:lnSpc>
                <a:spcPct val="100000"/>
              </a:lnSpc>
              <a:spcBef>
                <a:spcPts val="450"/>
              </a:spcBef>
              <a:buFont typeface="Arial" panose="020B0604020202020204" pitchFamily="34" charset="0"/>
              <a:buNone/>
              <a:defRPr sz="800" kern="1200">
                <a:solidFill>
                  <a:schemeClr val="tx1"/>
                </a:solidFill>
                <a:latin typeface="+mn-lt"/>
                <a:ea typeface="+mn-ea"/>
                <a:cs typeface="+mn-cs"/>
              </a:defRPr>
            </a:lvl4pPr>
            <a:lvl5pPr marL="1371566" indent="0" algn="l" defTabSz="685783" rtl="0" eaLnBrk="1" latinLnBrk="0" hangingPunct="1">
              <a:lnSpc>
                <a:spcPct val="100000"/>
              </a:lnSpc>
              <a:spcBef>
                <a:spcPts val="450"/>
              </a:spcBef>
              <a:buFont typeface="Arial" panose="020B0604020202020204" pitchFamily="34" charset="0"/>
              <a:buNone/>
              <a:defRPr sz="800" kern="1200">
                <a:solidFill>
                  <a:schemeClr val="tx1"/>
                </a:solidFill>
                <a:latin typeface="+mn-lt"/>
                <a:ea typeface="+mn-ea"/>
                <a:cs typeface="+mn-cs"/>
              </a:defRPr>
            </a:lvl5pPr>
            <a:lvl6pPr marL="1714457" indent="0" algn="l" defTabSz="685783" rtl="0" eaLnBrk="1" latinLnBrk="0" hangingPunct="1">
              <a:lnSpc>
                <a:spcPct val="90000"/>
              </a:lnSpc>
              <a:spcBef>
                <a:spcPts val="450"/>
              </a:spcBef>
              <a:buFont typeface="Arial" panose="020B0604020202020204" pitchFamily="34" charset="0"/>
              <a:buNone/>
              <a:defRPr sz="800" kern="1200">
                <a:solidFill>
                  <a:schemeClr val="tx1"/>
                </a:solidFill>
                <a:latin typeface="+mn-lt"/>
                <a:ea typeface="+mn-ea"/>
                <a:cs typeface="+mn-cs"/>
              </a:defRPr>
            </a:lvl6pPr>
            <a:lvl7pPr marL="2057348" indent="0" algn="l" defTabSz="685783" rtl="0" eaLnBrk="1" latinLnBrk="0" hangingPunct="1">
              <a:lnSpc>
                <a:spcPct val="90000"/>
              </a:lnSpc>
              <a:spcBef>
                <a:spcPts val="450"/>
              </a:spcBef>
              <a:buFont typeface="Arial" panose="020B0604020202020204" pitchFamily="34" charset="0"/>
              <a:buNone/>
              <a:defRPr sz="800" kern="1200">
                <a:solidFill>
                  <a:schemeClr val="tx1"/>
                </a:solidFill>
                <a:latin typeface="+mn-lt"/>
                <a:ea typeface="+mn-ea"/>
                <a:cs typeface="+mn-cs"/>
              </a:defRPr>
            </a:lvl7pPr>
            <a:lvl8pPr marL="2400240" indent="0" algn="l" defTabSz="685783" rtl="0" eaLnBrk="1" latinLnBrk="0" hangingPunct="1">
              <a:lnSpc>
                <a:spcPct val="90000"/>
              </a:lnSpc>
              <a:spcBef>
                <a:spcPts val="450"/>
              </a:spcBef>
              <a:buFont typeface="Arial" panose="020B0604020202020204" pitchFamily="34" charset="0"/>
              <a:buNone/>
              <a:defRPr sz="800" kern="1200" baseline="0">
                <a:solidFill>
                  <a:schemeClr val="tx1"/>
                </a:solidFill>
                <a:latin typeface="+mn-lt"/>
                <a:ea typeface="+mn-ea"/>
                <a:cs typeface="+mn-cs"/>
              </a:defRPr>
            </a:lvl8pPr>
            <a:lvl9pPr marL="2743132" indent="0" algn="l" defTabSz="685783" rtl="0" eaLnBrk="1" latinLnBrk="0" hangingPunct="1">
              <a:lnSpc>
                <a:spcPct val="90000"/>
              </a:lnSpc>
              <a:spcBef>
                <a:spcPts val="450"/>
              </a:spcBef>
              <a:buFont typeface="Arial" panose="020B0604020202020204" pitchFamily="34" charset="0"/>
              <a:buNone/>
              <a:defRPr sz="800" kern="1200" baseline="0">
                <a:solidFill>
                  <a:schemeClr val="tx1"/>
                </a:solidFill>
                <a:latin typeface="+mn-lt"/>
                <a:ea typeface="+mn-ea"/>
                <a:cs typeface="+mn-cs"/>
              </a:defRPr>
            </a:lvl9pPr>
          </a:lstStyle>
          <a:p>
            <a:pPr marL="214308" indent="-214308">
              <a:spcBef>
                <a:spcPts val="0"/>
              </a:spcBef>
              <a:buFont typeface="Wingdings" panose="05000000000000000000" pitchFamily="2" charset="2"/>
              <a:buChar char="ü"/>
            </a:pPr>
            <a:r>
              <a:rPr lang="es-MX" sz="2000" dirty="0" smtClean="0">
                <a:solidFill>
                  <a:schemeClr val="bg2">
                    <a:lumMod val="10000"/>
                  </a:schemeClr>
                </a:solidFill>
                <a:latin typeface="Arial" panose="020B0604020202020204" pitchFamily="34" charset="0"/>
                <a:cs typeface="Arial" panose="020B0604020202020204" pitchFamily="34" charset="0"/>
              </a:rPr>
              <a:t>Ayudar a los niños/adolescentes a enfrentar el trauma del abuso y de la separación de su hogar.</a:t>
            </a:r>
          </a:p>
          <a:p>
            <a:pPr>
              <a:spcBef>
                <a:spcPts val="0"/>
              </a:spcBef>
            </a:pPr>
            <a:endParaRPr lang="es-MX" sz="2000" dirty="0" smtClean="0">
              <a:solidFill>
                <a:schemeClr val="bg2">
                  <a:lumMod val="10000"/>
                </a:schemeClr>
              </a:solidFill>
              <a:latin typeface="Arial" panose="020B0604020202020204" pitchFamily="34" charset="0"/>
              <a:cs typeface="Arial" panose="020B0604020202020204" pitchFamily="34" charset="0"/>
            </a:endParaRPr>
          </a:p>
          <a:p>
            <a:pPr marL="214308" indent="-214308">
              <a:spcBef>
                <a:spcPts val="0"/>
              </a:spcBef>
              <a:buFont typeface="Wingdings" panose="05000000000000000000" pitchFamily="2" charset="2"/>
              <a:buChar char="ü"/>
            </a:pPr>
            <a:r>
              <a:rPr lang="es-MX" sz="2000" dirty="0" smtClean="0">
                <a:solidFill>
                  <a:schemeClr val="bg2">
                    <a:lumMod val="10000"/>
                  </a:schemeClr>
                </a:solidFill>
                <a:latin typeface="Arial" panose="020B0604020202020204" pitchFamily="34" charset="0"/>
                <a:cs typeface="Arial" panose="020B0604020202020204" pitchFamily="34" charset="0"/>
              </a:rPr>
              <a:t>Servir como mentor de los padres biológicos del niño</a:t>
            </a:r>
          </a:p>
          <a:p>
            <a:pPr marL="685792" lvl="1" indent="-342900">
              <a:spcBef>
                <a:spcPts val="0"/>
              </a:spcBef>
              <a:buFont typeface="Arial" panose="020B0604020202020204" pitchFamily="34" charset="0"/>
              <a:buChar char="•"/>
            </a:pPr>
            <a:r>
              <a:rPr lang="es-MX" sz="1600" dirty="0" smtClean="0">
                <a:solidFill>
                  <a:schemeClr val="bg2">
                    <a:lumMod val="10000"/>
                  </a:schemeClr>
                </a:solidFill>
                <a:latin typeface="Arial" panose="020B0604020202020204" pitchFamily="34" charset="0"/>
                <a:cs typeface="Arial" panose="020B0604020202020204" pitchFamily="34" charset="0"/>
              </a:rPr>
              <a:t>Cuando sea posible y apropiado.</a:t>
            </a:r>
          </a:p>
          <a:p>
            <a:pPr>
              <a:spcBef>
                <a:spcPts val="0"/>
              </a:spcBef>
            </a:pPr>
            <a:endParaRPr lang="es-MX" sz="1600" dirty="0" smtClean="0">
              <a:solidFill>
                <a:schemeClr val="bg2">
                  <a:lumMod val="10000"/>
                </a:schemeClr>
              </a:solidFill>
              <a:latin typeface="Arial" panose="020B0604020202020204" pitchFamily="34" charset="0"/>
              <a:cs typeface="Arial" panose="020B0604020202020204" pitchFamily="34" charset="0"/>
            </a:endParaRPr>
          </a:p>
          <a:p>
            <a:pPr marL="214308" indent="-214308">
              <a:spcBef>
                <a:spcPts val="0"/>
              </a:spcBef>
              <a:buFont typeface="Wingdings" panose="05000000000000000000" pitchFamily="2" charset="2"/>
              <a:buChar char="ü"/>
            </a:pPr>
            <a:r>
              <a:rPr lang="es-MX" sz="2000" dirty="0" smtClean="0">
                <a:solidFill>
                  <a:schemeClr val="bg2">
                    <a:lumMod val="10000"/>
                  </a:schemeClr>
                </a:solidFill>
                <a:latin typeface="Arial" panose="020B0604020202020204" pitchFamily="34" charset="0"/>
                <a:cs typeface="Arial" panose="020B0604020202020204" pitchFamily="34" charset="0"/>
              </a:rPr>
              <a:t>Mantener los vínculos con la familia</a:t>
            </a:r>
          </a:p>
          <a:p>
            <a:pPr marL="557199" lvl="1" indent="-214308">
              <a:spcBef>
                <a:spcPts val="0"/>
              </a:spcBef>
              <a:buFont typeface="Arial" panose="020B0604020202020204" pitchFamily="34" charset="0"/>
              <a:buChar char="•"/>
            </a:pPr>
            <a:r>
              <a:rPr lang="es-MX" sz="1400" dirty="0" smtClean="0">
                <a:solidFill>
                  <a:schemeClr val="bg2">
                    <a:lumMod val="10000"/>
                  </a:schemeClr>
                </a:solidFill>
                <a:latin typeface="Arial" panose="020B0604020202020204" pitchFamily="34" charset="0"/>
                <a:cs typeface="Arial" panose="020B0604020202020204" pitchFamily="34" charset="0"/>
              </a:rPr>
              <a:t>Cuando sea lo más conveniente para el niño.</a:t>
            </a:r>
          </a:p>
          <a:p>
            <a:pPr marL="557199" lvl="1" indent="-214308">
              <a:spcBef>
                <a:spcPts val="0"/>
              </a:spcBef>
              <a:buFont typeface="Arial" panose="020B0604020202020204" pitchFamily="34" charset="0"/>
              <a:buChar char="•"/>
            </a:pPr>
            <a:r>
              <a:rPr lang="es-MX" sz="1400" dirty="0" smtClean="0">
                <a:solidFill>
                  <a:schemeClr val="bg2">
                    <a:lumMod val="10000"/>
                  </a:schemeClr>
                </a:solidFill>
                <a:latin typeface="Arial" panose="020B0604020202020204" pitchFamily="34" charset="0"/>
                <a:cs typeface="Arial" panose="020B0604020202020204" pitchFamily="34" charset="0"/>
              </a:rPr>
              <a:t>Alienta y apoya las visitas con los padres y con los miembros de la familia.</a:t>
            </a:r>
          </a:p>
          <a:p>
            <a:pPr marL="557199" lvl="1" indent="-214308">
              <a:spcBef>
                <a:spcPts val="0"/>
              </a:spcBef>
              <a:buFont typeface="Arial" panose="020B0604020202020204" pitchFamily="34" charset="0"/>
              <a:buChar char="•"/>
            </a:pPr>
            <a:r>
              <a:rPr lang="es-MX" sz="1400" dirty="0" smtClean="0">
                <a:solidFill>
                  <a:schemeClr val="bg2">
                    <a:lumMod val="10000"/>
                  </a:schemeClr>
                </a:solidFill>
                <a:latin typeface="Arial" panose="020B0604020202020204" pitchFamily="34" charset="0"/>
                <a:cs typeface="Arial" panose="020B0604020202020204" pitchFamily="34" charset="0"/>
              </a:rPr>
              <a:t>Incluso después de que la adopción se finaliza.</a:t>
            </a:r>
            <a:endParaRPr lang="es-MX" sz="1400" dirty="0">
              <a:solidFill>
                <a:schemeClr val="bg2">
                  <a:lumMod val="10000"/>
                </a:schemeClr>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18</a:t>
            </a:fld>
            <a:endParaRPr lang="en-US" dirty="0"/>
          </a:p>
        </p:txBody>
      </p:sp>
    </p:spTree>
    <p:extLst>
      <p:ext uri="{BB962C8B-B14F-4D97-AF65-F5344CB8AC3E}">
        <p14:creationId xmlns:p14="http://schemas.microsoft.com/office/powerpoint/2010/main" val="48748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anim calcmode="lin" valueType="num">
                                      <p:cBhvr additive="base">
                                        <p:cTn id="11"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anim calcmode="lin" valueType="num">
                                      <p:cBhvr additive="base">
                                        <p:cTn id="1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
                                            <p:txEl>
                                              <p:pRg st="6" end="6"/>
                                            </p:txEl>
                                          </p:spTgt>
                                        </p:tgtEl>
                                        <p:attrNameLst>
                                          <p:attrName>style.visibility</p:attrName>
                                        </p:attrNameLst>
                                      </p:cBhvr>
                                      <p:to>
                                        <p:strVal val="visible"/>
                                      </p:to>
                                    </p:set>
                                    <p:anim calcmode="lin" valueType="num">
                                      <p:cBhvr additive="base">
                                        <p:cTn id="21"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xEl>
                                              <p:pRg st="7" end="7"/>
                                            </p:txEl>
                                          </p:spTgt>
                                        </p:tgtEl>
                                        <p:attrNameLst>
                                          <p:attrName>style.visibility</p:attrName>
                                        </p:attrNameLst>
                                      </p:cBhvr>
                                      <p:to>
                                        <p:strVal val="visible"/>
                                      </p:to>
                                    </p:set>
                                    <p:anim calcmode="lin" valueType="num">
                                      <p:cBhvr additive="base">
                                        <p:cTn id="25"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xEl>
                                              <p:pRg st="8" end="8"/>
                                            </p:txEl>
                                          </p:spTgt>
                                        </p:tgtEl>
                                        <p:attrNameLst>
                                          <p:attrName>style.visibility</p:attrName>
                                        </p:attrNameLst>
                                      </p:cBhvr>
                                      <p:to>
                                        <p:strVal val="visible"/>
                                      </p:to>
                                    </p:set>
                                    <p:anim calcmode="lin" valueType="num">
                                      <p:cBhvr additive="base">
                                        <p:cTn id="29"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755" y="2035056"/>
            <a:ext cx="2958573" cy="27509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3018209" y="1652761"/>
            <a:ext cx="6125792" cy="3194957"/>
          </a:xfrm>
        </p:spPr>
        <p:txBody>
          <a:bodyPr>
            <a:normAutofit lnSpcReduction="10000"/>
          </a:bodyPr>
          <a:lstStyle/>
          <a:p>
            <a:pPr>
              <a:spcBef>
                <a:spcPts val="0"/>
              </a:spcBef>
              <a:buNone/>
            </a:pPr>
            <a:endParaRPr lang="es-MX" sz="800" b="1" dirty="0" smtClean="0">
              <a:solidFill>
                <a:schemeClr val="tx2"/>
              </a:solidFill>
              <a:latin typeface="Arial" panose="020B0604020202020204" pitchFamily="34" charset="0"/>
              <a:cs typeface="Arial" panose="020B0604020202020204" pitchFamily="34" charset="0"/>
            </a:endParaRPr>
          </a:p>
          <a:p>
            <a:pPr marL="0" indent="0">
              <a:spcBef>
                <a:spcPts val="0"/>
              </a:spcBef>
              <a:buSzPct val="130000"/>
              <a:buNone/>
            </a:pPr>
            <a:r>
              <a:rPr lang="es-MX" b="1" dirty="0" smtClean="0">
                <a:solidFill>
                  <a:schemeClr val="tx2"/>
                </a:solidFill>
                <a:latin typeface="Arial Black" panose="020B0A04020102020204" pitchFamily="34" charset="0"/>
                <a:cs typeface="Arial" panose="020B0604020202020204" pitchFamily="34" charset="0"/>
              </a:rPr>
              <a:t>A cada niño se le asigna un trabajador social  de CPS o un oficial de libertad condicional</a:t>
            </a:r>
          </a:p>
          <a:p>
            <a:pPr marL="0" indent="0">
              <a:spcBef>
                <a:spcPts val="0"/>
              </a:spcBef>
              <a:buSzPct val="130000"/>
              <a:buNone/>
            </a:pPr>
            <a:endParaRPr lang="es-MX"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chemeClr val="tx2"/>
                </a:solidFill>
                <a:latin typeface="Arial Black" panose="020B0A04020102020204" pitchFamily="34" charset="0"/>
                <a:cs typeface="Aharoni" pitchFamily="2" charset="-79"/>
              </a:rPr>
              <a:t>Toma las decisiones de la colocación y hace los arreglos </a:t>
            </a:r>
          </a:p>
          <a:p>
            <a:pPr marL="0" indent="0">
              <a:spcBef>
                <a:spcPts val="0"/>
              </a:spcBef>
              <a:buSzPct val="130000"/>
              <a:buNone/>
            </a:pPr>
            <a:endParaRPr lang="es-MX"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chemeClr val="tx2"/>
                </a:solidFill>
                <a:latin typeface="Arial Black" panose="020B0A04020102020204" pitchFamily="34" charset="0"/>
                <a:cs typeface="Aharoni" pitchFamily="2" charset="-79"/>
              </a:rPr>
              <a:t>Monitorea al niño en cuidado de crianza</a:t>
            </a:r>
          </a:p>
          <a:p>
            <a:pPr marL="342891" lvl="1" indent="0">
              <a:spcBef>
                <a:spcPts val="0"/>
              </a:spcBef>
              <a:buSzPct val="130000"/>
              <a:buNone/>
            </a:pPr>
            <a:endParaRPr lang="es-MX" sz="1800"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chemeClr val="tx2"/>
                </a:solidFill>
                <a:latin typeface="Arial Black" panose="020B0A04020102020204" pitchFamily="34" charset="0"/>
                <a:cs typeface="Aharoni" pitchFamily="2" charset="-79"/>
              </a:rPr>
              <a:t>Encargado del caso del niño</a:t>
            </a:r>
          </a:p>
          <a:p>
            <a:pPr marL="342891" lvl="1" indent="0">
              <a:spcBef>
                <a:spcPts val="0"/>
              </a:spcBef>
              <a:buSzPct val="130000"/>
              <a:buNone/>
            </a:pPr>
            <a:endParaRPr lang="es-MX" sz="1800" dirty="0" smtClean="0">
              <a:solidFill>
                <a:schemeClr val="tx2"/>
              </a:solidFill>
              <a:latin typeface="Arial Black" panose="020B0A04020102020204" pitchFamily="34" charset="0"/>
              <a:cs typeface="Aharoni" pitchFamily="2" charset="-79"/>
            </a:endParaRPr>
          </a:p>
          <a:p>
            <a:pPr>
              <a:spcBef>
                <a:spcPts val="0"/>
              </a:spcBef>
              <a:buSzPct val="130000"/>
            </a:pPr>
            <a:r>
              <a:rPr lang="es-MX" dirty="0" smtClean="0">
                <a:solidFill>
                  <a:srgbClr val="964508"/>
                </a:solidFill>
                <a:latin typeface="Arial Black" panose="020B0A04020102020204" pitchFamily="34" charset="0"/>
                <a:cs typeface="Aharoni" pitchFamily="2" charset="-79"/>
              </a:rPr>
              <a:t>El SW de CPS/el PO es su enlace con la agencia y el tribunal. </a:t>
            </a:r>
            <a:endParaRPr lang="es-MX" dirty="0">
              <a:solidFill>
                <a:srgbClr val="964508"/>
              </a:solidFill>
              <a:latin typeface="Arial Black" panose="020B0A04020102020204" pitchFamily="34" charset="0"/>
              <a:cs typeface="Aharoni" pitchFamily="2" charset="-79"/>
            </a:endParaRPr>
          </a:p>
        </p:txBody>
      </p:sp>
      <p:sp>
        <p:nvSpPr>
          <p:cNvPr id="7" name="Title 1"/>
          <p:cNvSpPr>
            <a:spLocks noGrp="1"/>
          </p:cNvSpPr>
          <p:nvPr>
            <p:ph type="title"/>
          </p:nvPr>
        </p:nvSpPr>
        <p:spPr>
          <a:xfrm>
            <a:off x="1" y="0"/>
            <a:ext cx="9082122" cy="1652588"/>
          </a:xfrm>
        </p:spPr>
        <p:txBody>
          <a:bodyPr>
            <a:normAutofit/>
          </a:bodyPr>
          <a:lstStyle/>
          <a:p>
            <a:pPr algn="ctr"/>
            <a:r>
              <a:rPr lang="es-MX" sz="2800" b="1" dirty="0" smtClean="0">
                <a:solidFill>
                  <a:schemeClr val="tx1"/>
                </a:solidFill>
                <a:effectLst>
                  <a:outerShdw blurRad="38100" dist="38100" dir="2700000" algn="tl">
                    <a:srgbClr val="000000">
                      <a:alpha val="43137"/>
                    </a:srgbClr>
                  </a:outerShdw>
                </a:effectLst>
              </a:rPr>
              <a:t>¿Cuál es el rol del trabajador social de CPS (SW en inglés) y del oficial de libertad</a:t>
            </a:r>
            <a:br>
              <a:rPr lang="es-MX" sz="2800" b="1" dirty="0" smtClean="0">
                <a:solidFill>
                  <a:schemeClr val="tx1"/>
                </a:solidFill>
                <a:effectLst>
                  <a:outerShdw blurRad="38100" dist="38100" dir="2700000" algn="tl">
                    <a:srgbClr val="000000">
                      <a:alpha val="43137"/>
                    </a:srgbClr>
                  </a:outerShdw>
                </a:effectLst>
              </a:rPr>
            </a:br>
            <a:r>
              <a:rPr lang="es-MX" sz="2800" b="1" dirty="0" smtClean="0">
                <a:solidFill>
                  <a:schemeClr val="tx1"/>
                </a:solidFill>
                <a:effectLst>
                  <a:outerShdw blurRad="38100" dist="38100" dir="2700000" algn="tl">
                    <a:srgbClr val="000000">
                      <a:alpha val="43137"/>
                    </a:srgbClr>
                  </a:outerShdw>
                </a:effectLst>
              </a:rPr>
              <a:t>condicional (PO en inglés)?</a:t>
            </a:r>
            <a:endParaRPr lang="es-MX" sz="2800" b="1" dirty="0">
              <a:solidFill>
                <a:schemeClr val="tx1"/>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19</a:t>
            </a:fld>
            <a:endParaRPr lang="en-US"/>
          </a:p>
        </p:txBody>
      </p:sp>
    </p:spTree>
    <p:extLst>
      <p:ext uri="{BB962C8B-B14F-4D97-AF65-F5344CB8AC3E}">
        <p14:creationId xmlns:p14="http://schemas.microsoft.com/office/powerpoint/2010/main" val="65875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157" y="1086281"/>
            <a:ext cx="4433006" cy="3884480"/>
          </a:xfrm>
        </p:spPr>
        <p:txBody>
          <a:bodyPr>
            <a:normAutofit fontScale="62500" lnSpcReduction="20000"/>
          </a:bodyPr>
          <a:lstStyle/>
          <a:p>
            <a:pPr>
              <a:spcBef>
                <a:spcPts val="0"/>
              </a:spcBef>
            </a:pPr>
            <a:endParaRPr lang="es-MX" sz="2900" dirty="0" smtClean="0">
              <a:solidFill>
                <a:srgbClr val="964508"/>
              </a:solidFill>
              <a:latin typeface="Arial Black" panose="020B0A04020102020204" pitchFamily="34" charset="0"/>
              <a:cs typeface="Arial" panose="020B0604020202020204" pitchFamily="34" charset="0"/>
            </a:endParaRPr>
          </a:p>
          <a:p>
            <a:pPr>
              <a:spcBef>
                <a:spcPts val="0"/>
              </a:spcBef>
              <a:buNone/>
            </a:pPr>
            <a:r>
              <a:rPr lang="es-MX" sz="2900" dirty="0" smtClean="0">
                <a:solidFill>
                  <a:schemeClr val="tx2"/>
                </a:solidFill>
                <a:latin typeface="Arial Black" panose="020B0A04020102020204" pitchFamily="34" charset="0"/>
                <a:cs typeface="Aharoni" pitchFamily="2" charset="-79"/>
              </a:rPr>
              <a:t>Cada hogar tiene un trabajador social de RFA que:</a:t>
            </a:r>
          </a:p>
          <a:p>
            <a:pPr>
              <a:spcBef>
                <a:spcPts val="0"/>
              </a:spcBef>
            </a:pPr>
            <a:endParaRPr lang="es-MX" sz="2900" dirty="0" smtClean="0">
              <a:solidFill>
                <a:schemeClr val="tx2"/>
              </a:solidFill>
              <a:latin typeface="Arial Black" panose="020B0A04020102020204" pitchFamily="34" charset="0"/>
              <a:cs typeface="Aharoni" pitchFamily="2" charset="-79"/>
            </a:endParaRPr>
          </a:p>
          <a:p>
            <a:pPr>
              <a:spcBef>
                <a:spcPts val="0"/>
              </a:spcBef>
            </a:pPr>
            <a:r>
              <a:rPr lang="es-MX" sz="2900" dirty="0" smtClean="0">
                <a:solidFill>
                  <a:schemeClr val="tx2"/>
                </a:solidFill>
                <a:latin typeface="Arial Black" panose="020B0A04020102020204" pitchFamily="34" charset="0"/>
                <a:cs typeface="Aharoni" pitchFamily="2" charset="-79"/>
              </a:rPr>
              <a:t>Procesa la solicitud de aprobación</a:t>
            </a:r>
          </a:p>
          <a:p>
            <a:pPr lvl="1">
              <a:spcBef>
                <a:spcPts val="0"/>
              </a:spcBef>
            </a:pPr>
            <a:endParaRPr lang="es-MX" sz="2900" dirty="0" smtClean="0">
              <a:solidFill>
                <a:schemeClr val="tx2"/>
              </a:solidFill>
              <a:latin typeface="Arial Black" panose="020B0A04020102020204" pitchFamily="34" charset="0"/>
              <a:cs typeface="Aharoni" pitchFamily="2" charset="-79"/>
            </a:endParaRPr>
          </a:p>
          <a:p>
            <a:pPr>
              <a:spcBef>
                <a:spcPts val="0"/>
              </a:spcBef>
            </a:pPr>
            <a:r>
              <a:rPr lang="es-MX" sz="2900" dirty="0" smtClean="0">
                <a:solidFill>
                  <a:schemeClr val="tx2"/>
                </a:solidFill>
                <a:latin typeface="Arial Black" panose="020B0A04020102020204" pitchFamily="34" charset="0"/>
                <a:cs typeface="Aharoni" pitchFamily="2" charset="-79"/>
              </a:rPr>
              <a:t>Toma decisiones de aprobación</a:t>
            </a:r>
          </a:p>
          <a:p>
            <a:pPr marL="342891" lvl="1" indent="0">
              <a:spcBef>
                <a:spcPts val="0"/>
              </a:spcBef>
              <a:buNone/>
            </a:pPr>
            <a:endParaRPr lang="es-MX" sz="2900" dirty="0" smtClean="0">
              <a:solidFill>
                <a:schemeClr val="tx2"/>
              </a:solidFill>
              <a:latin typeface="Arial Black" panose="020B0A04020102020204" pitchFamily="34" charset="0"/>
              <a:cs typeface="Aharoni" pitchFamily="2" charset="-79"/>
            </a:endParaRPr>
          </a:p>
          <a:p>
            <a:pPr>
              <a:spcBef>
                <a:spcPts val="0"/>
              </a:spcBef>
              <a:spcAft>
                <a:spcPts val="1200"/>
              </a:spcAft>
            </a:pPr>
            <a:r>
              <a:rPr lang="es-MX" sz="2900" dirty="0" smtClean="0">
                <a:solidFill>
                  <a:schemeClr val="tx2"/>
                </a:solidFill>
                <a:latin typeface="Arial Black" panose="020B0A04020102020204" pitchFamily="34" charset="0"/>
                <a:cs typeface="Aharoni" pitchFamily="2" charset="-79"/>
              </a:rPr>
              <a:t>Monitorea el cumplimiento de las regulaciones del Estado.</a:t>
            </a:r>
          </a:p>
          <a:p>
            <a:pPr>
              <a:spcBef>
                <a:spcPts val="0"/>
              </a:spcBef>
            </a:pPr>
            <a:r>
              <a:rPr lang="es-MX" sz="2900" dirty="0" smtClean="0">
                <a:solidFill>
                  <a:srgbClr val="964508"/>
                </a:solidFill>
                <a:latin typeface="Arial Black" panose="020B0A04020102020204" pitchFamily="34" charset="0"/>
                <a:cs typeface="Aharoni" pitchFamily="2" charset="-79"/>
              </a:rPr>
              <a:t>El trabajador social de RFA es su enlace con el Departamento de Servicios Sociales de California(CDSS).</a:t>
            </a:r>
            <a:endParaRPr lang="es-MX" sz="2900" strike="sngStrike" dirty="0" smtClean="0">
              <a:solidFill>
                <a:srgbClr val="964508"/>
              </a:solidFill>
              <a:latin typeface="Arial Black" panose="020B0A04020102020204" pitchFamily="34" charset="0"/>
              <a:cs typeface="Aharoni" pitchFamily="2" charset="-79"/>
            </a:endParaRPr>
          </a:p>
          <a:p>
            <a:pPr>
              <a:spcBef>
                <a:spcPts val="0"/>
              </a:spcBef>
            </a:pPr>
            <a:endParaRPr lang="es-MX" sz="2200" dirty="0" smtClean="0">
              <a:solidFill>
                <a:schemeClr val="tx2"/>
              </a:solidFill>
              <a:latin typeface="Arial" panose="020B0604020202020204" pitchFamily="34" charset="0"/>
              <a:cs typeface="Arial" panose="020B0604020202020204" pitchFamily="34" charset="0"/>
            </a:endParaRPr>
          </a:p>
        </p:txBody>
      </p:sp>
      <p:pic>
        <p:nvPicPr>
          <p:cNvPr id="1028" name="Picture 4" descr="https://dps.mn.gov/divisions/sfm/programs-services/PublishingImages/Daycare-inspector-checks-alarm.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960620" y="1146842"/>
            <a:ext cx="4146631" cy="351897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p:txBody>
          <a:bodyPr>
            <a:normAutofit fontScale="90000"/>
          </a:bodyPr>
          <a:lstStyle/>
          <a:p>
            <a:pPr algn="ctr"/>
            <a:r>
              <a:rPr lang="es-MX" sz="3300" b="1" dirty="0" smtClean="0">
                <a:solidFill>
                  <a:schemeClr val="tx1"/>
                </a:solidFill>
                <a:effectLst>
                  <a:outerShdw blurRad="38100" dist="38100" dir="2700000" algn="tl">
                    <a:srgbClr val="000000">
                      <a:alpha val="43137"/>
                    </a:srgbClr>
                  </a:outerShdw>
                </a:effectLst>
              </a:rPr>
              <a:t>¿Cuál es el papel del trabajador social de las familias de apoyo?</a:t>
            </a:r>
            <a:endParaRPr lang="es-MX" sz="3300" b="1" dirty="0">
              <a:solidFill>
                <a:schemeClr val="tx1"/>
              </a:solidFill>
              <a:effectLst>
                <a:outerShdw blurRad="38100" dist="38100" dir="2700000" algn="tl">
                  <a:srgbClr val="000000">
                    <a:alpha val="43137"/>
                  </a:srgbClr>
                </a:outerShdw>
              </a:effectLst>
            </a:endParaRPr>
          </a:p>
        </p:txBody>
      </p:sp>
      <p:sp>
        <p:nvSpPr>
          <p:cNvPr id="9" name="TextBox 8"/>
          <p:cNvSpPr txBox="1"/>
          <p:nvPr/>
        </p:nvSpPr>
        <p:spPr>
          <a:xfrm>
            <a:off x="6213069" y="2135239"/>
            <a:ext cx="2930931" cy="284693"/>
          </a:xfrm>
          <a:prstGeom prst="rect">
            <a:avLst/>
          </a:prstGeom>
          <a:noFill/>
        </p:spPr>
        <p:txBody>
          <a:bodyPr wrap="none" lIns="68580" tIns="34290" rIns="68580" bIns="34290" rtlCol="0">
            <a:spAutoFit/>
          </a:bodyPr>
          <a:lstStyle/>
          <a:p>
            <a:r>
              <a:rPr lang="es-MX" b="1" dirty="0" smtClean="0">
                <a:solidFill>
                  <a:schemeClr val="tx2"/>
                </a:solidFill>
              </a:rPr>
              <a:t>Revisando el detector de humo</a:t>
            </a:r>
            <a:endParaRPr lang="es-MX" b="1" dirty="0">
              <a:solidFill>
                <a:schemeClr val="tx2"/>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20</a:t>
            </a:fld>
            <a:endParaRPr lang="en-US"/>
          </a:p>
        </p:txBody>
      </p:sp>
    </p:spTree>
    <p:extLst>
      <p:ext uri="{BB962C8B-B14F-4D97-AF65-F5344CB8AC3E}">
        <p14:creationId xmlns:p14="http://schemas.microsoft.com/office/powerpoint/2010/main" val="237362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7431" y="891619"/>
            <a:ext cx="7543800" cy="2983014"/>
          </a:xfrm>
        </p:spPr>
        <p:txBody>
          <a:bodyPr>
            <a:normAutofit/>
          </a:bodyPr>
          <a:lstStyle/>
          <a:p>
            <a:r>
              <a:rPr lang="es-MX" dirty="0" smtClean="0">
                <a:solidFill>
                  <a:schemeClr val="tx2"/>
                </a:solidFill>
                <a:latin typeface="Arial Black" panose="020B0A04020102020204" pitchFamily="34" charset="0"/>
                <a:cs typeface="Aharoni" pitchFamily="2" charset="-79"/>
              </a:rPr>
              <a:t>Deben tener un mínimo de 18 anos de edad</a:t>
            </a:r>
          </a:p>
          <a:p>
            <a:r>
              <a:rPr lang="es-MX" dirty="0" smtClean="0">
                <a:solidFill>
                  <a:schemeClr val="tx2"/>
                </a:solidFill>
                <a:latin typeface="Arial Black" panose="020B0A04020102020204" pitchFamily="34" charset="0"/>
                <a:cs typeface="Aharoni" pitchFamily="2" charset="-79"/>
              </a:rPr>
              <a:t>Deben estar en buena condición física y mental</a:t>
            </a:r>
          </a:p>
          <a:p>
            <a:r>
              <a:rPr lang="es-MX" dirty="0" smtClean="0">
                <a:solidFill>
                  <a:schemeClr val="tx2"/>
                </a:solidFill>
                <a:latin typeface="Arial Black" panose="020B0A04020102020204" pitchFamily="34" charset="0"/>
                <a:cs typeface="Aharoni" pitchFamily="2" charset="-79"/>
              </a:rPr>
              <a:t>Dispuestos ayudar a los jóvenes en la preparación para la vida adulta</a:t>
            </a:r>
          </a:p>
          <a:p>
            <a:r>
              <a:rPr lang="es-MX" dirty="0" smtClean="0">
                <a:solidFill>
                  <a:schemeClr val="tx2"/>
                </a:solidFill>
                <a:latin typeface="Arial Black" panose="020B0A04020102020204" pitchFamily="34" charset="0"/>
                <a:cs typeface="Aharoni" pitchFamily="2" charset="-79"/>
              </a:rPr>
              <a:t>Usar habilidades de crianza eficaz con niños que han sido victimas de abuzo y negligencia. </a:t>
            </a:r>
          </a:p>
        </p:txBody>
      </p:sp>
      <p:pic>
        <p:nvPicPr>
          <p:cNvPr id="5122" name="Picture 2" descr="Image result for health scree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292" y="3452314"/>
            <a:ext cx="3209171" cy="13538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4" name="Picture 4" descr="Image result for tb t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5148" y="3457380"/>
            <a:ext cx="2757554" cy="13488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6" name="Picture 6" descr="Image result for psychosocial assessme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3908" y="3199614"/>
            <a:ext cx="2338134" cy="1723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267750" y="0"/>
            <a:ext cx="8349903" cy="914400"/>
          </a:xfrm>
        </p:spPr>
        <p:txBody>
          <a:bodyPr>
            <a:noAutofit/>
          </a:bodyPr>
          <a:lstStyle/>
          <a:p>
            <a:r>
              <a:rPr lang="es-MX" sz="1800" b="1" dirty="0" smtClean="0"/>
              <a:t/>
            </a:r>
            <a:br>
              <a:rPr lang="es-MX" sz="1800" b="1" dirty="0" smtClean="0"/>
            </a:br>
            <a:r>
              <a:rPr lang="es-MX" sz="2800" b="1" dirty="0" smtClean="0">
                <a:solidFill>
                  <a:schemeClr val="tx1"/>
                </a:solidFill>
              </a:rPr>
              <a:t>Cualificaciones &amp; requisitos de los solicitantes</a:t>
            </a:r>
            <a:endParaRPr lang="es-MX" sz="2800" b="1" dirty="0">
              <a:solidFill>
                <a:schemeClr val="tx1"/>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21</a:t>
            </a:fld>
            <a:endParaRPr lang="en-US"/>
          </a:p>
        </p:txBody>
      </p:sp>
    </p:spTree>
    <p:extLst>
      <p:ext uri="{BB962C8B-B14F-4D97-AF65-F5344CB8AC3E}">
        <p14:creationId xmlns:p14="http://schemas.microsoft.com/office/powerpoint/2010/main" val="341126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78823" y="1314450"/>
            <a:ext cx="7963888" cy="1371600"/>
          </a:xfrm>
        </p:spPr>
        <p:txBody>
          <a:bodyPr/>
          <a:lstStyle/>
          <a:p>
            <a:pPr algn="ctr"/>
            <a:r>
              <a:rPr lang="es-MX" b="1" dirty="0" smtClean="0">
                <a:solidFill>
                  <a:srgbClr val="C00000"/>
                </a:solidFill>
                <a:effectLst>
                  <a:outerShdw blurRad="38100" dist="38100" dir="2700000" algn="tl">
                    <a:srgbClr val="000000">
                      <a:alpha val="43137"/>
                    </a:srgbClr>
                  </a:outerShdw>
                </a:effectLst>
              </a:rPr>
              <a:t>Proceso judicial juvenil</a:t>
            </a:r>
            <a:endParaRPr lang="es-MX"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1341350" y="2818705"/>
            <a:ext cx="7926411" cy="1538626"/>
          </a:xfrm>
        </p:spPr>
        <p:txBody>
          <a:bodyPr>
            <a:noAutofit/>
          </a:bodyPr>
          <a:lstStyle/>
          <a:p>
            <a:r>
              <a:rPr lang="es-MX" sz="2000" dirty="0" smtClean="0"/>
              <a:t>Servicios de protección infantil: Dependencia del niño</a:t>
            </a:r>
          </a:p>
          <a:p>
            <a:r>
              <a:rPr lang="es-MX" sz="2000" dirty="0" smtClean="0"/>
              <a:t>Libertad condicional de menores: Menores bajo custodia</a:t>
            </a:r>
            <a:endParaRPr lang="es-MX" sz="2000" dirty="0"/>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05228" y="534984"/>
            <a:ext cx="1100572" cy="987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0622" y="3643547"/>
            <a:ext cx="1100572" cy="987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387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smtClean="0">
                <a:solidFill>
                  <a:srgbClr val="964508"/>
                </a:solidFill>
                <a:effectLst>
                  <a:outerShdw blurRad="38100" dist="38100" dir="2700000" algn="tl">
                    <a:srgbClr val="000000">
                      <a:alpha val="43137"/>
                    </a:srgbClr>
                  </a:outerShdw>
                </a:effectLst>
              </a:rPr>
              <a:t>Proceso judicial del bienestar infantil</a:t>
            </a:r>
            <a:endParaRPr lang="es-MX" dirty="0"/>
          </a:p>
        </p:txBody>
      </p:sp>
      <p:sp>
        <p:nvSpPr>
          <p:cNvPr id="3" name="Content Placeholder 2"/>
          <p:cNvSpPr>
            <a:spLocks noGrp="1"/>
          </p:cNvSpPr>
          <p:nvPr>
            <p:ph idx="1"/>
          </p:nvPr>
        </p:nvSpPr>
        <p:spPr/>
        <p:txBody>
          <a:bodyPr>
            <a:normAutofit fontScale="70000" lnSpcReduction="20000"/>
          </a:bodyPr>
          <a:lstStyle/>
          <a:p>
            <a:r>
              <a:rPr lang="es-MX" dirty="0" smtClean="0">
                <a:solidFill>
                  <a:schemeClr val="tx2"/>
                </a:solidFill>
                <a:latin typeface="Arial" panose="020B0604020202020204" pitchFamily="34" charset="0"/>
                <a:cs typeface="Arial" panose="020B0604020202020204" pitchFamily="34" charset="0"/>
              </a:rPr>
              <a:t>Un menor es removido de el hogar de sus padres debido a denuncias de abuso o negligencia que han sido fundamentadas. </a:t>
            </a:r>
          </a:p>
          <a:p>
            <a:r>
              <a:rPr lang="es-MX" dirty="0" smtClean="0">
                <a:solidFill>
                  <a:schemeClr val="tx2"/>
                </a:solidFill>
                <a:latin typeface="Arial" panose="020B0604020202020204" pitchFamily="34" charset="0"/>
                <a:cs typeface="Arial" panose="020B0604020202020204" pitchFamily="34" charset="0"/>
              </a:rPr>
              <a:t>Audiencia de detención- La corte decide si el menor permanecerá bajo el cuidado de crianza mientras se determina si las acusaciones son verdaderas y lo que será el plan para la familia. </a:t>
            </a:r>
          </a:p>
          <a:p>
            <a:r>
              <a:rPr lang="es-MX" dirty="0" smtClean="0">
                <a:solidFill>
                  <a:schemeClr val="tx2"/>
                </a:solidFill>
                <a:latin typeface="Arial" panose="020B0604020202020204" pitchFamily="34" charset="0"/>
                <a:cs typeface="Arial" panose="020B0604020202020204" pitchFamily="34" charset="0"/>
              </a:rPr>
              <a:t>Audiencia de jurisdicción/Disposición- El tribunal decide si las acusaciones son verdaderas, parte verdaderas o son falsas. Si encuentran que alguna de las acusaciones es verdadera entonces se determina si reunificación con la familia, mantenimiento de la familia, otro arreglo de vivienda permanente prevista o adopción es el plan apropiado para la familia. </a:t>
            </a:r>
          </a:p>
          <a:p>
            <a:r>
              <a:rPr lang="es-MX" dirty="0" smtClean="0">
                <a:solidFill>
                  <a:schemeClr val="tx2"/>
                </a:solidFill>
                <a:latin typeface="Arial" panose="020B0604020202020204" pitchFamily="34" charset="0"/>
                <a:cs typeface="Arial" panose="020B0604020202020204" pitchFamily="34" charset="0"/>
              </a:rPr>
              <a:t>Audiencias de revisión-son cada 6 meses para evaluar el progreso de los padres en su plan del caso, o para el menor en su plan de permanencia, si los padres no reciben servicios.</a:t>
            </a:r>
          </a:p>
          <a:p>
            <a:r>
              <a:rPr lang="es-MX" dirty="0" smtClean="0">
                <a:solidFill>
                  <a:schemeClr val="tx2"/>
                </a:solidFill>
                <a:latin typeface="Arial" panose="020B0604020202020204" pitchFamily="34" charset="0"/>
                <a:cs typeface="Arial" panose="020B0604020202020204" pitchFamily="34" charset="0"/>
              </a:rPr>
              <a:t>La audiencia 366.26 (audiencia de permanencia)- Esta audiencia es para determinar el plan de permanencia mas adecuado para el menor: adopción, tutela legal, con un pariente adecuado y dispuesto u otro arreglo de vivienda permanente. </a:t>
            </a:r>
          </a:p>
        </p:txBody>
      </p:sp>
      <p:sp>
        <p:nvSpPr>
          <p:cNvPr id="4" name="Slide Number Placeholder 3"/>
          <p:cNvSpPr>
            <a:spLocks noGrp="1"/>
          </p:cNvSpPr>
          <p:nvPr>
            <p:ph type="sldNum" sz="quarter" idx="12"/>
          </p:nvPr>
        </p:nvSpPr>
        <p:spPr/>
        <p:txBody>
          <a:bodyPr/>
          <a:lstStyle/>
          <a:p>
            <a:fld id="{022B156B-59AE-415F-B24B-8756D48BB977}" type="slidenum">
              <a:rPr lang="en-US" smtClean="0"/>
              <a:pPr/>
              <a:t>23</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170" y="-1"/>
            <a:ext cx="6521989" cy="1194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a:spLocks noGrp="1"/>
          </p:cNvSpPr>
          <p:nvPr>
            <p:ph type="title"/>
          </p:nvPr>
        </p:nvSpPr>
        <p:spPr>
          <a:xfrm>
            <a:off x="0" y="0"/>
            <a:ext cx="7143320" cy="1569181"/>
          </a:xfrm>
        </p:spPr>
        <p:txBody>
          <a:bodyPr>
            <a:normAutofit/>
          </a:bodyPr>
          <a:lstStyle/>
          <a:p>
            <a:pPr>
              <a:spcBef>
                <a:spcPts val="1200"/>
              </a:spcBef>
              <a:spcAft>
                <a:spcPts val="1200"/>
              </a:spcAft>
            </a:pPr>
            <a:r>
              <a:rPr lang="es-MX" sz="2000" b="1" dirty="0" smtClean="0">
                <a:solidFill>
                  <a:srgbClr val="964508"/>
                </a:solidFill>
              </a:rPr>
              <a:t>Proceso judicial / Libertad condicional de adolescentes</a:t>
            </a:r>
            <a:br>
              <a:rPr lang="es-MX" sz="2000" b="1" dirty="0" smtClean="0">
                <a:solidFill>
                  <a:srgbClr val="964508"/>
                </a:solidFill>
              </a:rPr>
            </a:br>
            <a:r>
              <a:rPr lang="es-MX" sz="2000" b="1" dirty="0" smtClean="0">
                <a:solidFill>
                  <a:srgbClr val="964508"/>
                </a:solidFill>
              </a:rPr>
              <a:t>¿</a:t>
            </a:r>
            <a:r>
              <a:rPr lang="es-MX" sz="2000" b="1" dirty="0" smtClean="0">
                <a:solidFill>
                  <a:schemeClr val="accent5">
                    <a:lumMod val="75000"/>
                  </a:schemeClr>
                </a:solidFill>
              </a:rPr>
              <a:t>Cuál es la diferencia para los menores bajo tutela?</a:t>
            </a:r>
            <a:endParaRPr lang="es-MX" sz="2000" b="1" dirty="0">
              <a:solidFill>
                <a:schemeClr val="accent5">
                  <a:lumMod val="75000"/>
                </a:schemeClr>
              </a:solidFill>
            </a:endParaRPr>
          </a:p>
        </p:txBody>
      </p:sp>
      <p:sp>
        <p:nvSpPr>
          <p:cNvPr id="12" name="Content Placeholder 2"/>
          <p:cNvSpPr>
            <a:spLocks noGrp="1"/>
          </p:cNvSpPr>
          <p:nvPr>
            <p:ph idx="1"/>
          </p:nvPr>
        </p:nvSpPr>
        <p:spPr>
          <a:xfrm>
            <a:off x="348929" y="1631400"/>
            <a:ext cx="6215844" cy="3182436"/>
          </a:xfrm>
        </p:spPr>
        <p:txBody>
          <a:bodyPr>
            <a:normAutofit fontScale="92500" lnSpcReduction="20000"/>
          </a:bodyPr>
          <a:lstStyle/>
          <a:p>
            <a:r>
              <a:rPr lang="es-MX" dirty="0" smtClean="0">
                <a:solidFill>
                  <a:schemeClr val="tx2"/>
                </a:solidFill>
                <a:latin typeface="Arial" panose="020B0604020202020204" pitchFamily="34" charset="0"/>
                <a:cs typeface="Arial" panose="020B0604020202020204" pitchFamily="34" charset="0"/>
              </a:rPr>
              <a:t>Un adolescente es arrestado por cometer un delito y es temporalmente detenido en Titular para Menores (</a:t>
            </a:r>
            <a:r>
              <a:rPr lang="es-MX" dirty="0" err="1" smtClean="0">
                <a:solidFill>
                  <a:schemeClr val="tx2"/>
                </a:solidFill>
                <a:latin typeface="Arial" panose="020B0604020202020204" pitchFamily="34" charset="0"/>
                <a:cs typeface="Arial" panose="020B0604020202020204" pitchFamily="34" charset="0"/>
              </a:rPr>
              <a:t>Juvenile</a:t>
            </a:r>
            <a:r>
              <a:rPr lang="es-MX" dirty="0" smtClean="0">
                <a:solidFill>
                  <a:schemeClr val="tx2"/>
                </a:solidFill>
                <a:latin typeface="Arial" panose="020B0604020202020204" pitchFamily="34" charset="0"/>
                <a:cs typeface="Arial" panose="020B0604020202020204" pitchFamily="34" charset="0"/>
              </a:rPr>
              <a:t> Hall)</a:t>
            </a:r>
          </a:p>
          <a:p>
            <a:r>
              <a:rPr lang="es-MX" dirty="0" smtClean="0">
                <a:solidFill>
                  <a:schemeClr val="tx2"/>
                </a:solidFill>
                <a:latin typeface="Arial" panose="020B0604020202020204" pitchFamily="34" charset="0"/>
                <a:cs typeface="Arial" panose="020B0604020202020204" pitchFamily="34" charset="0"/>
              </a:rPr>
              <a:t>Audiencia de Detención 600 – Continúa la detención en Titular para Menores</a:t>
            </a:r>
          </a:p>
          <a:p>
            <a:r>
              <a:rPr lang="es-MX" dirty="0" smtClean="0">
                <a:solidFill>
                  <a:schemeClr val="tx2"/>
                </a:solidFill>
                <a:latin typeface="Arial" panose="020B0604020202020204" pitchFamily="34" charset="0"/>
                <a:cs typeface="Arial" panose="020B0604020202020204" pitchFamily="34" charset="0"/>
              </a:rPr>
              <a:t>Audiencia de Disposición 600 – Se toma el cuidado, custodia y control y al adolescente se le ordena un plan de rehabilitación. Se busca una colocación adecuada para el joven. </a:t>
            </a:r>
          </a:p>
          <a:p>
            <a:r>
              <a:rPr lang="es-MX" dirty="0" smtClean="0">
                <a:solidFill>
                  <a:schemeClr val="tx2"/>
                </a:solidFill>
                <a:latin typeface="Arial" panose="020B0604020202020204" pitchFamily="34" charset="0"/>
                <a:cs typeface="Arial" panose="020B0604020202020204" pitchFamily="34" charset="0"/>
              </a:rPr>
              <a:t>Audiencias de Permanencia 600 – Cada 6 meses para evaluar el avance de la rehabilitación y el progreso hacia la reunificación y/o la permanencia. </a:t>
            </a:r>
            <a:endParaRPr lang="es-MX"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24</a:t>
            </a:fld>
            <a:endParaRPr lang="en-US"/>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92647" y="1959015"/>
            <a:ext cx="2312521" cy="20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4079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thehome.org/images/content/pagebuilder/adoption_chil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108" y="2861298"/>
            <a:ext cx="5002356" cy="182500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751845" y="174812"/>
            <a:ext cx="7543802" cy="914400"/>
          </a:xfrm>
        </p:spPr>
        <p:txBody>
          <a:bodyPr>
            <a:normAutofit/>
          </a:bodyPr>
          <a:lstStyle/>
          <a:p>
            <a:pPr algn="ctr"/>
            <a:r>
              <a:rPr lang="es-MX" sz="3600" b="1" dirty="0" smtClean="0">
                <a:solidFill>
                  <a:schemeClr val="tx1"/>
                </a:solidFill>
              </a:rPr>
              <a:t>Tribunal &amp; Permanencia</a:t>
            </a:r>
            <a:r>
              <a:rPr lang="es-MX" sz="3000" b="1" dirty="0" smtClean="0">
                <a:solidFill>
                  <a:schemeClr val="tx1"/>
                </a:solidFill>
              </a:rPr>
              <a:t/>
            </a:r>
            <a:br>
              <a:rPr lang="es-MX" sz="3000" b="1" dirty="0" smtClean="0">
                <a:solidFill>
                  <a:schemeClr val="tx1"/>
                </a:solidFill>
              </a:rPr>
            </a:br>
            <a:r>
              <a:rPr lang="es-MX" sz="2400" b="1" dirty="0" smtClean="0">
                <a:solidFill>
                  <a:schemeClr val="tx1"/>
                </a:solidFill>
              </a:rPr>
              <a:t>¿Cuáles son las opciones de la permanencia?</a:t>
            </a:r>
            <a:endParaRPr lang="es-MX" sz="2400" dirty="0"/>
          </a:p>
        </p:txBody>
      </p:sp>
      <p:sp>
        <p:nvSpPr>
          <p:cNvPr id="10" name="Content Placeholder 2"/>
          <p:cNvSpPr>
            <a:spLocks noGrp="1"/>
          </p:cNvSpPr>
          <p:nvPr>
            <p:ph idx="1"/>
          </p:nvPr>
        </p:nvSpPr>
        <p:spPr>
          <a:xfrm>
            <a:off x="165005" y="1004552"/>
            <a:ext cx="8689882" cy="3739328"/>
          </a:xfrm>
        </p:spPr>
        <p:txBody>
          <a:bodyPr>
            <a:normAutofit lnSpcReduction="10000"/>
          </a:bodyPr>
          <a:lstStyle/>
          <a:p>
            <a:pPr marL="0" indent="0" fontAlgn="base">
              <a:lnSpc>
                <a:spcPct val="80000"/>
              </a:lnSpc>
              <a:spcBef>
                <a:spcPct val="20000"/>
              </a:spcBef>
              <a:spcAft>
                <a:spcPct val="0"/>
              </a:spcAft>
              <a:buClr>
                <a:srgbClr val="003366"/>
              </a:buClr>
              <a:buSzPct val="75000"/>
              <a:buNone/>
            </a:pPr>
            <a:endParaRPr lang="es-MX" sz="700" kern="0"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s-MX" kern="0" dirty="0" smtClean="0">
                <a:solidFill>
                  <a:schemeClr val="tx2"/>
                </a:solidFill>
                <a:latin typeface="Arial" panose="020B0604020202020204" pitchFamily="34" charset="0"/>
                <a:cs typeface="Arial" panose="020B0604020202020204" pitchFamily="34" charset="0"/>
              </a:rPr>
              <a:t>La meta es la reunificación del niño y su(s) padre(s), si es posible. </a:t>
            </a:r>
          </a:p>
          <a:p>
            <a:pPr fontAlgn="base">
              <a:lnSpc>
                <a:spcPct val="80000"/>
              </a:lnSpc>
              <a:spcBef>
                <a:spcPct val="20000"/>
              </a:spcBef>
              <a:spcAft>
                <a:spcPct val="0"/>
              </a:spcAft>
              <a:buClr>
                <a:srgbClr val="003366"/>
              </a:buClr>
              <a:buSzPct val="75000"/>
            </a:pPr>
            <a:endParaRPr lang="es-MX" sz="800" kern="0" dirty="0" smtClean="0">
              <a:solidFill>
                <a:schemeClr val="tx2"/>
              </a:solidFill>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s-MX" kern="0" dirty="0" smtClean="0">
                <a:solidFill>
                  <a:schemeClr val="tx2"/>
                </a:solidFill>
                <a:latin typeface="Arial" panose="020B0604020202020204" pitchFamily="34" charset="0"/>
                <a:cs typeface="Arial" panose="020B0604020202020204" pitchFamily="34" charset="0"/>
              </a:rPr>
              <a:t>Si el niño no puede regresar a casa luego de 12-24 meses, la ley requiere que se haga un plan permanente para el niño. </a:t>
            </a:r>
          </a:p>
          <a:p>
            <a:pPr fontAlgn="base">
              <a:lnSpc>
                <a:spcPct val="80000"/>
              </a:lnSpc>
              <a:spcBef>
                <a:spcPct val="20000"/>
              </a:spcBef>
              <a:spcAft>
                <a:spcPct val="0"/>
              </a:spcAft>
              <a:buClr>
                <a:srgbClr val="003366"/>
              </a:buClr>
              <a:buSzPct val="75000"/>
            </a:pPr>
            <a:endParaRPr lang="es-MX" sz="800" kern="0" dirty="0" smtClean="0">
              <a:solidFill>
                <a:schemeClr val="tx2"/>
              </a:solidFill>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s-MX" kern="0" dirty="0" smtClean="0">
                <a:solidFill>
                  <a:schemeClr val="tx2"/>
                </a:solidFill>
                <a:latin typeface="Arial" panose="020B0604020202020204" pitchFamily="34" charset="0"/>
                <a:cs typeface="Arial" panose="020B0604020202020204" pitchFamily="34" charset="0"/>
              </a:rPr>
              <a:t>A usted se le podría dar la opción de proveer un hogar permanente para el niño o ayudar a que el niño se mueva un hogar permanente.</a:t>
            </a:r>
          </a:p>
          <a:p>
            <a:pPr marL="0" indent="0" fontAlgn="base">
              <a:lnSpc>
                <a:spcPct val="80000"/>
              </a:lnSpc>
              <a:spcBef>
                <a:spcPct val="20000"/>
              </a:spcBef>
              <a:spcAft>
                <a:spcPct val="0"/>
              </a:spcAft>
              <a:buClr>
                <a:srgbClr val="003366"/>
              </a:buClr>
              <a:buSzPct val="75000"/>
              <a:buNone/>
            </a:pPr>
            <a:r>
              <a:rPr lang="es-MX" sz="1500" kern="0" dirty="0" smtClean="0">
                <a:solidFill>
                  <a:schemeClr val="tx2"/>
                </a:solidFill>
                <a:latin typeface="Arial" panose="020B0604020202020204" pitchFamily="34" charset="0"/>
                <a:cs typeface="Arial" panose="020B0604020202020204" pitchFamily="34" charset="0"/>
              </a:rPr>
              <a:t> </a:t>
            </a:r>
          </a:p>
          <a:p>
            <a:pPr marL="294887" lvl="1" indent="0" fontAlgn="base">
              <a:lnSpc>
                <a:spcPct val="80000"/>
              </a:lnSpc>
              <a:spcBef>
                <a:spcPct val="20000"/>
              </a:spcBef>
              <a:spcAft>
                <a:spcPct val="0"/>
              </a:spcAft>
              <a:buClr>
                <a:srgbClr val="003366"/>
              </a:buClr>
              <a:buSzPct val="75000"/>
              <a:buNone/>
            </a:pPr>
            <a:r>
              <a:rPr lang="es-MX" sz="1800" kern="0" dirty="0" smtClean="0">
                <a:solidFill>
                  <a:schemeClr val="tx2"/>
                </a:solidFill>
                <a:latin typeface="Arial" panose="020B0604020202020204" pitchFamily="34" charset="0"/>
                <a:cs typeface="Arial" panose="020B0604020202020204" pitchFamily="34" charset="0"/>
              </a:rPr>
              <a:t>Opciones de la permanencia:</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Adopción</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Custodia legal</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APPLA</a:t>
            </a:r>
          </a:p>
          <a:p>
            <a:pPr marL="294888" lvl="1" indent="0" fontAlgn="base">
              <a:lnSpc>
                <a:spcPct val="80000"/>
              </a:lnSpc>
              <a:spcBef>
                <a:spcPct val="20000"/>
              </a:spcBef>
              <a:spcAft>
                <a:spcPct val="0"/>
              </a:spcAft>
              <a:buClr>
                <a:srgbClr val="003366"/>
              </a:buClr>
              <a:buSzPct val="75000"/>
              <a:buNone/>
            </a:pPr>
            <a:r>
              <a:rPr lang="es-MX" sz="1200" kern="0" dirty="0" smtClean="0">
                <a:solidFill>
                  <a:schemeClr val="tx2"/>
                </a:solidFill>
                <a:latin typeface="Arial" panose="020B0604020202020204" pitchFamily="34" charset="0"/>
                <a:cs typeface="Arial" panose="020B0604020202020204" pitchFamily="34" charset="0"/>
              </a:rPr>
              <a:t>(otro arreglo planeado para vivir en permanencia)</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AB- 12</a:t>
            </a:r>
          </a:p>
          <a:p>
            <a:pPr marL="0" indent="0" fontAlgn="base">
              <a:lnSpc>
                <a:spcPct val="80000"/>
              </a:lnSpc>
              <a:spcBef>
                <a:spcPct val="20000"/>
              </a:spcBef>
              <a:spcAft>
                <a:spcPct val="0"/>
              </a:spcAft>
              <a:buClr>
                <a:srgbClr val="003366"/>
              </a:buClr>
              <a:buSzPct val="75000"/>
              <a:buNone/>
            </a:pPr>
            <a:endParaRPr lang="es-MX" sz="1200" kern="0" dirty="0" smtClean="0">
              <a:solidFill>
                <a:schemeClr val="tx2"/>
              </a:solidFill>
              <a:latin typeface="Arial" panose="020B0604020202020204" pitchFamily="34" charset="0"/>
              <a:cs typeface="Arial" panose="020B0604020202020204" pitchFamily="34" charset="0"/>
            </a:endParaRPr>
          </a:p>
          <a:p>
            <a:pPr marL="0" indent="0" fontAlgn="base">
              <a:lnSpc>
                <a:spcPct val="80000"/>
              </a:lnSpc>
              <a:spcBef>
                <a:spcPct val="20000"/>
              </a:spcBef>
              <a:spcAft>
                <a:spcPct val="0"/>
              </a:spcAft>
              <a:buClr>
                <a:srgbClr val="003366"/>
              </a:buClr>
              <a:buSzPct val="75000"/>
              <a:buNone/>
            </a:pPr>
            <a:r>
              <a:rPr lang="es-MX" kern="0" dirty="0" smtClean="0">
                <a:solidFill>
                  <a:schemeClr val="tx2"/>
                </a:solidFill>
                <a:latin typeface="Arial" panose="020B0604020202020204" pitchFamily="34" charset="0"/>
                <a:cs typeface="Arial" panose="020B0604020202020204" pitchFamily="34" charset="0"/>
              </a:rPr>
              <a:t> </a:t>
            </a:r>
            <a:endParaRPr lang="es-MX" kern="0" dirty="0">
              <a:solidFill>
                <a:schemeClr val="tx2"/>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25</a:t>
            </a:fld>
            <a:endParaRPr lang="en-US"/>
          </a:p>
        </p:txBody>
      </p:sp>
    </p:spTree>
    <p:extLst>
      <p:ext uri="{BB962C8B-B14F-4D97-AF65-F5344CB8AC3E}">
        <p14:creationId xmlns:p14="http://schemas.microsoft.com/office/powerpoint/2010/main" val="310744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03128" y="783771"/>
            <a:ext cx="8862117" cy="1902279"/>
          </a:xfrm>
        </p:spPr>
        <p:txBody>
          <a:bodyPr>
            <a:normAutofit fontScale="90000"/>
          </a:bodyPr>
          <a:lstStyle/>
          <a:p>
            <a:r>
              <a:rPr lang="es-MX" b="1" dirty="0" smtClean="0">
                <a:solidFill>
                  <a:srgbClr val="C00000"/>
                </a:solidFill>
                <a:effectLst>
                  <a:outerShdw blurRad="38100" dist="38100" dir="2700000" algn="tl">
                    <a:srgbClr val="000000">
                      <a:alpha val="43137"/>
                    </a:srgbClr>
                  </a:outerShdw>
                </a:effectLst>
              </a:rPr>
              <a:t>Aprobación para familias de apoyo</a:t>
            </a:r>
            <a:br>
              <a:rPr lang="es-MX" b="1" dirty="0" smtClean="0">
                <a:solidFill>
                  <a:srgbClr val="C00000"/>
                </a:solidFill>
                <a:effectLst>
                  <a:outerShdw blurRad="38100" dist="38100" dir="2700000" algn="tl">
                    <a:srgbClr val="000000">
                      <a:alpha val="43137"/>
                    </a:srgbClr>
                  </a:outerShdw>
                </a:effectLst>
              </a:rPr>
            </a:br>
            <a:r>
              <a:rPr lang="es-MX" b="1" dirty="0" smtClean="0">
                <a:solidFill>
                  <a:srgbClr val="C00000"/>
                </a:solidFill>
                <a:effectLst>
                  <a:outerShdw blurRad="38100" dist="38100" dir="2700000" algn="tl">
                    <a:srgbClr val="000000">
                      <a:alpha val="43137"/>
                    </a:srgbClr>
                  </a:outerShdw>
                </a:effectLst>
              </a:rPr>
              <a:t/>
            </a:r>
            <a:br>
              <a:rPr lang="es-MX" b="1" dirty="0" smtClean="0">
                <a:solidFill>
                  <a:srgbClr val="C00000"/>
                </a:solidFill>
                <a:effectLst>
                  <a:outerShdw blurRad="38100" dist="38100" dir="2700000" algn="tl">
                    <a:srgbClr val="000000">
                      <a:alpha val="43137"/>
                    </a:srgbClr>
                  </a:outerShdw>
                </a:effectLst>
              </a:rPr>
            </a:br>
            <a:r>
              <a:rPr lang="es-MX" b="1" dirty="0" smtClean="0">
                <a:solidFill>
                  <a:srgbClr val="C00000"/>
                </a:solidFill>
                <a:effectLst>
                  <a:outerShdw blurRad="38100" dist="38100" dir="2700000" algn="tl">
                    <a:srgbClr val="000000">
                      <a:alpha val="43137"/>
                    </a:srgbClr>
                  </a:outerShdw>
                </a:effectLst>
              </a:rPr>
              <a:t>Evaluación comprensiva</a:t>
            </a:r>
            <a:endParaRPr lang="es-MX" sz="3600" b="1" dirty="0"/>
          </a:p>
        </p:txBody>
      </p:sp>
      <p:sp>
        <p:nvSpPr>
          <p:cNvPr id="8" name="Subtitle 7"/>
          <p:cNvSpPr>
            <a:spLocks noGrp="1"/>
          </p:cNvSpPr>
          <p:nvPr>
            <p:ph type="subTitle" idx="1"/>
          </p:nvPr>
        </p:nvSpPr>
        <p:spPr>
          <a:xfrm>
            <a:off x="2674448" y="2800350"/>
            <a:ext cx="5668261" cy="685800"/>
          </a:xfrm>
        </p:spPr>
        <p:txBody>
          <a:bodyPr/>
          <a:lstStyle/>
          <a:p>
            <a:r>
              <a:rPr lang="es-MX" dirty="0" smtClean="0"/>
              <a:t>De la orientación a el reporte final por escrito.</a:t>
            </a:r>
            <a:endParaRPr lang="es-MX" dirty="0"/>
          </a:p>
        </p:txBody>
      </p:sp>
      <p:pic>
        <p:nvPicPr>
          <p:cNvPr id="9"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95971" y="3423570"/>
            <a:ext cx="1448022" cy="1299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71428" y="3390913"/>
            <a:ext cx="1448022" cy="1299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679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p:nvPr/>
        </p:nvSpPr>
        <p:spPr>
          <a:xfrm>
            <a:off x="4183737" y="2813679"/>
            <a:ext cx="2842667" cy="121139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dirty="0" smtClean="0">
                <a:solidFill>
                  <a:schemeClr val="tx2"/>
                </a:solidFill>
                <a:latin typeface="Aharoni" panose="02010803020104030203" pitchFamily="2" charset="-79"/>
                <a:cs typeface="Aharoni" panose="02010803020104030203" pitchFamily="2" charset="-79"/>
              </a:rPr>
              <a:t>RFA es aprobada o negada dentro de 90 días. </a:t>
            </a:r>
          </a:p>
          <a:p>
            <a:pPr algn="ctr"/>
            <a:r>
              <a:rPr lang="es-MX" sz="1200" dirty="0" smtClean="0">
                <a:solidFill>
                  <a:schemeClr val="tx2"/>
                </a:solidFill>
                <a:latin typeface="Aharoni" panose="02010803020104030203" pitchFamily="2" charset="-79"/>
                <a:cs typeface="Aharoni" panose="02010803020104030203" pitchFamily="2" charset="-79"/>
              </a:rPr>
              <a:t>Basado en la evaluación comprensiva </a:t>
            </a:r>
            <a:endParaRPr lang="es-MX" sz="1200" dirty="0">
              <a:solidFill>
                <a:schemeClr val="tx2"/>
              </a:solidFill>
              <a:latin typeface="Aharoni" panose="02010803020104030203" pitchFamily="2" charset="-79"/>
              <a:cs typeface="Aharoni" panose="02010803020104030203" pitchFamily="2" charset="-79"/>
            </a:endParaRPr>
          </a:p>
        </p:txBody>
      </p:sp>
      <p:cxnSp>
        <p:nvCxnSpPr>
          <p:cNvPr id="24" name="Straight Arrow Connector 23"/>
          <p:cNvCxnSpPr/>
          <p:nvPr/>
        </p:nvCxnSpPr>
        <p:spPr>
          <a:xfrm flipH="1">
            <a:off x="6214839" y="2491095"/>
            <a:ext cx="258518" cy="42658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816528" y="733937"/>
            <a:ext cx="2372289" cy="437606"/>
          </a:xfrm>
        </p:spPr>
        <p:txBody>
          <a:bodyPr>
            <a:noAutofit/>
          </a:bodyPr>
          <a:lstStyle/>
          <a:p>
            <a:r>
              <a:rPr lang="es-MX" sz="2400" dirty="0" smtClean="0">
                <a:latin typeface="Aharoni" panose="02010803020104030203" pitchFamily="2" charset="-79"/>
                <a:cs typeface="Aharoni" panose="02010803020104030203" pitchFamily="2" charset="-79"/>
              </a:rPr>
              <a:t>…Empieza con</a:t>
            </a:r>
            <a:endParaRPr lang="es-MX" sz="2400" dirty="0">
              <a:latin typeface="Aharoni" panose="02010803020104030203" pitchFamily="2" charset="-79"/>
              <a:cs typeface="Aharoni" panose="02010803020104030203" pitchFamily="2" charset="-79"/>
            </a:endParaRPr>
          </a:p>
        </p:txBody>
      </p:sp>
      <p:sp>
        <p:nvSpPr>
          <p:cNvPr id="7" name="Oval 6"/>
          <p:cNvSpPr/>
          <p:nvPr/>
        </p:nvSpPr>
        <p:spPr>
          <a:xfrm>
            <a:off x="6310520" y="554202"/>
            <a:ext cx="2377607" cy="674552"/>
          </a:xfrm>
          <a:prstGeom prst="ellipse">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2"/>
                </a:solidFill>
                <a:latin typeface="Arial Black" panose="020B0A04020102020204" pitchFamily="34" charset="0"/>
                <a:cs typeface="Aharoni" panose="02010803020104030203" pitchFamily="2" charset="-79"/>
              </a:rPr>
              <a:t>1: ORIENTACIÓN</a:t>
            </a:r>
            <a:endParaRPr lang="en-US" sz="1200" dirty="0">
              <a:solidFill>
                <a:schemeClr val="tx2"/>
              </a:solidFill>
              <a:latin typeface="Arial Black" panose="020B0A04020102020204" pitchFamily="34" charset="0"/>
              <a:cs typeface="Aharoni" panose="02010803020104030203" pitchFamily="2" charset="-79"/>
            </a:endParaRPr>
          </a:p>
        </p:txBody>
      </p:sp>
      <p:sp>
        <p:nvSpPr>
          <p:cNvPr id="8" name="TextBox 7"/>
          <p:cNvSpPr txBox="1"/>
          <p:nvPr/>
        </p:nvSpPr>
        <p:spPr>
          <a:xfrm>
            <a:off x="412488" y="363031"/>
            <a:ext cx="3841115" cy="830997"/>
          </a:xfrm>
          <a:prstGeom prst="rect">
            <a:avLst/>
          </a:prstGeom>
          <a:noFill/>
        </p:spPr>
        <p:txBody>
          <a:bodyPr wrap="none" rtlCol="0">
            <a:spAutoFit/>
          </a:bodyPr>
          <a:lstStyle/>
          <a:p>
            <a:pPr algn="ctr"/>
            <a:r>
              <a:rPr lang="es-MX" sz="2400" b="1" dirty="0" smtClean="0">
                <a:solidFill>
                  <a:srgbClr val="C00000"/>
                </a:solidFill>
                <a:effectLst>
                  <a:outerShdw blurRad="38100" dist="38100" dir="2700000" algn="tl">
                    <a:srgbClr val="000000">
                      <a:alpha val="43137"/>
                    </a:srgbClr>
                  </a:outerShdw>
                </a:effectLst>
              </a:rPr>
              <a:t>Proceso de Evaluación </a:t>
            </a:r>
          </a:p>
          <a:p>
            <a:pPr algn="ctr"/>
            <a:r>
              <a:rPr lang="es-MX" sz="2400" b="1" dirty="0" smtClean="0">
                <a:solidFill>
                  <a:srgbClr val="C00000"/>
                </a:solidFill>
                <a:effectLst>
                  <a:outerShdw blurRad="38100" dist="38100" dir="2700000" algn="tl">
                    <a:srgbClr val="000000">
                      <a:alpha val="43137"/>
                    </a:srgbClr>
                  </a:outerShdw>
                </a:effectLst>
              </a:rPr>
              <a:t>Comprensiva RFA</a:t>
            </a:r>
            <a:endParaRPr lang="es-MX" sz="2400" b="1" dirty="0">
              <a:solidFill>
                <a:srgbClr val="C00000"/>
              </a:solidFill>
              <a:effectLst>
                <a:outerShdw blurRad="38100" dist="38100" dir="2700000" algn="tl">
                  <a:srgbClr val="000000">
                    <a:alpha val="43137"/>
                  </a:srgbClr>
                </a:outerShdw>
              </a:effectLst>
            </a:endParaRPr>
          </a:p>
        </p:txBody>
      </p:sp>
      <p:sp>
        <p:nvSpPr>
          <p:cNvPr id="11" name="Flowchart: Alternate Process 10"/>
          <p:cNvSpPr/>
          <p:nvPr/>
        </p:nvSpPr>
        <p:spPr>
          <a:xfrm>
            <a:off x="6399954" y="1477801"/>
            <a:ext cx="1321416" cy="1013294"/>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Narrow" panose="020B0606020202030204" pitchFamily="34" charset="0"/>
            </a:endParaRPr>
          </a:p>
        </p:txBody>
      </p:sp>
      <p:sp>
        <p:nvSpPr>
          <p:cNvPr id="12" name="Regular Pentagon 11"/>
          <p:cNvSpPr/>
          <p:nvPr/>
        </p:nvSpPr>
        <p:spPr>
          <a:xfrm>
            <a:off x="4752745" y="1124756"/>
            <a:ext cx="1524184" cy="1262341"/>
          </a:xfrm>
          <a:prstGeom prst="pentagon">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latin typeface="Arial Narrow" panose="020B0606020202030204" pitchFamily="34" charset="0"/>
            </a:endParaRPr>
          </a:p>
        </p:txBody>
      </p:sp>
      <p:sp>
        <p:nvSpPr>
          <p:cNvPr id="13" name="Hexagon 12"/>
          <p:cNvSpPr/>
          <p:nvPr/>
        </p:nvSpPr>
        <p:spPr>
          <a:xfrm>
            <a:off x="7148855" y="2556143"/>
            <a:ext cx="1892355" cy="1399018"/>
          </a:xfrm>
          <a:prstGeom prst="hexagon">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latin typeface="Arial Narrow" panose="020B0606020202030204" pitchFamily="34" charset="0"/>
            </a:endParaRPr>
          </a:p>
        </p:txBody>
      </p:sp>
      <p:cxnSp>
        <p:nvCxnSpPr>
          <p:cNvPr id="17" name="Straight Arrow Connector 16"/>
          <p:cNvCxnSpPr/>
          <p:nvPr/>
        </p:nvCxnSpPr>
        <p:spPr>
          <a:xfrm>
            <a:off x="3695211" y="3099327"/>
            <a:ext cx="658312" cy="2649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371455" y="2544324"/>
            <a:ext cx="381290" cy="4384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565363" y="2316060"/>
            <a:ext cx="0" cy="57244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3" idx="3"/>
          </p:cNvCxnSpPr>
          <p:nvPr/>
        </p:nvCxnSpPr>
        <p:spPr>
          <a:xfrm flipH="1">
            <a:off x="6731589" y="3255652"/>
            <a:ext cx="417266" cy="346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01505" y="1291904"/>
            <a:ext cx="2675742" cy="91789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000" dirty="0" smtClean="0">
                <a:solidFill>
                  <a:schemeClr val="tx2"/>
                </a:solidFill>
                <a:latin typeface="Arial Black" panose="020B0A04020102020204" pitchFamily="34" charset="0"/>
                <a:cs typeface="Aharoni" panose="02010803020104030203" pitchFamily="2" charset="-79"/>
              </a:rPr>
              <a:t> </a:t>
            </a:r>
            <a:r>
              <a:rPr lang="es-MX" dirty="0" smtClean="0">
                <a:solidFill>
                  <a:schemeClr val="tx2"/>
                </a:solidFill>
                <a:latin typeface="Arial Black" panose="020B0A04020102020204" pitchFamily="34" charset="0"/>
                <a:cs typeface="Aharoni" panose="02010803020104030203" pitchFamily="2" charset="-79"/>
              </a:rPr>
              <a:t>2: Completar la solicitud en línea</a:t>
            </a:r>
          </a:p>
        </p:txBody>
      </p:sp>
      <p:sp>
        <p:nvSpPr>
          <p:cNvPr id="14" name="Rectangle 13"/>
          <p:cNvSpPr/>
          <p:nvPr/>
        </p:nvSpPr>
        <p:spPr>
          <a:xfrm>
            <a:off x="4618217" y="4180018"/>
            <a:ext cx="2030579" cy="90074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haroni" pitchFamily="2" charset="-79"/>
                <a:cs typeface="Aharoni" pitchFamily="2" charset="-79"/>
              </a:rPr>
              <a:t>Proceso legal establecido si la aprobación es negada</a:t>
            </a:r>
            <a:endParaRPr lang="es-MX" b="1" dirty="0">
              <a:latin typeface="Aharoni" pitchFamily="2" charset="-79"/>
              <a:cs typeface="Aharoni" pitchFamily="2" charset="-79"/>
            </a:endParaRPr>
          </a:p>
        </p:txBody>
      </p:sp>
      <p:sp>
        <p:nvSpPr>
          <p:cNvPr id="10" name="Trapezoid 9"/>
          <p:cNvSpPr/>
          <p:nvPr/>
        </p:nvSpPr>
        <p:spPr>
          <a:xfrm>
            <a:off x="2401555" y="2749518"/>
            <a:ext cx="1602089" cy="994827"/>
          </a:xfrm>
          <a:prstGeom prst="trapezoid">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rial Narrow" panose="020B0606020202030204" pitchFamily="34" charset="0"/>
              </a:rPr>
              <a:t>Revisión de antecedentes y huellas digitales</a:t>
            </a:r>
            <a:endParaRPr lang="es-MX" b="1" dirty="0">
              <a:latin typeface="Arial Narrow" panose="020B0606020202030204" pitchFamily="34" charset="0"/>
            </a:endParaRPr>
          </a:p>
        </p:txBody>
      </p:sp>
      <p:sp>
        <p:nvSpPr>
          <p:cNvPr id="9" name="Rectangle 8"/>
          <p:cNvSpPr/>
          <p:nvPr/>
        </p:nvSpPr>
        <p:spPr>
          <a:xfrm>
            <a:off x="3524313" y="1752600"/>
            <a:ext cx="1262022" cy="80354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latin typeface="Arial Narrow" panose="020B0606020202030204" pitchFamily="34" charset="0"/>
              </a:rPr>
              <a:t>Inspección del hogar</a:t>
            </a:r>
            <a:endParaRPr lang="es-MX" b="1" dirty="0">
              <a:latin typeface="Arial Narrow" panose="020B0606020202030204" pitchFamily="34" charset="0"/>
            </a:endParaRPr>
          </a:p>
        </p:txBody>
      </p:sp>
      <p:cxnSp>
        <p:nvCxnSpPr>
          <p:cNvPr id="34" name="Straight Arrow Connector 33"/>
          <p:cNvCxnSpPr/>
          <p:nvPr/>
        </p:nvCxnSpPr>
        <p:spPr>
          <a:xfrm>
            <a:off x="5633507" y="3811921"/>
            <a:ext cx="0" cy="42630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54756" y="2495364"/>
            <a:ext cx="2516617" cy="120792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2"/>
                </a:solidFill>
                <a:latin typeface="Arial Black" panose="020B0A04020102020204" pitchFamily="34" charset="0"/>
                <a:cs typeface="Aharoni" pitchFamily="2" charset="-79"/>
              </a:rPr>
              <a:t>3: </a:t>
            </a:r>
            <a:r>
              <a:rPr lang="es-MX" dirty="0" smtClean="0">
                <a:solidFill>
                  <a:schemeClr val="tx2"/>
                </a:solidFill>
                <a:latin typeface="Arial Black" panose="020B0A04020102020204" pitchFamily="34" charset="0"/>
                <a:cs typeface="Aharoni" pitchFamily="2" charset="-79"/>
              </a:rPr>
              <a:t>Completar la evaluación comprensiva</a:t>
            </a:r>
            <a:endParaRPr lang="es-MX" dirty="0">
              <a:solidFill>
                <a:schemeClr val="tx2"/>
              </a:solidFill>
              <a:latin typeface="Arial Black" panose="020B0A04020102020204" pitchFamily="34" charset="0"/>
              <a:cs typeface="Aharoni" pitchFamily="2" charset="-79"/>
            </a:endParaRPr>
          </a:p>
        </p:txBody>
      </p:sp>
      <p:sp>
        <p:nvSpPr>
          <p:cNvPr id="15" name="Curved Up Arrow 14"/>
          <p:cNvSpPr/>
          <p:nvPr/>
        </p:nvSpPr>
        <p:spPr>
          <a:xfrm>
            <a:off x="1294652" y="3744344"/>
            <a:ext cx="1964188" cy="793763"/>
          </a:xfrm>
          <a:prstGeom prst="curved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4924469" y="1470542"/>
            <a:ext cx="1281788" cy="954107"/>
          </a:xfrm>
          <a:prstGeom prst="rect">
            <a:avLst/>
          </a:prstGeom>
          <a:noFill/>
        </p:spPr>
        <p:txBody>
          <a:bodyPr wrap="square" rtlCol="0">
            <a:spAutoFit/>
          </a:bodyPr>
          <a:lstStyle/>
          <a:p>
            <a:pPr algn="ctr"/>
            <a:r>
              <a:rPr lang="es-MX" b="1" dirty="0" smtClean="0">
                <a:solidFill>
                  <a:schemeClr val="bg1"/>
                </a:solidFill>
                <a:latin typeface="Arial Narrow" panose="020B0606020202030204" pitchFamily="34" charset="0"/>
              </a:rPr>
              <a:t>Entrenamiento y capacitación RCP/Primeros Auxilios</a:t>
            </a:r>
            <a:endParaRPr lang="es-MX" b="1" dirty="0">
              <a:solidFill>
                <a:schemeClr val="bg1"/>
              </a:solidFill>
              <a:latin typeface="Arial Narrow" panose="020B0606020202030204" pitchFamily="34" charset="0"/>
            </a:endParaRPr>
          </a:p>
        </p:txBody>
      </p:sp>
      <p:sp>
        <p:nvSpPr>
          <p:cNvPr id="23" name="TextBox 22"/>
          <p:cNvSpPr txBox="1"/>
          <p:nvPr/>
        </p:nvSpPr>
        <p:spPr>
          <a:xfrm>
            <a:off x="6407024" y="1750851"/>
            <a:ext cx="1307275" cy="523220"/>
          </a:xfrm>
          <a:prstGeom prst="rect">
            <a:avLst/>
          </a:prstGeom>
          <a:noFill/>
        </p:spPr>
        <p:txBody>
          <a:bodyPr wrap="square" rtlCol="0">
            <a:spAutoFit/>
          </a:bodyPr>
          <a:lstStyle/>
          <a:p>
            <a:pPr algn="ctr"/>
            <a:r>
              <a:rPr lang="es-MX" b="1" dirty="0" smtClean="0">
                <a:solidFill>
                  <a:schemeClr val="bg1"/>
                </a:solidFill>
                <a:latin typeface="Arial Narrow" panose="020B0606020202030204" pitchFamily="34" charset="0"/>
              </a:rPr>
              <a:t>Evaluación de la Familia</a:t>
            </a:r>
            <a:endParaRPr lang="es-MX" b="1" dirty="0">
              <a:solidFill>
                <a:schemeClr val="bg1"/>
              </a:solidFill>
              <a:latin typeface="Arial Narrow" panose="020B0606020202030204" pitchFamily="34" charset="0"/>
            </a:endParaRPr>
          </a:p>
        </p:txBody>
      </p:sp>
      <p:sp>
        <p:nvSpPr>
          <p:cNvPr id="27" name="TextBox 26"/>
          <p:cNvSpPr txBox="1"/>
          <p:nvPr/>
        </p:nvSpPr>
        <p:spPr>
          <a:xfrm>
            <a:off x="7365394" y="2880581"/>
            <a:ext cx="1522516" cy="738664"/>
          </a:xfrm>
          <a:prstGeom prst="rect">
            <a:avLst/>
          </a:prstGeom>
          <a:noFill/>
        </p:spPr>
        <p:txBody>
          <a:bodyPr wrap="square" rtlCol="0">
            <a:spAutoFit/>
          </a:bodyPr>
          <a:lstStyle/>
          <a:p>
            <a:pPr algn="ctr"/>
            <a:r>
              <a:rPr lang="es-MX" b="1" dirty="0" smtClean="0">
                <a:solidFill>
                  <a:schemeClr val="bg1"/>
                </a:solidFill>
                <a:latin typeface="Arial Narrow" panose="020B0606020202030204" pitchFamily="34" charset="0"/>
              </a:rPr>
              <a:t>Cuestionario de salud, referencias, y otras actividades</a:t>
            </a:r>
            <a:endParaRPr lang="es-MX" b="1" dirty="0">
              <a:solidFill>
                <a:schemeClr val="bg1"/>
              </a:solidFill>
              <a:latin typeface="Arial Narrow" panose="020B0606020202030204" pitchFamily="34" charset="0"/>
            </a:endParaRPr>
          </a:p>
        </p:txBody>
      </p:sp>
      <p:sp>
        <p:nvSpPr>
          <p:cNvPr id="5" name="Slide Number Placeholder 4"/>
          <p:cNvSpPr>
            <a:spLocks noGrp="1"/>
          </p:cNvSpPr>
          <p:nvPr>
            <p:ph type="sldNum" sz="quarter" idx="12"/>
          </p:nvPr>
        </p:nvSpPr>
        <p:spPr/>
        <p:txBody>
          <a:bodyPr/>
          <a:lstStyle/>
          <a:p>
            <a:fld id="{022B156B-59AE-415F-B24B-8756D48BB977}" type="slidenum">
              <a:rPr lang="en-US" smtClean="0"/>
              <a:pPr/>
              <a:t>27</a:t>
            </a:fld>
            <a:endParaRPr lang="en-US"/>
          </a:p>
        </p:txBody>
      </p:sp>
    </p:spTree>
    <p:extLst>
      <p:ext uri="{BB962C8B-B14F-4D97-AF65-F5344CB8AC3E}">
        <p14:creationId xmlns:p14="http://schemas.microsoft.com/office/powerpoint/2010/main" val="32321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2" presetClass="entr" presetSubtype="4"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ppt_x"/>
                                          </p:val>
                                        </p:tav>
                                        <p:tav tm="100000">
                                          <p:val>
                                            <p:strVal val="#ppt_x"/>
                                          </p:val>
                                        </p:tav>
                                      </p:tavLst>
                                    </p:anim>
                                    <p:anim calcmode="lin" valueType="num">
                                      <p:cBhvr additive="base">
                                        <p:cTn id="7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par>
                                <p:cTn id="79" presetID="2" presetClass="entr" presetSubtype="4"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ppt_x"/>
                                          </p:val>
                                        </p:tav>
                                        <p:tav tm="100000">
                                          <p:val>
                                            <p:strVal val="#ppt_x"/>
                                          </p:val>
                                        </p:tav>
                                      </p:tavLst>
                                    </p:anim>
                                    <p:anim calcmode="lin" valueType="num">
                                      <p:cBhvr additive="base">
                                        <p:cTn id="8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p:bldP spid="7" grpId="0" animBg="1"/>
      <p:bldP spid="11" grpId="0" animBg="1"/>
      <p:bldP spid="12" grpId="0" animBg="1"/>
      <p:bldP spid="13" grpId="0" animBg="1"/>
      <p:bldP spid="25" grpId="0" animBg="1"/>
      <p:bldP spid="14" grpId="0" animBg="1"/>
      <p:bldP spid="10" grpId="0" animBg="1"/>
      <p:bldP spid="9" grpId="0" animBg="1"/>
      <p:bldP spid="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533" y="1654629"/>
            <a:ext cx="8025049" cy="3113314"/>
          </a:xfrm>
        </p:spPr>
        <p:txBody>
          <a:bodyPr>
            <a:noAutofit/>
          </a:bodyPr>
          <a:lstStyle/>
          <a:p>
            <a:pPr>
              <a:lnSpc>
                <a:spcPct val="130000"/>
              </a:lnSpc>
            </a:pPr>
            <a:r>
              <a:rPr lang="es-MX" sz="1400" dirty="0" smtClean="0">
                <a:solidFill>
                  <a:schemeClr val="tx2"/>
                </a:solidFill>
                <a:latin typeface="Arial Black" panose="020B0A04020102020204" pitchFamily="34" charset="0"/>
                <a:cs typeface="Aharoni" pitchFamily="2" charset="-79"/>
              </a:rPr>
              <a:t>El departamento de servicios sociales del estado de California (CDSS) es la autoridad responsable por establecer y mantener los estándar para las familias de apoyo y instituciones de cuidado de menores. </a:t>
            </a:r>
            <a:r>
              <a:rPr lang="es-MX" sz="1400" dirty="0" smtClean="0">
                <a:solidFill>
                  <a:schemeClr val="tx2"/>
                </a:solidFill>
                <a:latin typeface="Arial Black" panose="020B0A04020102020204" pitchFamily="34" charset="0"/>
                <a:cs typeface="Aharoni" pitchFamily="2" charset="-79"/>
                <a:hlinkClick r:id="rId2"/>
              </a:rPr>
              <a:t>http://</a:t>
            </a:r>
            <a:r>
              <a:rPr lang="es-MX" sz="1400" b="1" dirty="0" smtClean="0">
                <a:solidFill>
                  <a:schemeClr val="tx2"/>
                </a:solidFill>
                <a:latin typeface="Arial Black" panose="020B0A04020102020204" pitchFamily="34" charset="0"/>
                <a:cs typeface="Aharoni" pitchFamily="2" charset="-79"/>
                <a:hlinkClick r:id="rId2"/>
              </a:rPr>
              <a:t>www.cdss.ca.gov/inforesources/Resource-Family-Approval-Program</a:t>
            </a:r>
            <a:endParaRPr lang="es-MX" sz="1400" b="1" dirty="0" smtClean="0">
              <a:solidFill>
                <a:schemeClr val="tx2"/>
              </a:solidFill>
              <a:latin typeface="Arial Black" panose="020B0A04020102020204" pitchFamily="34" charset="0"/>
              <a:cs typeface="Aharoni" pitchFamily="2" charset="-79"/>
            </a:endParaRPr>
          </a:p>
          <a:p>
            <a:pPr>
              <a:lnSpc>
                <a:spcPct val="130000"/>
              </a:lnSpc>
            </a:pPr>
            <a:r>
              <a:rPr lang="es-MX" sz="1400" dirty="0" smtClean="0">
                <a:solidFill>
                  <a:schemeClr val="tx2"/>
                </a:solidFill>
                <a:latin typeface="Arial Black" panose="020B0A04020102020204" pitchFamily="34" charset="0"/>
                <a:cs typeface="Aharoni" pitchFamily="2" charset="-79"/>
              </a:rPr>
              <a:t>Las familias de apoyo son aprobadas según las normas escritas de CDSS.</a:t>
            </a:r>
          </a:p>
          <a:p>
            <a:pPr>
              <a:lnSpc>
                <a:spcPct val="130000"/>
              </a:lnSpc>
            </a:pPr>
            <a:r>
              <a:rPr lang="es-MX" sz="1400" dirty="0" smtClean="0">
                <a:solidFill>
                  <a:schemeClr val="tx2"/>
                </a:solidFill>
                <a:latin typeface="Arial Black" panose="020B0A04020102020204" pitchFamily="34" charset="0"/>
                <a:cs typeface="Aharoni" pitchFamily="2" charset="-79"/>
              </a:rPr>
              <a:t>Una vez ya aprobada, una familia de apoyo es elegible para dar cuidado a un niño ya sea pariente o no.</a:t>
            </a:r>
          </a:p>
          <a:p>
            <a:pPr>
              <a:lnSpc>
                <a:spcPct val="130000"/>
              </a:lnSpc>
            </a:pPr>
            <a:r>
              <a:rPr lang="es-MX" sz="1400" dirty="0" smtClean="0">
                <a:solidFill>
                  <a:schemeClr val="tx2"/>
                </a:solidFill>
                <a:latin typeface="Arial Black" panose="020B0A04020102020204" pitchFamily="34" charset="0"/>
                <a:cs typeface="Aharoni" pitchFamily="2" charset="-79"/>
              </a:rPr>
              <a:t>Una familia de apoyo es aprobada para adopción, tutela legal, o cuidado de crianza.</a:t>
            </a:r>
            <a:endParaRPr lang="es-MX" sz="1400" dirty="0">
              <a:solidFill>
                <a:schemeClr val="tx2"/>
              </a:solidFill>
              <a:latin typeface="Arial Black" panose="020B0A04020102020204" pitchFamily="34" charset="0"/>
              <a:cs typeface="Arial" panose="020B0604020202020204" pitchFamily="34" charset="0"/>
            </a:endParaRPr>
          </a:p>
        </p:txBody>
      </p:sp>
      <p:sp>
        <p:nvSpPr>
          <p:cNvPr id="5" name="TextBox 4"/>
          <p:cNvSpPr txBox="1"/>
          <p:nvPr/>
        </p:nvSpPr>
        <p:spPr>
          <a:xfrm>
            <a:off x="620486" y="489856"/>
            <a:ext cx="7881257" cy="954107"/>
          </a:xfrm>
          <a:prstGeom prst="rect">
            <a:avLst/>
          </a:prstGeom>
          <a:noFill/>
        </p:spPr>
        <p:txBody>
          <a:bodyPr wrap="square" rtlCol="0">
            <a:spAutoFit/>
          </a:bodyPr>
          <a:lstStyle/>
          <a:p>
            <a:pPr algn="ctr"/>
            <a:r>
              <a:rPr lang="es-MX" sz="2800" b="1" dirty="0" smtClean="0">
                <a:solidFill>
                  <a:srgbClr val="964508"/>
                </a:solidFill>
                <a:effectLst>
                  <a:outerShdw blurRad="38100" dist="38100" dir="2700000" algn="tl">
                    <a:srgbClr val="000000">
                      <a:alpha val="43137"/>
                    </a:srgbClr>
                  </a:outerShdw>
                </a:effectLst>
              </a:rPr>
              <a:t>Normas escritas de el estado de California</a:t>
            </a:r>
          </a:p>
          <a:p>
            <a:pPr algn="ctr"/>
            <a:r>
              <a:rPr lang="es-MX" sz="2800" b="1" dirty="0" smtClean="0">
                <a:solidFill>
                  <a:srgbClr val="964508"/>
                </a:solidFill>
                <a:effectLst>
                  <a:outerShdw blurRad="38100" dist="38100" dir="2700000" algn="tl">
                    <a:srgbClr val="000000">
                      <a:alpha val="43137"/>
                    </a:srgbClr>
                  </a:outerShdw>
                </a:effectLst>
              </a:rPr>
              <a:t>Aprobación para familias de apoyo</a:t>
            </a:r>
            <a:endParaRPr lang="es-MX" sz="2800" dirty="0">
              <a:solidFill>
                <a:srgbClr val="964508"/>
              </a:solidFill>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28</a:t>
            </a:fld>
            <a:endParaRPr lang="en-US"/>
          </a:p>
        </p:txBody>
      </p:sp>
    </p:spTree>
    <p:extLst>
      <p:ext uri="{BB962C8B-B14F-4D97-AF65-F5344CB8AC3E}">
        <p14:creationId xmlns:p14="http://schemas.microsoft.com/office/powerpoint/2010/main" val="309203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829" y="2209799"/>
            <a:ext cx="7543800" cy="2493833"/>
          </a:xfrm>
        </p:spPr>
        <p:txBody>
          <a:bodyPr>
            <a:normAutofit fontScale="92500" lnSpcReduction="20000"/>
          </a:bodyPr>
          <a:lstStyle/>
          <a:p>
            <a:r>
              <a:rPr lang="es-MX" dirty="0" smtClean="0">
                <a:solidFill>
                  <a:schemeClr val="tx2"/>
                </a:solidFill>
                <a:latin typeface="Arial" pitchFamily="34" charset="0"/>
                <a:cs typeface="Arial" pitchFamily="34" charset="0"/>
              </a:rPr>
              <a:t>Todos los adultos (18 años y mayores) que viven o están regularmente presente en el hogar necesitan completar:</a:t>
            </a:r>
          </a:p>
          <a:p>
            <a:pPr lvl="1"/>
            <a:r>
              <a:rPr lang="es-MX" dirty="0" smtClean="0">
                <a:solidFill>
                  <a:schemeClr val="tx2"/>
                </a:solidFill>
                <a:latin typeface="Arial" pitchFamily="34" charset="0"/>
                <a:cs typeface="Arial" pitchFamily="34" charset="0"/>
              </a:rPr>
              <a:t>Declaración de antecedentes penales &amp; Compartir información fuera del estado (aplica solamente para adultos en el hogar)</a:t>
            </a:r>
          </a:p>
          <a:p>
            <a:pPr lvl="1"/>
            <a:r>
              <a:rPr lang="es-MX" i="1" dirty="0" smtClean="0">
                <a:solidFill>
                  <a:schemeClr val="tx2"/>
                </a:solidFill>
                <a:latin typeface="Arial" pitchFamily="34" charset="0"/>
                <a:cs typeface="Arial" pitchFamily="34" charset="0"/>
              </a:rPr>
              <a:t>Live </a:t>
            </a:r>
            <a:r>
              <a:rPr lang="es-MX" i="1" dirty="0" err="1" smtClean="0">
                <a:solidFill>
                  <a:schemeClr val="tx2"/>
                </a:solidFill>
                <a:latin typeface="Arial" pitchFamily="34" charset="0"/>
                <a:cs typeface="Arial" pitchFamily="34" charset="0"/>
              </a:rPr>
              <a:t>Scan</a:t>
            </a:r>
            <a:r>
              <a:rPr lang="es-MX" i="1" dirty="0" smtClean="0">
                <a:solidFill>
                  <a:schemeClr val="tx2"/>
                </a:solidFill>
                <a:latin typeface="Arial" pitchFamily="34" charset="0"/>
                <a:cs typeface="Arial" pitchFamily="34" charset="0"/>
              </a:rPr>
              <a:t> </a:t>
            </a:r>
            <a:r>
              <a:rPr lang="es-MX" dirty="0" smtClean="0">
                <a:solidFill>
                  <a:schemeClr val="tx2"/>
                </a:solidFill>
                <a:latin typeface="Arial" pitchFamily="34" charset="0"/>
                <a:cs typeface="Arial" pitchFamily="34" charset="0"/>
              </a:rPr>
              <a:t>(sistema de tomar las huellas digitales) – exención en relación a los antecedentes penales</a:t>
            </a:r>
          </a:p>
          <a:p>
            <a:pPr lvl="1"/>
            <a:r>
              <a:rPr lang="es-MX" dirty="0" smtClean="0">
                <a:solidFill>
                  <a:schemeClr val="tx2"/>
                </a:solidFill>
                <a:latin typeface="Arial" pitchFamily="34" charset="0"/>
                <a:cs typeface="Arial" pitchFamily="34" charset="0"/>
              </a:rPr>
              <a:t>Lista Central (de California) de Personas con Antecedentes de Abuso de Niños (CACI) y departamento de vehículos motorizados (DMV)</a:t>
            </a:r>
          </a:p>
          <a:p>
            <a:pPr lvl="1"/>
            <a:r>
              <a:rPr lang="es-MX" i="1" dirty="0" smtClean="0">
                <a:solidFill>
                  <a:schemeClr val="tx2"/>
                </a:solidFill>
                <a:latin typeface="Arial" pitchFamily="34" charset="0"/>
                <a:cs typeface="Arial" pitchFamily="34" charset="0"/>
              </a:rPr>
              <a:t>No incluye a los jóvenes de crianza que cumplan los18 años mientras vivan en el hogar o dependiente no menor(NMD)/Asamblea Estatal colocación (AB) 12</a:t>
            </a:r>
          </a:p>
        </p:txBody>
      </p:sp>
      <p:sp>
        <p:nvSpPr>
          <p:cNvPr id="6" name="TextBox 5"/>
          <p:cNvSpPr txBox="1"/>
          <p:nvPr/>
        </p:nvSpPr>
        <p:spPr>
          <a:xfrm>
            <a:off x="768438" y="1647050"/>
            <a:ext cx="7443989" cy="369332"/>
          </a:xfrm>
          <a:prstGeom prst="rect">
            <a:avLst/>
          </a:prstGeom>
          <a:noFill/>
        </p:spPr>
        <p:txBody>
          <a:bodyPr wrap="square" rtlCol="0">
            <a:spAutoFit/>
          </a:bodyPr>
          <a:lstStyle/>
          <a:p>
            <a:r>
              <a:rPr lang="es-MX" sz="1800" b="1" dirty="0" smtClean="0">
                <a:solidFill>
                  <a:schemeClr val="tx2"/>
                </a:solidFill>
                <a:latin typeface="Arial" pitchFamily="34" charset="0"/>
                <a:cs typeface="Arial" pitchFamily="34" charset="0"/>
              </a:rPr>
              <a:t>Revisión de antecedentes penales</a:t>
            </a:r>
            <a:endParaRPr lang="es-MX" sz="1800" b="1" dirty="0">
              <a:solidFill>
                <a:schemeClr val="tx2"/>
              </a:solidFill>
              <a:latin typeface="Arial" pitchFamily="34" charset="0"/>
              <a:cs typeface="Arial" pitchFamily="34" charset="0"/>
            </a:endParaRPr>
          </a:p>
        </p:txBody>
      </p:sp>
      <p:pic>
        <p:nvPicPr>
          <p:cNvPr id="7" name="Picture 2" descr="Image result for criminal background chec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7633" y="960407"/>
            <a:ext cx="2154172" cy="137328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68300" y="431800"/>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9" name="TextBox 8"/>
          <p:cNvSpPr txBox="1"/>
          <p:nvPr/>
        </p:nvSpPr>
        <p:spPr>
          <a:xfrm>
            <a:off x="768438" y="1195869"/>
            <a:ext cx="5519057"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29</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29" y="1730828"/>
            <a:ext cx="5677742" cy="2978093"/>
          </a:xfrm>
        </p:spPr>
        <p:txBody>
          <a:bodyPr>
            <a:normAutofit fontScale="92500" lnSpcReduction="10000"/>
          </a:bodyPr>
          <a:lstStyle/>
          <a:p>
            <a:pPr marL="0" indent="0">
              <a:buNone/>
            </a:pPr>
            <a:r>
              <a:rPr lang="es-MX" sz="2000" b="1" dirty="0" smtClean="0">
                <a:solidFill>
                  <a:schemeClr val="tx2"/>
                </a:solidFill>
                <a:latin typeface="Arial" panose="020B0604020202020204" pitchFamily="34" charset="0"/>
                <a:cs typeface="Arial" panose="020B0604020202020204" pitchFamily="34" charset="0"/>
              </a:rPr>
              <a:t>Inspección de seguridad en el hogar</a:t>
            </a:r>
          </a:p>
          <a:p>
            <a:r>
              <a:rPr lang="es-MX" dirty="0" smtClean="0">
                <a:solidFill>
                  <a:schemeClr val="tx2"/>
                </a:solidFill>
                <a:latin typeface="Arial" panose="020B0604020202020204" pitchFamily="34" charset="0"/>
                <a:cs typeface="Arial" panose="020B0604020202020204" pitchFamily="34" charset="0"/>
              </a:rPr>
              <a:t>Lista de inspección de hogar y terrenos (incluida en el folleto) </a:t>
            </a:r>
            <a:endParaRPr lang="es-MX" sz="1800" dirty="0" smtClean="0">
              <a:solidFill>
                <a:schemeClr val="tx2"/>
              </a:solidFill>
              <a:latin typeface="Arial" panose="020B0604020202020204" pitchFamily="34" charset="0"/>
              <a:cs typeface="Arial" panose="020B0604020202020204" pitchFamily="34" charset="0"/>
            </a:endParaRPr>
          </a:p>
          <a:p>
            <a:pPr lvl="1"/>
            <a:r>
              <a:rPr lang="es-MX" sz="1800" dirty="0" smtClean="0">
                <a:solidFill>
                  <a:schemeClr val="tx2"/>
                </a:solidFill>
                <a:latin typeface="Arial" panose="020B0604020202020204" pitchFamily="34" charset="0"/>
                <a:cs typeface="Arial" panose="020B0604020202020204" pitchFamily="34" charset="0"/>
              </a:rPr>
              <a:t>Espacio habitable </a:t>
            </a:r>
          </a:p>
          <a:p>
            <a:pPr lvl="1"/>
            <a:r>
              <a:rPr lang="es-MX" sz="1800" dirty="0" smtClean="0">
                <a:solidFill>
                  <a:schemeClr val="tx2"/>
                </a:solidFill>
                <a:latin typeface="Arial" panose="020B0604020202020204" pitchFamily="34" charset="0"/>
                <a:cs typeface="Arial" panose="020B0604020202020204" pitchFamily="34" charset="0"/>
              </a:rPr>
              <a:t>Habilidad de cuidar y supervisar niños	</a:t>
            </a:r>
          </a:p>
          <a:p>
            <a:r>
              <a:rPr lang="es-MX" dirty="0" smtClean="0">
                <a:solidFill>
                  <a:schemeClr val="tx2"/>
                </a:solidFill>
                <a:latin typeface="Arial" panose="020B0604020202020204" pitchFamily="34" charset="0"/>
                <a:cs typeface="Arial" panose="020B0604020202020204" pitchFamily="34" charset="0"/>
              </a:rPr>
              <a:t>Capacidad limitada a 6 niños y dependientes no menores de edad. </a:t>
            </a:r>
          </a:p>
          <a:p>
            <a:pPr lvl="1"/>
            <a:r>
              <a:rPr lang="es-MX" dirty="0" smtClean="0">
                <a:solidFill>
                  <a:schemeClr val="tx2"/>
                </a:solidFill>
                <a:latin typeface="Arial" panose="020B0604020202020204" pitchFamily="34" charset="0"/>
                <a:cs typeface="Arial" panose="020B0604020202020204" pitchFamily="34" charset="0"/>
              </a:rPr>
              <a:t>El limite de capacidad puede ser reducida y será determinada por su trabajador de RFA consultando con usted.</a:t>
            </a:r>
          </a:p>
        </p:txBody>
      </p:sp>
      <p:pic>
        <p:nvPicPr>
          <p:cNvPr id="7" name="Picture 6" descr="Image result for home"/>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31654" y="1549129"/>
            <a:ext cx="3312346" cy="343143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368300" y="431800"/>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10" name="TextBox 9"/>
          <p:cNvSpPr txBox="1"/>
          <p:nvPr/>
        </p:nvSpPr>
        <p:spPr>
          <a:xfrm>
            <a:off x="768438" y="1195869"/>
            <a:ext cx="5519057"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30</a:t>
            </a:fld>
            <a:endParaRPr lang="en-US"/>
          </a:p>
        </p:txBody>
      </p:sp>
    </p:spTree>
    <p:extLst>
      <p:ext uri="{BB962C8B-B14F-4D97-AF65-F5344CB8AC3E}">
        <p14:creationId xmlns:p14="http://schemas.microsoft.com/office/powerpoint/2010/main" val="19670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26493"/>
            <a:ext cx="5562027" cy="3502033"/>
          </a:xfrm>
        </p:spPr>
        <p:txBody>
          <a:bodyPr>
            <a:normAutofit fontScale="85000" lnSpcReduction="20000"/>
          </a:bodyPr>
          <a:lstStyle/>
          <a:p>
            <a:pPr marL="0" indent="0" eaLnBrk="0" hangingPunct="0">
              <a:buNone/>
              <a:defRPr/>
            </a:pPr>
            <a:r>
              <a:rPr lang="es-MX" b="1" kern="10" dirty="0" smtClean="0">
                <a:ln w="9525">
                  <a:noFill/>
                  <a:round/>
                  <a:headEnd type="none" w="sm" len="sm"/>
                  <a:tailEnd type="none" w="sm" len="sm"/>
                </a:ln>
                <a:solidFill>
                  <a:schemeClr val="tx2"/>
                </a:solidFill>
                <a:latin typeface="Arial" pitchFamily="34" charset="0"/>
                <a:cs typeface="Arial" pitchFamily="34" charset="0"/>
              </a:rPr>
              <a:t>Inspección del hogar: </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Sala (chimenea/calentador, alfombras y muebles limpios y en buenas condiciones).</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Recámaras (ropa de cama, iluminación, muebles,                                    espacio en el clóset/en los cajones).</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Cocina (comida, cuchillos, productos para la limpieza)</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Baños (seguros, limpios &amp; en funcionamiento).</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Jardín (libre de peligros &amp; desechos).</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Pistolas/armas &amp; municiones (guardadas                                          en un lugar seguro)</a:t>
            </a:r>
          </a:p>
          <a:p>
            <a:pPr marL="257168" indent="-257168" eaLnBrk="0" hangingPunct="0">
              <a:buFont typeface="Wingdings" pitchFamily="2" charset="2"/>
              <a:buChar char="Ø"/>
              <a:defRPr/>
            </a:pPr>
            <a:r>
              <a:rPr lang="es-MX" dirty="0" smtClean="0">
                <a:solidFill>
                  <a:schemeClr val="tx2"/>
                </a:solidFill>
                <a:latin typeface="Arial" panose="020B0604020202020204" pitchFamily="34" charset="0"/>
                <a:cs typeface="Arial" panose="020B0604020202020204" pitchFamily="34" charset="0"/>
              </a:rPr>
              <a:t>Albercas/cuerpos de agua (que no sean accesibles)</a:t>
            </a:r>
          </a:p>
          <a:p>
            <a:pPr marL="0" indent="0">
              <a:buNone/>
            </a:pPr>
            <a:endParaRPr lang="es-MX" dirty="0">
              <a:solidFill>
                <a:schemeClr val="tx2"/>
              </a:solidFill>
              <a:latin typeface="Arial" panose="020B0604020202020204" pitchFamily="34" charset="0"/>
              <a:cs typeface="Arial" panose="020B0604020202020204" pitchFamily="34" charset="0"/>
            </a:endParaRPr>
          </a:p>
        </p:txBody>
      </p:sp>
      <p:pic>
        <p:nvPicPr>
          <p:cNvPr id="3074" name="Picture 2" descr="http://images.huffingtonpost.com/2015-06-02-1433285048-884640-AppraisalvsHomeInspection.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7145" y="1974315"/>
            <a:ext cx="3496855" cy="316918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68300" y="431800"/>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9" name="TextBox 8"/>
          <p:cNvSpPr txBox="1"/>
          <p:nvPr/>
        </p:nvSpPr>
        <p:spPr>
          <a:xfrm>
            <a:off x="509856" y="1026383"/>
            <a:ext cx="5519057"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31</a:t>
            </a:fld>
            <a:endParaRPr lang="en-US"/>
          </a:p>
        </p:txBody>
      </p:sp>
    </p:spTree>
    <p:extLst>
      <p:ext uri="{BB962C8B-B14F-4D97-AF65-F5344CB8AC3E}">
        <p14:creationId xmlns:p14="http://schemas.microsoft.com/office/powerpoint/2010/main" val="188795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stretch>
            <a:fillRect/>
          </a:stretch>
        </p:blipFill>
        <p:spPr>
          <a:xfrm>
            <a:off x="7069569" y="3653846"/>
            <a:ext cx="1800110" cy="1452052"/>
          </a:xfrm>
          <a:prstGeom prst="rect">
            <a:avLst/>
          </a:prstGeom>
          <a:ln>
            <a:noFill/>
          </a:ln>
          <a:effectLst>
            <a:softEdge rad="112500"/>
          </a:effectLst>
        </p:spPr>
      </p:pic>
      <p:pic>
        <p:nvPicPr>
          <p:cNvPr id="5124" name="Picture 4" descr="http://www.foodstoragesource.com/wp-content/uploads/2012/10/first-aid-kit-red2_LRG.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20035" y="2520578"/>
            <a:ext cx="1039336" cy="10393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01581" y="1204188"/>
            <a:ext cx="5831698" cy="400110"/>
          </a:xfrm>
          <a:prstGeom prst="rect">
            <a:avLst/>
          </a:prstGeom>
        </p:spPr>
        <p:txBody>
          <a:bodyPr wrap="square">
            <a:spAutoFit/>
          </a:bodyPr>
          <a:lstStyle/>
          <a:p>
            <a:pPr algn="ctr"/>
            <a:r>
              <a:rPr lang="es-MX" sz="2000" b="1" kern="0" dirty="0" smtClean="0">
                <a:solidFill>
                  <a:schemeClr val="tx2"/>
                </a:solidFill>
                <a:latin typeface="Arial" panose="020B0604020202020204" pitchFamily="34" charset="0"/>
                <a:cs typeface="Arial" panose="020B0604020202020204" pitchFamily="34" charset="0"/>
              </a:rPr>
              <a:t>Prepárese para la inspección del hogar</a:t>
            </a:r>
            <a:endParaRPr lang="es-MX" sz="2000" b="1" kern="0" dirty="0">
              <a:solidFill>
                <a:schemeClr val="tx2"/>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0806" y="2682077"/>
            <a:ext cx="1584756" cy="107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Image result for child proof gat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93393" y="3874272"/>
            <a:ext cx="1574800" cy="120111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child proof furniture buffer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92550" y="3821078"/>
            <a:ext cx="1215209" cy="121520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child proof furniture bumpe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2646" y="2559761"/>
            <a:ext cx="1506106" cy="133914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safety blinds childre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24951" y="2620028"/>
            <a:ext cx="1797749" cy="1201050"/>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a:spLocks noGrp="1"/>
          </p:cNvSpPr>
          <p:nvPr>
            <p:ph type="title"/>
          </p:nvPr>
        </p:nvSpPr>
        <p:spPr>
          <a:xfrm>
            <a:off x="362646" y="952400"/>
            <a:ext cx="8461420" cy="353488"/>
          </a:xfrm>
        </p:spPr>
        <p:txBody>
          <a:bodyPr>
            <a:normAutofit fontScale="90000"/>
          </a:bodyPr>
          <a:lstStyle/>
          <a:p>
            <a:pPr lvl="0" fontAlgn="base">
              <a:lnSpc>
                <a:spcPct val="100000"/>
              </a:lnSpc>
              <a:spcAft>
                <a:spcPct val="0"/>
              </a:spcAft>
            </a:pPr>
            <a:r>
              <a:rPr lang="es-MX"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t/>
            </a:r>
            <a:br>
              <a:rPr lang="es-MX"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br>
            <a:r>
              <a:rPr lang="es-MX" sz="2200" b="1" kern="10" dirty="0" smtClean="0">
                <a:ln w="9525">
                  <a:noFill/>
                  <a:round/>
                  <a:headEnd type="none" w="sm" len="sm"/>
                  <a:tailEnd type="none" w="sm" len="sm"/>
                </a:ln>
                <a:solidFill>
                  <a:srgbClr val="964508"/>
                </a:solidFill>
                <a:effectLst>
                  <a:outerShdw blurRad="38100" dist="38100" dir="2700000" algn="tl">
                    <a:srgbClr val="000000">
                      <a:alpha val="43137"/>
                    </a:srgbClr>
                  </a:outerShdw>
                </a:effectLst>
                <a:ea typeface="+mn-ea"/>
                <a:cs typeface="Arial" pitchFamily="34" charset="0"/>
              </a:rPr>
              <a:t>Evaluación del ambiente en el hogar</a:t>
            </a:r>
            <a:endParaRPr lang="es-MX" sz="2200" dirty="0">
              <a:solidFill>
                <a:srgbClr val="964508"/>
              </a:solidFill>
              <a:effectLst>
                <a:outerShdw blurRad="38100" dist="38100" dir="2700000" algn="tl">
                  <a:srgbClr val="000000">
                    <a:alpha val="43137"/>
                  </a:srgbClr>
                </a:outerShdw>
              </a:effectLst>
              <a:cs typeface="Arial" pitchFamily="34" charset="0"/>
            </a:endParaRPr>
          </a:p>
        </p:txBody>
      </p:sp>
      <p:sp>
        <p:nvSpPr>
          <p:cNvPr id="16" name="Title 1"/>
          <p:cNvSpPr txBox="1">
            <a:spLocks/>
          </p:cNvSpPr>
          <p:nvPr/>
        </p:nvSpPr>
        <p:spPr>
          <a:xfrm>
            <a:off x="427012" y="123748"/>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19" name="Content Placeholder 5"/>
          <p:cNvSpPr txBox="1">
            <a:spLocks/>
          </p:cNvSpPr>
          <p:nvPr/>
        </p:nvSpPr>
        <p:spPr>
          <a:xfrm>
            <a:off x="132898" y="1604298"/>
            <a:ext cx="5194645" cy="2707181"/>
          </a:xfrm>
          <a:prstGeom prst="rect">
            <a:avLst/>
          </a:prstGeom>
        </p:spPr>
        <p:txBody>
          <a:bodyPr vert="horz" lIns="68579" tIns="34289" rIns="68579" bIns="34289" rtlCol="0">
            <a:norm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0" indent="0">
              <a:spcBef>
                <a:spcPts val="0"/>
              </a:spcBef>
              <a:buFont typeface="Arial" panose="020B0604020202020204" pitchFamily="34" charset="0"/>
              <a:buNone/>
            </a:pPr>
            <a:r>
              <a:rPr lang="es-MX" sz="2000" b="1" kern="0" dirty="0" smtClean="0">
                <a:solidFill>
                  <a:schemeClr val="accent1">
                    <a:lumMod val="50000"/>
                  </a:schemeClr>
                </a:solidFill>
                <a:latin typeface="Arial" panose="020B0604020202020204" pitchFamily="34" charset="0"/>
                <a:cs typeface="Arial" panose="020B0604020202020204" pitchFamily="34" charset="0"/>
              </a:rPr>
              <a:t>Haga que su hogar sea seguro para niños</a:t>
            </a:r>
          </a:p>
          <a:p>
            <a:pPr>
              <a:spcBef>
                <a:spcPts val="0"/>
              </a:spcBef>
            </a:pPr>
            <a:r>
              <a:rPr lang="es-MX" kern="0" dirty="0" smtClean="0">
                <a:solidFill>
                  <a:schemeClr val="tx2"/>
                </a:solidFill>
                <a:latin typeface="Arial" panose="020B0604020202020204" pitchFamily="34" charset="0"/>
                <a:cs typeface="Arial" panose="020B0604020202020204" pitchFamily="34" charset="0"/>
              </a:rPr>
              <a:t>Instale dispositivos de seguridad </a:t>
            </a:r>
          </a:p>
          <a:p>
            <a:pPr>
              <a:spcBef>
                <a:spcPts val="0"/>
              </a:spcBef>
            </a:pPr>
            <a:r>
              <a:rPr lang="es-MX" kern="0" dirty="0" smtClean="0">
                <a:solidFill>
                  <a:schemeClr val="tx2"/>
                </a:solidFill>
                <a:latin typeface="Arial" panose="020B0604020202020204" pitchFamily="34" charset="0"/>
                <a:cs typeface="Arial" panose="020B0604020202020204" pitchFamily="34" charset="0"/>
              </a:rPr>
              <a:t>¡Evite el acceso a artículos peligrosos!</a:t>
            </a:r>
            <a:endParaRPr lang="es-MX" dirty="0" smtClean="0">
              <a:solidFill>
                <a:schemeClr val="tx2"/>
              </a:solidFill>
              <a:latin typeface="Arial" panose="020B0604020202020204" pitchFamily="34" charset="0"/>
              <a:cs typeface="Arial" panose="020B0604020202020204" pitchFamily="34" charset="0"/>
            </a:endParaRPr>
          </a:p>
          <a:p>
            <a:endParaRPr lang="es-MX" dirty="0">
              <a:latin typeface="Arial" panose="020B0604020202020204" pitchFamily="34" charset="0"/>
              <a:cs typeface="Arial" panose="020B0604020202020204" pitchFamily="34" charset="0"/>
            </a:endParaRPr>
          </a:p>
        </p:txBody>
      </p:sp>
      <p:sp>
        <p:nvSpPr>
          <p:cNvPr id="20" name="Content Placeholder 6"/>
          <p:cNvSpPr>
            <a:spLocks noGrp="1"/>
          </p:cNvSpPr>
          <p:nvPr>
            <p:ph sz="half" idx="2"/>
          </p:nvPr>
        </p:nvSpPr>
        <p:spPr>
          <a:xfrm>
            <a:off x="6387049" y="1735762"/>
            <a:ext cx="3007373" cy="1203216"/>
          </a:xfrm>
        </p:spPr>
        <p:txBody>
          <a:bodyPr>
            <a:normAutofit fontScale="77500" lnSpcReduction="20000"/>
          </a:bodyPr>
          <a:lstStyle/>
          <a:p>
            <a:pPr marL="0" indent="0" eaLnBrk="0" fontAlgn="base" hangingPunct="0">
              <a:spcBef>
                <a:spcPct val="0"/>
              </a:spcBef>
              <a:spcAft>
                <a:spcPct val="0"/>
              </a:spcAft>
              <a:buNone/>
              <a:defRPr/>
            </a:pPr>
            <a:r>
              <a:rPr lang="es-MX" b="1" dirty="0" smtClean="0">
                <a:latin typeface="Arial" panose="020B0604020202020204" pitchFamily="34" charset="0"/>
                <a:cs typeface="Arial" panose="020B0604020202020204" pitchFamily="34" charset="0"/>
              </a:rPr>
              <a:t>Botiquines de primeros auxilios</a:t>
            </a:r>
          </a:p>
          <a:p>
            <a:r>
              <a:rPr lang="es-MX" dirty="0" smtClean="0">
                <a:solidFill>
                  <a:schemeClr val="tx2"/>
                </a:solidFill>
                <a:latin typeface="Arial" panose="020B0604020202020204" pitchFamily="34" charset="0"/>
                <a:cs typeface="Arial" panose="020B0604020202020204" pitchFamily="34" charset="0"/>
              </a:rPr>
              <a:t>Botiquín de primeros auxilios completo</a:t>
            </a:r>
          </a:p>
          <a:p>
            <a:r>
              <a:rPr lang="es-MX" dirty="0" smtClean="0">
                <a:solidFill>
                  <a:schemeClr val="tx2"/>
                </a:solidFill>
                <a:latin typeface="Arial" panose="020B0604020202020204" pitchFamily="34" charset="0"/>
                <a:cs typeface="Arial" panose="020B0604020202020204" pitchFamily="34" charset="0"/>
              </a:rPr>
              <a:t>Manual de primeros auxilios</a:t>
            </a:r>
            <a:endParaRPr lang="es-MX" dirty="0">
              <a:solidFill>
                <a:schemeClr val="tx2"/>
              </a:solidFill>
              <a:latin typeface="Arial" panose="020B0604020202020204" pitchFamily="34" charset="0"/>
              <a:cs typeface="Arial" panose="020B0604020202020204" pitchFamily="34" charset="0"/>
            </a:endParaRPr>
          </a:p>
        </p:txBody>
      </p:sp>
      <p:sp>
        <p:nvSpPr>
          <p:cNvPr id="21" name="Rectangle 20"/>
          <p:cNvSpPr/>
          <p:nvPr/>
        </p:nvSpPr>
        <p:spPr>
          <a:xfrm>
            <a:off x="5651900" y="3559914"/>
            <a:ext cx="3044673" cy="1084910"/>
          </a:xfrm>
          <a:prstGeom prst="rect">
            <a:avLst/>
          </a:prstGeom>
        </p:spPr>
        <p:txBody>
          <a:bodyPr wrap="square" lIns="68579" tIns="34289" rIns="68579" bIns="34289">
            <a:spAutoFit/>
          </a:bodyPr>
          <a:lstStyle/>
          <a:p>
            <a:pPr lvl="0" eaLnBrk="0" fontAlgn="base" hangingPunct="0">
              <a:spcBef>
                <a:spcPct val="50000"/>
              </a:spcBef>
              <a:spcAft>
                <a:spcPct val="0"/>
              </a:spcAft>
              <a:defRPr/>
            </a:pPr>
            <a:r>
              <a:rPr lang="es-MX" sz="1800" b="1" dirty="0" smtClean="0">
                <a:latin typeface="Arial" panose="020B0604020202020204" pitchFamily="34" charset="0"/>
                <a:cs typeface="Arial" panose="020B0604020202020204" pitchFamily="34" charset="0"/>
              </a:rPr>
              <a:t>Recomendaciones para las mascotas</a:t>
            </a:r>
          </a:p>
          <a:p>
            <a:pPr lvl="0" eaLnBrk="0" fontAlgn="base" hangingPunct="0">
              <a:spcAft>
                <a:spcPct val="0"/>
              </a:spcAft>
              <a:buFontTx/>
              <a:buChar char="•"/>
              <a:defRPr/>
            </a:pPr>
            <a:r>
              <a:rPr lang="es-MX" dirty="0" smtClean="0">
                <a:solidFill>
                  <a:srgbClr val="003366"/>
                </a:solidFill>
                <a:latin typeface="Arial" panose="020B0604020202020204" pitchFamily="34" charset="0"/>
                <a:cs typeface="Arial" panose="020B0604020202020204" pitchFamily="34" charset="0"/>
              </a:rPr>
              <a:t> </a:t>
            </a:r>
            <a:r>
              <a:rPr lang="es-MX" sz="1500" dirty="0" smtClean="0">
                <a:solidFill>
                  <a:schemeClr val="tx2"/>
                </a:solidFill>
                <a:latin typeface="Arial" panose="020B0604020202020204" pitchFamily="34" charset="0"/>
                <a:cs typeface="Arial" panose="020B0604020202020204" pitchFamily="34" charset="0"/>
              </a:rPr>
              <a:t>Vacunas</a:t>
            </a:r>
          </a:p>
          <a:p>
            <a:pPr lvl="0" eaLnBrk="0" fontAlgn="base" hangingPunct="0">
              <a:spcAft>
                <a:spcPct val="0"/>
              </a:spcAft>
              <a:buFontTx/>
              <a:buChar char="•"/>
              <a:defRPr/>
            </a:pPr>
            <a:r>
              <a:rPr lang="es-MX" sz="1500" dirty="0" smtClean="0">
                <a:solidFill>
                  <a:schemeClr val="tx2"/>
                </a:solidFill>
                <a:latin typeface="Arial" panose="020B0604020202020204" pitchFamily="34" charset="0"/>
                <a:cs typeface="Arial" panose="020B0604020202020204" pitchFamily="34" charset="0"/>
              </a:rPr>
              <a:t> Licencias</a:t>
            </a:r>
            <a:endParaRPr lang="es-MX" sz="1500" dirty="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32</a:t>
            </a:fld>
            <a:endParaRPr lang="en-US"/>
          </a:p>
        </p:txBody>
      </p:sp>
    </p:spTree>
    <p:extLst>
      <p:ext uri="{BB962C8B-B14F-4D97-AF65-F5344CB8AC3E}">
        <p14:creationId xmlns:p14="http://schemas.microsoft.com/office/powerpoint/2010/main" val="42276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clipartbest.com/cliparts/xcg/K55/xcgK55McA.jpe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41763" y="1323751"/>
            <a:ext cx="2352495" cy="3126252"/>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427012" y="123748"/>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11" name="TextBox 10"/>
          <p:cNvSpPr txBox="1"/>
          <p:nvPr/>
        </p:nvSpPr>
        <p:spPr>
          <a:xfrm>
            <a:off x="642257" y="827287"/>
            <a:ext cx="5519057" cy="400110"/>
          </a:xfrm>
          <a:prstGeom prst="rect">
            <a:avLst/>
          </a:prstGeom>
          <a:noFill/>
        </p:spPr>
        <p:txBody>
          <a:bodyPr wrap="square" rtlCol="0">
            <a:spAutoFit/>
          </a:bodyPr>
          <a:lstStyle/>
          <a:p>
            <a:r>
              <a:rPr lang="es-MX" sz="2000" b="1" dirty="0" smtClean="0">
                <a:effectLst>
                  <a:outerShdw blurRad="38100" dist="38100" dir="2700000" algn="tl">
                    <a:srgbClr val="000000">
                      <a:alpha val="43137"/>
                    </a:srgbClr>
                  </a:outerShdw>
                </a:effectLst>
              </a:rPr>
              <a:t>Evaluación del ambiente en el hogar</a:t>
            </a:r>
            <a:endParaRPr lang="es-MX" sz="2000" b="1" dirty="0">
              <a:effectLst>
                <a:outerShdw blurRad="38100" dist="38100" dir="2700000" algn="tl">
                  <a:srgbClr val="000000">
                    <a:alpha val="43137"/>
                  </a:srgbClr>
                </a:outerShdw>
              </a:effectLst>
            </a:endParaRPr>
          </a:p>
        </p:txBody>
      </p:sp>
      <p:sp>
        <p:nvSpPr>
          <p:cNvPr id="12" name="Content Placeholder 2"/>
          <p:cNvSpPr>
            <a:spLocks noGrp="1"/>
          </p:cNvSpPr>
          <p:nvPr>
            <p:ph idx="1"/>
          </p:nvPr>
        </p:nvSpPr>
        <p:spPr>
          <a:xfrm>
            <a:off x="798911" y="1314451"/>
            <a:ext cx="6316909" cy="3171825"/>
          </a:xfrm>
        </p:spPr>
        <p:txBody>
          <a:bodyPr>
            <a:noAutofit/>
          </a:bodyPr>
          <a:lstStyle/>
          <a:p>
            <a:pPr marL="0" indent="0">
              <a:buNone/>
            </a:pPr>
            <a:r>
              <a:rPr lang="es-MX" sz="2100" b="1" dirty="0" smtClean="0">
                <a:solidFill>
                  <a:schemeClr val="tx2"/>
                </a:solidFill>
                <a:latin typeface="Arial" panose="020B0604020202020204" pitchFamily="34" charset="0"/>
                <a:cs typeface="Arial" panose="020B0604020202020204" pitchFamily="34" charset="0"/>
              </a:rPr>
              <a:t>Prepárese para la evaluación del hogar</a:t>
            </a:r>
          </a:p>
          <a:p>
            <a:pPr marL="0" indent="0">
              <a:buNone/>
            </a:pPr>
            <a:r>
              <a:rPr lang="es-MX" sz="2100" b="1" dirty="0" smtClean="0">
                <a:solidFill>
                  <a:srgbClr val="0070C0"/>
                </a:solidFill>
                <a:latin typeface="Arial" panose="020B0604020202020204" pitchFamily="34" charset="0"/>
                <a:cs typeface="Arial" panose="020B0604020202020204" pitchFamily="34" charset="0"/>
              </a:rPr>
              <a:t>Para ayudarlo a prepararse y organizarse…</a:t>
            </a:r>
          </a:p>
          <a:p>
            <a:pPr marL="0" indent="0">
              <a:buNone/>
            </a:pPr>
            <a:r>
              <a:rPr lang="es-MX" sz="2100" b="1" dirty="0" smtClean="0">
                <a:solidFill>
                  <a:schemeClr val="tx2"/>
                </a:solidFill>
                <a:latin typeface="Arial" panose="020B0604020202020204" pitchFamily="34" charset="0"/>
                <a:cs typeface="Arial" panose="020B0604020202020204" pitchFamily="34" charset="0"/>
              </a:rPr>
              <a:t>Las siguientes fotografías son:</a:t>
            </a:r>
          </a:p>
          <a:p>
            <a:pPr marL="342900" indent="-342900">
              <a:buFont typeface="+mj-lt"/>
              <a:buAutoNum type="arabicPeriod"/>
            </a:pPr>
            <a:r>
              <a:rPr lang="es-MX" sz="2100" b="1" dirty="0" smtClean="0">
                <a:solidFill>
                  <a:schemeClr val="tx2"/>
                </a:solidFill>
                <a:latin typeface="Arial" panose="020B0604020202020204" pitchFamily="34" charset="0"/>
                <a:cs typeface="Arial" panose="020B0604020202020204" pitchFamily="34" charset="0"/>
              </a:rPr>
              <a:t>Ejemplos de hogares que NO están listos para la evaluación del ambiente en el hogar.</a:t>
            </a:r>
          </a:p>
          <a:p>
            <a:pPr marL="342900" indent="-342900">
              <a:buFont typeface="+mj-lt"/>
              <a:buAutoNum type="arabicPeriod"/>
            </a:pPr>
            <a:r>
              <a:rPr lang="es-MX" sz="2100" b="1" dirty="0" smtClean="0">
                <a:solidFill>
                  <a:schemeClr val="tx2"/>
                </a:solidFill>
                <a:latin typeface="Arial" panose="020B0604020202020204" pitchFamily="34" charset="0"/>
                <a:cs typeface="Arial" panose="020B0604020202020204" pitchFamily="34" charset="0"/>
              </a:rPr>
              <a:t>¡Ejemplos de hogares que sí están listos!</a:t>
            </a:r>
            <a:br>
              <a:rPr lang="es-MX" sz="2100" b="1" dirty="0" smtClean="0">
                <a:solidFill>
                  <a:schemeClr val="tx2"/>
                </a:solidFill>
                <a:latin typeface="Arial" panose="020B0604020202020204" pitchFamily="34" charset="0"/>
                <a:cs typeface="Arial" panose="020B0604020202020204" pitchFamily="34" charset="0"/>
              </a:rPr>
            </a:br>
            <a:r>
              <a:rPr lang="es-MX" sz="2100" b="1" dirty="0" smtClean="0">
                <a:solidFill>
                  <a:schemeClr val="tx2"/>
                </a:solidFill>
                <a:latin typeface="Arial" panose="020B0604020202020204" pitchFamily="34" charset="0"/>
                <a:cs typeface="Arial" panose="020B0604020202020204" pitchFamily="34" charset="0"/>
              </a:rPr>
              <a:t/>
            </a:r>
            <a:br>
              <a:rPr lang="es-MX" sz="2100" b="1" dirty="0" smtClean="0">
                <a:solidFill>
                  <a:schemeClr val="tx2"/>
                </a:solidFill>
                <a:latin typeface="Arial" panose="020B0604020202020204" pitchFamily="34" charset="0"/>
                <a:cs typeface="Arial" panose="020B0604020202020204" pitchFamily="34" charset="0"/>
              </a:rPr>
            </a:br>
            <a:endParaRPr lang="es-MX" sz="2100" dirty="0"/>
          </a:p>
        </p:txBody>
      </p:sp>
      <p:sp>
        <p:nvSpPr>
          <p:cNvPr id="2" name="Slide Number Placeholder 1"/>
          <p:cNvSpPr>
            <a:spLocks noGrp="1"/>
          </p:cNvSpPr>
          <p:nvPr>
            <p:ph type="sldNum" sz="quarter" idx="12"/>
          </p:nvPr>
        </p:nvSpPr>
        <p:spPr/>
        <p:txBody>
          <a:bodyPr/>
          <a:lstStyle/>
          <a:p>
            <a:fld id="{022B156B-59AE-415F-B24B-8756D48BB977}" type="slidenum">
              <a:rPr lang="en-US" smtClean="0"/>
              <a:pPr/>
              <a:t>33</a:t>
            </a:fld>
            <a:endParaRPr lang="en-US"/>
          </a:p>
        </p:txBody>
      </p:sp>
    </p:spTree>
    <p:extLst>
      <p:ext uri="{BB962C8B-B14F-4D97-AF65-F5344CB8AC3E}">
        <p14:creationId xmlns:p14="http://schemas.microsoft.com/office/powerpoint/2010/main" val="119005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6"/>
          <p:cNvPicPr>
            <a:picLocks noGrp="1" noChangeAspect="1"/>
          </p:cNvPicPr>
          <p:nvPr>
            <p:ph idx="4294967295"/>
          </p:nvPr>
        </p:nvPicPr>
        <p:blipFill>
          <a:blip r:embed="rId3" cstate="print"/>
          <a:srcRect t="17616" b="17616"/>
          <a:stretch>
            <a:fillRect/>
          </a:stretch>
        </p:blipFill>
        <p:spPr>
          <a:xfrm>
            <a:off x="544286" y="1187224"/>
            <a:ext cx="3311525" cy="2546350"/>
          </a:xfrm>
          <a:prstGeom prst="rect">
            <a:avLst/>
          </a:prstGeom>
        </p:spPr>
      </p:pic>
      <p:sp>
        <p:nvSpPr>
          <p:cNvPr id="2" name="TextBox 1"/>
          <p:cNvSpPr txBox="1"/>
          <p:nvPr/>
        </p:nvSpPr>
        <p:spPr>
          <a:xfrm>
            <a:off x="358898" y="3737471"/>
            <a:ext cx="3536139" cy="253914"/>
          </a:xfrm>
          <a:prstGeom prst="rect">
            <a:avLst/>
          </a:prstGeom>
          <a:solidFill>
            <a:schemeClr val="bg1"/>
          </a:solidFill>
        </p:spPr>
        <p:txBody>
          <a:bodyPr wrap="square" lIns="68579" tIns="34289" rIns="68579" bIns="34289" rtlCol="0">
            <a:spAutoFit/>
          </a:bodyPr>
          <a:lstStyle/>
          <a:p>
            <a:r>
              <a:rPr lang="es-MX" sz="1200" b="1" dirty="0" smtClean="0">
                <a:solidFill>
                  <a:schemeClr val="tx2"/>
                </a:solidFill>
                <a:latin typeface="Arial" panose="020B0604020202020204" pitchFamily="34" charset="0"/>
                <a:cs typeface="Arial" panose="020B0604020202020204" pitchFamily="34" charset="0"/>
              </a:rPr>
              <a:t>Cajones rotos, enchufes eléctricos peligrosos</a:t>
            </a:r>
            <a:endParaRPr lang="es-MX" sz="1200" b="1" dirty="0">
              <a:solidFill>
                <a:schemeClr val="tx2"/>
              </a:solidFill>
              <a:latin typeface="Arial" panose="020B0604020202020204" pitchFamily="34" charset="0"/>
              <a:cs typeface="Arial" panose="020B0604020202020204" pitchFamily="34" charset="0"/>
            </a:endParaRPr>
          </a:p>
        </p:txBody>
      </p:sp>
      <p:pic>
        <p:nvPicPr>
          <p:cNvPr id="6146" name="Picture 2" descr="Image result for think ques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2242" y="3308211"/>
            <a:ext cx="1330584" cy="18352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55171" y="794657"/>
            <a:ext cx="3287486" cy="400110"/>
          </a:xfrm>
          <a:prstGeom prst="rect">
            <a:avLst/>
          </a:prstGeom>
          <a:noFill/>
        </p:spPr>
        <p:txBody>
          <a:bodyPr wrap="square" rtlCol="0">
            <a:spAutoFit/>
          </a:bodyPr>
          <a:lstStyle/>
          <a:p>
            <a:pPr algn="ctr"/>
            <a:r>
              <a:rPr lang="es-MX" sz="1800" dirty="0" smtClean="0">
                <a:solidFill>
                  <a:schemeClr val="tx2"/>
                </a:solidFill>
                <a:latin typeface="Aharoni" pitchFamily="2" charset="-79"/>
                <a:cs typeface="Aharoni" pitchFamily="2" charset="-79"/>
              </a:rPr>
              <a:t>No </a:t>
            </a:r>
            <a:r>
              <a:rPr lang="es-MX" sz="2000" dirty="0" smtClean="0">
                <a:solidFill>
                  <a:schemeClr val="tx2"/>
                </a:solidFill>
                <a:latin typeface="Aharoni" pitchFamily="2" charset="-79"/>
                <a:cs typeface="Aharoni" pitchFamily="2" charset="-79"/>
              </a:rPr>
              <a:t>Aceptable</a:t>
            </a:r>
            <a:endParaRPr lang="es-MX" sz="2000" dirty="0">
              <a:solidFill>
                <a:schemeClr val="tx2"/>
              </a:solidFill>
              <a:latin typeface="Aharoni" pitchFamily="2" charset="-79"/>
              <a:cs typeface="Aharoni" pitchFamily="2" charset="-79"/>
            </a:endParaRPr>
          </a:p>
        </p:txBody>
      </p:sp>
      <p:pic>
        <p:nvPicPr>
          <p:cNvPr id="8" name="Picture 2" descr="http://4.bp.blogspot.com/-Qfbw5LPB1Yk/T9IzfXdYYRI/AAAAAAAAULI/xfs8dY2Dj8s/s1600/OrganizedBoysBedroomDresserDrawers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4420" y="1149005"/>
            <a:ext cx="3714408" cy="27154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76800" y="762000"/>
            <a:ext cx="3646714" cy="400110"/>
          </a:xfrm>
          <a:prstGeom prst="rect">
            <a:avLst/>
          </a:prstGeom>
          <a:noFill/>
        </p:spPr>
        <p:txBody>
          <a:bodyPr wrap="square" rtlCol="0">
            <a:spAutoFit/>
          </a:bodyPr>
          <a:lstStyle/>
          <a:p>
            <a:pPr algn="ctr"/>
            <a:r>
              <a:rPr lang="es-MX" sz="2000" dirty="0" smtClean="0">
                <a:solidFill>
                  <a:schemeClr val="tx2"/>
                </a:solidFill>
                <a:latin typeface="Aharoni" pitchFamily="2" charset="-79"/>
                <a:cs typeface="Aharoni" pitchFamily="2" charset="-79"/>
              </a:rPr>
              <a:t>Aceptable</a:t>
            </a:r>
            <a:endParaRPr lang="es-MX" sz="2000" dirty="0">
              <a:solidFill>
                <a:schemeClr val="tx2"/>
              </a:solidFill>
              <a:latin typeface="Aharoni" pitchFamily="2" charset="-79"/>
              <a:cs typeface="Aharoni" pitchFamily="2" charset="-79"/>
            </a:endParaRPr>
          </a:p>
        </p:txBody>
      </p:sp>
      <p:sp>
        <p:nvSpPr>
          <p:cNvPr id="11" name="TextBox 10"/>
          <p:cNvSpPr txBox="1"/>
          <p:nvPr/>
        </p:nvSpPr>
        <p:spPr>
          <a:xfrm>
            <a:off x="4684868" y="3956982"/>
            <a:ext cx="4030578" cy="276999"/>
          </a:xfrm>
          <a:prstGeom prst="rect">
            <a:avLst/>
          </a:prstGeom>
          <a:solidFill>
            <a:schemeClr val="bg1"/>
          </a:solidFill>
        </p:spPr>
        <p:txBody>
          <a:bodyPr wrap="square" rtlCol="0">
            <a:spAutoFit/>
          </a:bodyPr>
          <a:lstStyle/>
          <a:p>
            <a:r>
              <a:rPr lang="es-MX" sz="1200" dirty="0" smtClean="0">
                <a:solidFill>
                  <a:schemeClr val="tx2"/>
                </a:solidFill>
                <a:latin typeface="Arial Black" pitchFamily="34" charset="0"/>
                <a:cs typeface="Arial" pitchFamily="34" charset="0"/>
              </a:rPr>
              <a:t>Limpio, seguro organizado, suficiente espacio</a:t>
            </a:r>
            <a:endParaRPr lang="es-MX" sz="1200" dirty="0">
              <a:solidFill>
                <a:schemeClr val="tx2"/>
              </a:solidFill>
              <a:latin typeface="Arial Black" pitchFamily="34" charset="0"/>
              <a:cs typeface="Arial" pitchFamily="34" charset="0"/>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34</a:t>
            </a:fld>
            <a:endParaRPr lang="en-US"/>
          </a:p>
        </p:txBody>
      </p:sp>
    </p:spTree>
    <p:extLst>
      <p:ext uri="{BB962C8B-B14F-4D97-AF65-F5344CB8AC3E}">
        <p14:creationId xmlns:p14="http://schemas.microsoft.com/office/powerpoint/2010/main" val="376628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9"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txBox="1">
            <a:spLocks noGrp="1"/>
          </p:cNvSpPr>
          <p:nvPr>
            <p:ph type="body" idx="4294967295"/>
          </p:nvPr>
        </p:nvSpPr>
        <p:spPr>
          <a:xfrm>
            <a:off x="555172" y="400504"/>
            <a:ext cx="3717925" cy="346247"/>
          </a:xfrm>
          <a:prstGeom prst="rect">
            <a:avLst/>
          </a:prstGeom>
          <a:noFill/>
        </p:spPr>
        <p:txBody>
          <a:bodyPr wrap="square" lIns="68579" tIns="34289" rIns="68579" bIns="34289" rtlCol="0">
            <a:spAutoFit/>
          </a:bodyPr>
          <a:lstStyle/>
          <a:p>
            <a:pPr algn="ctr">
              <a:buNone/>
            </a:pPr>
            <a:r>
              <a:rPr lang="es-MX" b="1" dirty="0" smtClean="0">
                <a:solidFill>
                  <a:schemeClr val="tx2"/>
                </a:solidFill>
                <a:latin typeface="Arial" panose="020B0604020202020204" pitchFamily="34" charset="0"/>
                <a:cs typeface="Arial" panose="020B0604020202020204" pitchFamily="34" charset="0"/>
              </a:rPr>
              <a:t>NO Aceptable</a:t>
            </a:r>
          </a:p>
        </p:txBody>
      </p:sp>
      <p:sp>
        <p:nvSpPr>
          <p:cNvPr id="10" name="Text Placeholder 8"/>
          <p:cNvSpPr txBox="1">
            <a:spLocks noGrp="1"/>
          </p:cNvSpPr>
          <p:nvPr>
            <p:ph type="body" sz="quarter" idx="4294967295"/>
          </p:nvPr>
        </p:nvSpPr>
        <p:spPr>
          <a:xfrm>
            <a:off x="5253492" y="454933"/>
            <a:ext cx="3215594" cy="346247"/>
          </a:xfrm>
          <a:prstGeom prst="rect">
            <a:avLst/>
          </a:prstGeom>
          <a:noFill/>
        </p:spPr>
        <p:txBody>
          <a:bodyPr wrap="square" lIns="68579" tIns="34289" rIns="68579" bIns="34289" rtlCol="0">
            <a:spAutoFit/>
          </a:bodyPr>
          <a:lstStyle/>
          <a:p>
            <a:pPr algn="ctr">
              <a:buNone/>
            </a:pPr>
            <a:r>
              <a:rPr lang="es-MX" b="1" dirty="0" smtClean="0">
                <a:solidFill>
                  <a:schemeClr val="tx2"/>
                </a:solidFill>
                <a:latin typeface="Arial" panose="020B0604020202020204" pitchFamily="34" charset="0"/>
                <a:cs typeface="Arial" panose="020B0604020202020204" pitchFamily="34" charset="0"/>
              </a:rPr>
              <a:t>ACEPTABLE</a:t>
            </a:r>
          </a:p>
        </p:txBody>
      </p:sp>
      <p:pic>
        <p:nvPicPr>
          <p:cNvPr id="8" name="Picture Placeholder 7"/>
          <p:cNvPicPr>
            <a:picLocks noGrp="1" noChangeAspect="1"/>
          </p:cNvPicPr>
          <p:nvPr>
            <p:ph idx="4294967295"/>
          </p:nvPr>
        </p:nvPicPr>
        <p:blipFill>
          <a:blip r:embed="rId2" cstate="print"/>
          <a:stretch>
            <a:fillRect/>
          </a:stretch>
        </p:blipFill>
        <p:spPr>
          <a:xfrm>
            <a:off x="1132114" y="1499506"/>
            <a:ext cx="2819400" cy="3171825"/>
          </a:xfrm>
          <a:prstGeom prst="rect">
            <a:avLst/>
          </a:prstGeom>
        </p:spPr>
      </p:pic>
      <p:pic>
        <p:nvPicPr>
          <p:cNvPr id="11" name="Picture 4" descr="http://organizingkc.files.wordpress.com/2014/11/purging-outdated-technology-in-a-home-office-closet-organized-home-office-close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461113"/>
            <a:ext cx="3299975" cy="32088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think ques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4302" y="3683581"/>
            <a:ext cx="1058441" cy="145991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22B156B-59AE-415F-B24B-8756D48BB977}" type="slidenum">
              <a:rPr lang="en-US" smtClean="0"/>
              <a:pPr/>
              <a:t>35</a:t>
            </a:fld>
            <a:endParaRPr lang="en-US"/>
          </a:p>
        </p:txBody>
      </p:sp>
      <p:sp>
        <p:nvSpPr>
          <p:cNvPr id="3" name="TextBox 2"/>
          <p:cNvSpPr txBox="1"/>
          <p:nvPr/>
        </p:nvSpPr>
        <p:spPr>
          <a:xfrm>
            <a:off x="1281659" y="899410"/>
            <a:ext cx="2870616" cy="523220"/>
          </a:xfrm>
          <a:prstGeom prst="rect">
            <a:avLst/>
          </a:prstGeom>
          <a:noFill/>
        </p:spPr>
        <p:txBody>
          <a:bodyPr wrap="square" rtlCol="0">
            <a:spAutoFit/>
          </a:bodyPr>
          <a:lstStyle/>
          <a:p>
            <a:pPr algn="ctr">
              <a:buNone/>
            </a:pPr>
            <a:r>
              <a:rPr lang="es-MX" b="1" dirty="0">
                <a:solidFill>
                  <a:schemeClr val="tx2"/>
                </a:solidFill>
                <a:latin typeface="Arial" panose="020B0604020202020204" pitchFamily="34" charset="0"/>
                <a:cs typeface="Arial" panose="020B0604020202020204" pitchFamily="34" charset="0"/>
              </a:rPr>
              <a:t>Productos químicos y tóxicos al alcance del niño	</a:t>
            </a:r>
          </a:p>
        </p:txBody>
      </p:sp>
      <p:pic>
        <p:nvPicPr>
          <p:cNvPr id="4" name="Picture 3"/>
          <p:cNvPicPr>
            <a:picLocks noChangeAspect="1"/>
          </p:cNvPicPr>
          <p:nvPr/>
        </p:nvPicPr>
        <p:blipFill>
          <a:blip r:embed="rId5"/>
          <a:stretch>
            <a:fillRect/>
          </a:stretch>
        </p:blipFill>
        <p:spPr>
          <a:xfrm>
            <a:off x="5510701" y="899410"/>
            <a:ext cx="3054361" cy="4267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4"/>
          <p:cNvPicPr>
            <a:picLocks noChangeAspect="1"/>
          </p:cNvPicPr>
          <p:nvPr/>
        </p:nvPicPr>
        <p:blipFill>
          <a:blip r:embed="rId2" cstate="print"/>
          <a:srcRect l="4460" r="4460"/>
          <a:stretch>
            <a:fillRect/>
          </a:stretch>
        </p:blipFill>
        <p:spPr>
          <a:xfrm>
            <a:off x="348344" y="1195123"/>
            <a:ext cx="3916179" cy="3012446"/>
          </a:xfrm>
          <a:prstGeom prst="rect">
            <a:avLst/>
          </a:prstGeom>
        </p:spPr>
      </p:pic>
      <p:sp>
        <p:nvSpPr>
          <p:cNvPr id="5" name="TextBox 4"/>
          <p:cNvSpPr txBox="1"/>
          <p:nvPr/>
        </p:nvSpPr>
        <p:spPr>
          <a:xfrm>
            <a:off x="576943" y="3559628"/>
            <a:ext cx="3124200" cy="561690"/>
          </a:xfrm>
          <a:prstGeom prst="rect">
            <a:avLst/>
          </a:prstGeom>
          <a:noFill/>
        </p:spPr>
        <p:txBody>
          <a:bodyPr wrap="square" lIns="68579" tIns="34289" rIns="68579" bIns="34289" rtlCol="0">
            <a:spAutoFit/>
          </a:bodyPr>
          <a:lstStyle/>
          <a:p>
            <a:pPr algn="ctr"/>
            <a:r>
              <a:rPr lang="es-MX" sz="1600" b="1" dirty="0" smtClean="0">
                <a:solidFill>
                  <a:schemeClr val="bg1"/>
                </a:solidFill>
                <a:latin typeface="Arial" panose="020B0604020202020204" pitchFamily="34" charset="0"/>
                <a:cs typeface="Arial" panose="020B0604020202020204" pitchFamily="34" charset="0"/>
              </a:rPr>
              <a:t>Da acceso al niño al cuerpo de agua</a:t>
            </a:r>
            <a:endParaRPr lang="es-MX" sz="1600" b="1"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4778830" y="3931665"/>
            <a:ext cx="4060370" cy="561690"/>
          </a:xfrm>
          <a:prstGeom prst="rect">
            <a:avLst/>
          </a:prstGeom>
          <a:solidFill>
            <a:schemeClr val="tx1">
              <a:lumMod val="50000"/>
            </a:schemeClr>
          </a:solidFill>
        </p:spPr>
        <p:txBody>
          <a:bodyPr wrap="square" lIns="68579" tIns="34289" rIns="68579" bIns="34289" rtlCol="0">
            <a:spAutoFit/>
          </a:bodyPr>
          <a:lstStyle/>
          <a:p>
            <a:r>
              <a:rPr lang="es-MX" sz="1600" b="1" dirty="0" smtClean="0">
                <a:solidFill>
                  <a:schemeClr val="bg1"/>
                </a:solidFill>
                <a:latin typeface="Arial Black" panose="020B0A04020102020204" pitchFamily="34" charset="0"/>
              </a:rPr>
              <a:t>Tapa cerrada previene el acceso no seguro al cuerpo de agua</a:t>
            </a:r>
            <a:endParaRPr lang="es-MX" sz="1600" b="1" dirty="0">
              <a:solidFill>
                <a:schemeClr val="bg1"/>
              </a:solidFill>
              <a:latin typeface="Arial Black" panose="020B0A04020102020204" pitchFamily="34" charset="0"/>
            </a:endParaRPr>
          </a:p>
        </p:txBody>
      </p:sp>
      <p:pic>
        <p:nvPicPr>
          <p:cNvPr id="8" name="Picture 2" descr="http://cdn.shopify.com/s/files/1/0018/8112/t/6/assets/slide_1.jpg?835163535575406727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1238" y="1197428"/>
            <a:ext cx="4046460" cy="27105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55171" y="794657"/>
            <a:ext cx="3287486" cy="400110"/>
          </a:xfrm>
          <a:prstGeom prst="rect">
            <a:avLst/>
          </a:prstGeom>
          <a:noFill/>
        </p:spPr>
        <p:txBody>
          <a:bodyPr wrap="square" rtlCol="0">
            <a:spAutoFit/>
          </a:bodyPr>
          <a:lstStyle/>
          <a:p>
            <a:pPr algn="ctr"/>
            <a:r>
              <a:rPr lang="es-MX" sz="1800" dirty="0" smtClean="0">
                <a:solidFill>
                  <a:schemeClr val="tx2"/>
                </a:solidFill>
                <a:latin typeface="Aharoni" pitchFamily="2" charset="-79"/>
                <a:cs typeface="Aharoni" pitchFamily="2" charset="-79"/>
              </a:rPr>
              <a:t>No </a:t>
            </a:r>
            <a:r>
              <a:rPr lang="es-MX" sz="2000" dirty="0" smtClean="0">
                <a:solidFill>
                  <a:schemeClr val="tx2"/>
                </a:solidFill>
                <a:latin typeface="Aharoni" pitchFamily="2" charset="-79"/>
                <a:cs typeface="Aharoni" pitchFamily="2" charset="-79"/>
              </a:rPr>
              <a:t>Aceptable</a:t>
            </a:r>
            <a:endParaRPr lang="es-MX" sz="2000" dirty="0">
              <a:solidFill>
                <a:schemeClr val="tx2"/>
              </a:solidFill>
              <a:latin typeface="Aharoni" pitchFamily="2" charset="-79"/>
              <a:cs typeface="Aharoni" pitchFamily="2" charset="-79"/>
            </a:endParaRPr>
          </a:p>
        </p:txBody>
      </p:sp>
      <p:sp>
        <p:nvSpPr>
          <p:cNvPr id="11" name="TextBox 10"/>
          <p:cNvSpPr txBox="1"/>
          <p:nvPr/>
        </p:nvSpPr>
        <p:spPr>
          <a:xfrm>
            <a:off x="4876800" y="762000"/>
            <a:ext cx="3646714" cy="400110"/>
          </a:xfrm>
          <a:prstGeom prst="rect">
            <a:avLst/>
          </a:prstGeom>
          <a:noFill/>
        </p:spPr>
        <p:txBody>
          <a:bodyPr wrap="square" rtlCol="0">
            <a:spAutoFit/>
          </a:bodyPr>
          <a:lstStyle/>
          <a:p>
            <a:pPr algn="ctr"/>
            <a:r>
              <a:rPr lang="es-MX" sz="2000" dirty="0" smtClean="0">
                <a:solidFill>
                  <a:schemeClr val="tx2"/>
                </a:solidFill>
                <a:latin typeface="Aharoni" pitchFamily="2" charset="-79"/>
                <a:cs typeface="Aharoni" pitchFamily="2" charset="-79"/>
              </a:rPr>
              <a:t>Aceptable</a:t>
            </a:r>
            <a:endParaRPr lang="es-MX" sz="2000" dirty="0">
              <a:solidFill>
                <a:schemeClr val="tx2"/>
              </a:solidFill>
              <a:latin typeface="Aharoni" pitchFamily="2" charset="-79"/>
              <a:cs typeface="Aharoni" pitchFamily="2" charset="-79"/>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36</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0"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353236" y="618767"/>
            <a:ext cx="7026594" cy="3853367"/>
          </a:xfrm>
          <a:prstGeom prst="rect">
            <a:avLst/>
          </a:prstGeom>
        </p:spPr>
      </p:pic>
      <p:sp>
        <p:nvSpPr>
          <p:cNvPr id="5" name="Title 3"/>
          <p:cNvSpPr txBox="1">
            <a:spLocks/>
          </p:cNvSpPr>
          <p:nvPr/>
        </p:nvSpPr>
        <p:spPr>
          <a:xfrm>
            <a:off x="7315200" y="678334"/>
            <a:ext cx="1986929" cy="1176248"/>
          </a:xfrm>
          <a:prstGeom prst="rect">
            <a:avLst/>
          </a:prstGeom>
        </p:spPr>
        <p:txBody>
          <a:bodyPr lIns="68579" tIns="34289" rIns="68579" bIns="34289">
            <a:normAutofit fontScale="47500" lnSpcReduction="2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5300" b="1" dirty="0" err="1"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Piense</a:t>
            </a:r>
            <a:r>
              <a:rPr lang="en-US" sz="53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5300" b="1" dirty="0" err="1"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Seguridad</a:t>
            </a:r>
            <a:r>
              <a:rPr lang="en-US" sz="53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5300" dirty="0"/>
          </a:p>
        </p:txBody>
      </p:sp>
      <p:sp>
        <p:nvSpPr>
          <p:cNvPr id="7" name="TextBox 6"/>
          <p:cNvSpPr txBox="1"/>
          <p:nvPr/>
        </p:nvSpPr>
        <p:spPr>
          <a:xfrm>
            <a:off x="302440" y="2925559"/>
            <a:ext cx="3309898" cy="1546575"/>
          </a:xfrm>
          <a:prstGeom prst="rect">
            <a:avLst/>
          </a:prstGeom>
          <a:noFill/>
        </p:spPr>
        <p:txBody>
          <a:bodyPr wrap="square" lIns="68579" tIns="34289" rIns="68579" bIns="34289" rtlCol="0">
            <a:spAutoFit/>
          </a:bodyPr>
          <a:lstStyle/>
          <a:p>
            <a:pPr algn="ctr"/>
            <a:r>
              <a:rPr lang="es-MX" sz="1600" b="1" dirty="0" smtClean="0">
                <a:solidFill>
                  <a:schemeClr val="bg1"/>
                </a:solidFill>
                <a:latin typeface="Arial" panose="020B0604020202020204" pitchFamily="34" charset="0"/>
                <a:cs typeface="Arial" panose="020B0604020202020204" pitchFamily="34" charset="0"/>
              </a:rPr>
              <a:t>Pozo abierto, lona suelta, silla rota, piezas sobre una banca, Jacuzzi descubierto, productos tóxicos en el porche, escalera contra la pared, el acceso de la ventana bloqueado.</a:t>
            </a:r>
            <a:endParaRPr lang="es-MX" sz="1600" b="1" dirty="0">
              <a:solidFill>
                <a:schemeClr val="bg1"/>
              </a:solidFill>
              <a:latin typeface="Arial" panose="020B0604020202020204" pitchFamily="34" charset="0"/>
              <a:cs typeface="Arial" panose="020B0604020202020204" pitchFamily="34" charset="0"/>
            </a:endParaRPr>
          </a:p>
        </p:txBody>
      </p:sp>
      <p:pic>
        <p:nvPicPr>
          <p:cNvPr id="9218" name="Picture 2" descr="Image result for think ques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3543" y="2648187"/>
            <a:ext cx="1480457" cy="220985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22B156B-59AE-415F-B24B-8756D48BB977}" type="slidenum">
              <a:rPr lang="en-US" smtClean="0"/>
              <a:pPr/>
              <a:t>37</a:t>
            </a:fld>
            <a:endParaRPr lang="en-US"/>
          </a:p>
        </p:txBody>
      </p:sp>
    </p:spTree>
    <p:extLst>
      <p:ext uri="{BB962C8B-B14F-4D97-AF65-F5344CB8AC3E}">
        <p14:creationId xmlns:p14="http://schemas.microsoft.com/office/powerpoint/2010/main" val="196115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pBjOv42-aJ8/TsDGBuWUX1I/AAAAAAAABzA/JsM4N7pgKXE/s1600/S3YRParty1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394" y="78349"/>
            <a:ext cx="7445829" cy="49681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50781" y="3662768"/>
            <a:ext cx="7289442" cy="1084910"/>
          </a:xfrm>
          <a:prstGeom prst="rect">
            <a:avLst/>
          </a:prstGeom>
          <a:noFill/>
        </p:spPr>
        <p:txBody>
          <a:bodyPr wrap="square" lIns="68579" tIns="34289" rIns="68579" bIns="34289" rtlCol="0">
            <a:spAutoFit/>
          </a:bodyPr>
          <a:lstStyle/>
          <a:p>
            <a:pPr algn="ctr"/>
            <a:r>
              <a:rPr lang="en-US" sz="3300" dirty="0" err="1" smtClean="0">
                <a:solidFill>
                  <a:schemeClr val="tx2"/>
                </a:solidFill>
                <a:latin typeface="Arial Black" panose="020B0A04020102020204" pitchFamily="34" charset="0"/>
              </a:rPr>
              <a:t>Seguro</a:t>
            </a:r>
            <a:r>
              <a:rPr lang="en-US" sz="3300" dirty="0" smtClean="0">
                <a:solidFill>
                  <a:schemeClr val="tx2"/>
                </a:solidFill>
                <a:latin typeface="Arial Black" panose="020B0A04020102020204" pitchFamily="34" charset="0"/>
              </a:rPr>
              <a:t>. Da la </a:t>
            </a:r>
            <a:r>
              <a:rPr lang="en-US" sz="3300" dirty="0" err="1" smtClean="0">
                <a:solidFill>
                  <a:schemeClr val="tx2"/>
                </a:solidFill>
                <a:latin typeface="Arial Black" panose="020B0A04020102020204" pitchFamily="34" charset="0"/>
              </a:rPr>
              <a:t>bienvenida</a:t>
            </a:r>
            <a:r>
              <a:rPr lang="en-US" sz="3300" dirty="0" smtClean="0">
                <a:solidFill>
                  <a:schemeClr val="tx2"/>
                </a:solidFill>
                <a:latin typeface="Arial Black" panose="020B0A04020102020204" pitchFamily="34" charset="0"/>
              </a:rPr>
              <a:t> a </a:t>
            </a:r>
            <a:r>
              <a:rPr lang="en-US" sz="3300" dirty="0" err="1" smtClean="0">
                <a:solidFill>
                  <a:schemeClr val="tx2"/>
                </a:solidFill>
                <a:latin typeface="Arial Black" panose="020B0A04020102020204" pitchFamily="34" charset="0"/>
              </a:rPr>
              <a:t>jugar</a:t>
            </a:r>
            <a:r>
              <a:rPr lang="en-US" sz="3300" dirty="0" smtClean="0">
                <a:solidFill>
                  <a:schemeClr val="tx2"/>
                </a:solidFill>
                <a:latin typeface="Arial Black" panose="020B0A04020102020204" pitchFamily="34" charset="0"/>
              </a:rPr>
              <a:t>!</a:t>
            </a:r>
            <a:endParaRPr lang="en-US" sz="3300" dirty="0">
              <a:solidFill>
                <a:schemeClr val="tx2"/>
              </a:solidFill>
              <a:latin typeface="Arial Black" panose="020B0A040201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38</a:t>
            </a:fld>
            <a:endParaRPr lang="en-US"/>
          </a:p>
        </p:txBody>
      </p:sp>
    </p:spTree>
    <p:extLst>
      <p:ext uri="{BB962C8B-B14F-4D97-AF65-F5344CB8AC3E}">
        <p14:creationId xmlns:p14="http://schemas.microsoft.com/office/powerpoint/2010/main" val="227269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291193" y="4583944"/>
            <a:ext cx="571500" cy="171450"/>
          </a:xfrm>
        </p:spPr>
        <p:txBody>
          <a:bodyPr/>
          <a:lstStyle/>
          <a:p>
            <a:fld id="{022B156B-59AE-415F-B24B-8756D48BB977}" type="slidenum">
              <a:rPr lang="en-US" sz="1000" b="1" smtClean="0"/>
              <a:pPr/>
              <a:t>39</a:t>
            </a:fld>
            <a:endParaRPr lang="en-US" sz="1000" b="1" dirty="0"/>
          </a:p>
        </p:txBody>
      </p:sp>
      <p:pic>
        <p:nvPicPr>
          <p:cNvPr id="8" name="Picture 7"/>
          <p:cNvPicPr>
            <a:picLocks noChangeAspect="1"/>
          </p:cNvPicPr>
          <p:nvPr/>
        </p:nvPicPr>
        <p:blipFill>
          <a:blip r:embed="rId3" cstate="print"/>
          <a:stretch>
            <a:fillRect/>
          </a:stretch>
        </p:blipFill>
        <p:spPr>
          <a:xfrm>
            <a:off x="576943" y="806987"/>
            <a:ext cx="3701143" cy="3612615"/>
          </a:xfrm>
          <a:prstGeom prst="rect">
            <a:avLst/>
          </a:prstGeom>
        </p:spPr>
      </p:pic>
      <p:sp>
        <p:nvSpPr>
          <p:cNvPr id="6" name="TextBox 5"/>
          <p:cNvSpPr txBox="1"/>
          <p:nvPr/>
        </p:nvSpPr>
        <p:spPr>
          <a:xfrm>
            <a:off x="631371" y="4419602"/>
            <a:ext cx="3712029" cy="500135"/>
          </a:xfrm>
          <a:prstGeom prst="rect">
            <a:avLst/>
          </a:prstGeom>
          <a:noFill/>
        </p:spPr>
        <p:txBody>
          <a:bodyPr wrap="square" lIns="68579" tIns="34289" rIns="68579" bIns="34289" rtlCol="0">
            <a:spAutoFit/>
          </a:bodyPr>
          <a:lstStyle/>
          <a:p>
            <a:pPr algn="ctr"/>
            <a:r>
              <a:rPr lang="es-MX" b="1" dirty="0" smtClean="0">
                <a:solidFill>
                  <a:schemeClr val="tx2"/>
                </a:solidFill>
                <a:latin typeface="Arial Black" panose="020B0A04020102020204" pitchFamily="34" charset="0"/>
                <a:cs typeface="Arial" panose="020B0604020202020204" pitchFamily="34" charset="0"/>
              </a:rPr>
              <a:t>Puerta bloqueada, artículos colgados o al alcance del niño</a:t>
            </a:r>
            <a:endParaRPr lang="es-MX" b="1" dirty="0">
              <a:solidFill>
                <a:schemeClr val="tx2"/>
              </a:solidFill>
              <a:latin typeface="Arial Black" panose="020B0A04020102020204" pitchFamily="34" charset="0"/>
              <a:cs typeface="Arial" panose="020B0604020202020204" pitchFamily="34" charset="0"/>
            </a:endParaRP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0994" y="783772"/>
            <a:ext cx="4007925" cy="3690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181601" y="4512736"/>
            <a:ext cx="3679371" cy="500135"/>
          </a:xfrm>
          <a:prstGeom prst="rect">
            <a:avLst/>
          </a:prstGeom>
          <a:noFill/>
        </p:spPr>
        <p:txBody>
          <a:bodyPr wrap="square" lIns="68579" tIns="34289" rIns="68579" bIns="34289" rtlCol="0">
            <a:spAutoFit/>
          </a:bodyPr>
          <a:lstStyle/>
          <a:p>
            <a:pPr algn="ctr"/>
            <a:r>
              <a:rPr lang="es-MX" dirty="0" smtClean="0">
                <a:solidFill>
                  <a:schemeClr val="tx2"/>
                </a:solidFill>
                <a:latin typeface="Arial Black" panose="020B0A04020102020204" pitchFamily="34" charset="0"/>
              </a:rPr>
              <a:t>Acceso limpio y libre de riesgos a los artículos deportivos y reciclaje. </a:t>
            </a:r>
            <a:endParaRPr lang="es-MX" dirty="0">
              <a:solidFill>
                <a:schemeClr val="tx2"/>
              </a:solidFill>
              <a:latin typeface="Arial Black" panose="020B0A04020102020204" pitchFamily="34" charset="0"/>
            </a:endParaRPr>
          </a:p>
        </p:txBody>
      </p:sp>
      <p:sp>
        <p:nvSpPr>
          <p:cNvPr id="11" name="TextBox 10"/>
          <p:cNvSpPr txBox="1"/>
          <p:nvPr/>
        </p:nvSpPr>
        <p:spPr>
          <a:xfrm>
            <a:off x="631371" y="359229"/>
            <a:ext cx="3712029"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NO </a:t>
            </a:r>
            <a:r>
              <a:rPr lang="en-US" sz="2000" dirty="0" err="1" smtClean="0">
                <a:solidFill>
                  <a:schemeClr val="tx2"/>
                </a:solidFill>
                <a:latin typeface="Aharoni" pitchFamily="2" charset="-79"/>
                <a:cs typeface="Aharoni" pitchFamily="2" charset="-79"/>
              </a:rPr>
              <a:t>Aceptable</a:t>
            </a:r>
            <a:endParaRPr lang="en-US" sz="2000" dirty="0">
              <a:solidFill>
                <a:schemeClr val="tx2"/>
              </a:solidFill>
              <a:latin typeface="Aharoni" pitchFamily="2" charset="-79"/>
              <a:cs typeface="Aharoni" pitchFamily="2" charset="-79"/>
            </a:endParaRPr>
          </a:p>
        </p:txBody>
      </p:sp>
      <p:sp>
        <p:nvSpPr>
          <p:cNvPr id="12" name="TextBox 11"/>
          <p:cNvSpPr txBox="1"/>
          <p:nvPr/>
        </p:nvSpPr>
        <p:spPr>
          <a:xfrm>
            <a:off x="4887686" y="348343"/>
            <a:ext cx="3657600"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ACEPTABLE</a:t>
            </a:r>
            <a:endParaRPr lang="en-US" sz="2000" dirty="0">
              <a:solidFill>
                <a:schemeClr val="tx2"/>
              </a:solidFill>
              <a:latin typeface="Aharoni" pitchFamily="2" charset="-79"/>
              <a:cs typeface="Aharoni" pitchFamily="2" charset="-79"/>
            </a:endParaRPr>
          </a:p>
        </p:txBody>
      </p:sp>
    </p:spTree>
    <p:extLst>
      <p:ext uri="{BB962C8B-B14F-4D97-AF65-F5344CB8AC3E}">
        <p14:creationId xmlns:p14="http://schemas.microsoft.com/office/powerpoint/2010/main" val="68578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326425" y="261257"/>
            <a:ext cx="6446114" cy="4371898"/>
          </a:xfrm>
          <a:prstGeom prst="rect">
            <a:avLst/>
          </a:prstGeom>
        </p:spPr>
      </p:pic>
      <p:sp>
        <p:nvSpPr>
          <p:cNvPr id="9" name="Title 3"/>
          <p:cNvSpPr txBox="1">
            <a:spLocks/>
          </p:cNvSpPr>
          <p:nvPr/>
        </p:nvSpPr>
        <p:spPr>
          <a:xfrm>
            <a:off x="-261486" y="97971"/>
            <a:ext cx="7447979" cy="658906"/>
          </a:xfrm>
          <a:prstGeom prst="rect">
            <a:avLst/>
          </a:prstGeom>
        </p:spPr>
        <p:txBody>
          <a:bodyPr lIns="68579" tIns="34289" rIns="68579" bIns="34289"/>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endParaRPr lang="en-US" sz="2400" b="1" dirty="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2400" dirty="0"/>
          </a:p>
        </p:txBody>
      </p:sp>
      <p:sp>
        <p:nvSpPr>
          <p:cNvPr id="6" name="TextBox 5"/>
          <p:cNvSpPr txBox="1"/>
          <p:nvPr/>
        </p:nvSpPr>
        <p:spPr>
          <a:xfrm>
            <a:off x="6991512" y="1161011"/>
            <a:ext cx="2038187" cy="2285239"/>
          </a:xfrm>
          <a:prstGeom prst="rect">
            <a:avLst/>
          </a:prstGeom>
          <a:noFill/>
        </p:spPr>
        <p:txBody>
          <a:bodyPr wrap="square" lIns="68579" tIns="34289" rIns="68579" bIns="34289" rtlCol="0">
            <a:spAutoFit/>
          </a:bodyPr>
          <a:lstStyle/>
          <a:p>
            <a:pPr algn="ctr"/>
            <a:r>
              <a:rPr lang="es-MX" sz="1800" b="1" dirty="0" smtClean="0">
                <a:solidFill>
                  <a:schemeClr val="tx2"/>
                </a:solidFill>
                <a:latin typeface="Arial" panose="020B0604020202020204" pitchFamily="34" charset="0"/>
                <a:cs typeface="Arial" panose="020B0604020202020204" pitchFamily="34" charset="0"/>
              </a:rPr>
              <a:t>Objetos inseguros al alcance del niño, la mesa y los mostradores están demasiado desordenados para ser usados.</a:t>
            </a:r>
            <a:endParaRPr lang="es-MX" sz="1800" b="1" dirty="0">
              <a:solidFill>
                <a:schemeClr val="tx2"/>
              </a:solidFill>
              <a:latin typeface="Arial" panose="020B0604020202020204" pitchFamily="34" charset="0"/>
              <a:cs typeface="Arial" panose="020B0604020202020204" pitchFamily="34" charset="0"/>
            </a:endParaRPr>
          </a:p>
        </p:txBody>
      </p:sp>
      <p:sp>
        <p:nvSpPr>
          <p:cNvPr id="3" name="TextBox 2"/>
          <p:cNvSpPr txBox="1"/>
          <p:nvPr/>
        </p:nvSpPr>
        <p:spPr>
          <a:xfrm>
            <a:off x="6802503" y="78258"/>
            <a:ext cx="1975336" cy="900244"/>
          </a:xfrm>
          <a:prstGeom prst="rect">
            <a:avLst/>
          </a:prstGeom>
          <a:noFill/>
        </p:spPr>
        <p:txBody>
          <a:bodyPr wrap="square" lIns="68579" tIns="34289" rIns="68579" bIns="34289" rtlCol="0">
            <a:spAutoFit/>
          </a:bodyPr>
          <a:lstStyle/>
          <a:p>
            <a:r>
              <a:rPr lang="en-US" sz="2700" b="1" dirty="0" err="1"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Piense</a:t>
            </a:r>
            <a:r>
              <a:rPr lang="en-US" sz="27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700" b="1" dirty="0" err="1"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seguridad</a:t>
            </a:r>
            <a:r>
              <a:rPr lang="en-US" sz="27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2700" dirty="0">
              <a:solidFill>
                <a:schemeClr val="tx2"/>
              </a:solidFill>
            </a:endParaRPr>
          </a:p>
        </p:txBody>
      </p:sp>
      <p:pic>
        <p:nvPicPr>
          <p:cNvPr id="11266" name="Picture 2" descr="Image result for think ques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60450" y="3446250"/>
            <a:ext cx="1187767" cy="16382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22B156B-59AE-415F-B24B-8756D48BB977}" type="slidenum">
              <a:rPr lang="en-US" smtClean="0"/>
              <a:pPr/>
              <a:t>40</a:t>
            </a:fld>
            <a:endParaRPr lang="en-US"/>
          </a:p>
        </p:txBody>
      </p:sp>
    </p:spTree>
    <p:extLst>
      <p:ext uri="{BB962C8B-B14F-4D97-AF65-F5344CB8AC3E}">
        <p14:creationId xmlns:p14="http://schemas.microsoft.com/office/powerpoint/2010/main" val="7706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muskybaymillwork.com/wp-content/uploads/2012/09/dunlopstr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144" y="274256"/>
            <a:ext cx="6175170" cy="46834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82314" y="903514"/>
            <a:ext cx="2461686" cy="2285239"/>
          </a:xfrm>
          <a:prstGeom prst="rect">
            <a:avLst/>
          </a:prstGeom>
          <a:noFill/>
        </p:spPr>
        <p:txBody>
          <a:bodyPr wrap="square" lIns="68579" tIns="34289" rIns="68579" bIns="34289" rtlCol="0">
            <a:spAutoFit/>
          </a:bodyPr>
          <a:lstStyle/>
          <a:p>
            <a:pPr algn="ctr"/>
            <a:r>
              <a:rPr lang="es-MX" sz="2000" dirty="0" smtClean="0">
                <a:solidFill>
                  <a:schemeClr val="tx2"/>
                </a:solidFill>
                <a:latin typeface="Arial Black" panose="020B0A04020102020204" pitchFamily="34" charset="0"/>
              </a:rPr>
              <a:t>El almacenamiento esta organizado y limpio, la mesa y mostradores limpios</a:t>
            </a:r>
            <a:r>
              <a:rPr lang="es-MX" sz="2400" dirty="0" smtClean="0">
                <a:solidFill>
                  <a:schemeClr val="tx2"/>
                </a:solidFill>
                <a:latin typeface="Arial Black" panose="020B0A04020102020204" pitchFamily="34" charset="0"/>
              </a:rPr>
              <a:t>. </a:t>
            </a:r>
            <a:endParaRPr lang="es-MX" sz="2400" dirty="0">
              <a:solidFill>
                <a:schemeClr val="tx2"/>
              </a:solidFill>
              <a:latin typeface="Arial Black" panose="020B0A04020102020204" pitchFamily="34" charset="0"/>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41</a:t>
            </a:fld>
            <a:endParaRPr lang="en-US"/>
          </a:p>
        </p:txBody>
      </p:sp>
    </p:spTree>
    <p:extLst>
      <p:ext uri="{BB962C8B-B14F-4D97-AF65-F5344CB8AC3E}">
        <p14:creationId xmlns:p14="http://schemas.microsoft.com/office/powerpoint/2010/main" val="418842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222607" y="151809"/>
            <a:ext cx="7543802" cy="658906"/>
          </a:xfrm>
          <a:prstGeom prst="rect">
            <a:avLst/>
          </a:prstGeom>
        </p:spPr>
        <p:txBody>
          <a:bodyPr lIns="68579" tIns="34289" rIns="68579" bIns="34289">
            <a:normAutofit fontScale="75000" lnSpcReduction="2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b="1" dirty="0" err="1"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Piense</a:t>
            </a:r>
            <a:r>
              <a:rPr lang="en-US"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err="1"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seguridad</a:t>
            </a:r>
            <a:r>
              <a:rPr lang="en-US"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dirty="0"/>
          </a:p>
        </p:txBody>
      </p:sp>
      <p:sp>
        <p:nvSpPr>
          <p:cNvPr id="7" name="TextBox 6"/>
          <p:cNvSpPr txBox="1"/>
          <p:nvPr/>
        </p:nvSpPr>
        <p:spPr>
          <a:xfrm>
            <a:off x="3701142" y="3722915"/>
            <a:ext cx="3782505" cy="807911"/>
          </a:xfrm>
          <a:prstGeom prst="rect">
            <a:avLst/>
          </a:prstGeom>
          <a:noFill/>
        </p:spPr>
        <p:txBody>
          <a:bodyPr wrap="square" lIns="68579" tIns="34289" rIns="68579" bIns="34289" rtlCol="0">
            <a:spAutoFit/>
          </a:bodyPr>
          <a:lstStyle/>
          <a:p>
            <a:pPr algn="ctr"/>
            <a:r>
              <a:rPr lang="es-MX" sz="2400" b="1" dirty="0" smtClean="0">
                <a:solidFill>
                  <a:schemeClr val="tx2"/>
                </a:solidFill>
                <a:latin typeface="Arial" panose="020B0604020202020204" pitchFamily="34" charset="0"/>
                <a:cs typeface="Arial" panose="020B0604020202020204" pitchFamily="34" charset="0"/>
              </a:rPr>
              <a:t>Riesgo de ahogamiento, niño sin supervisión</a:t>
            </a:r>
            <a:endParaRPr lang="es-MX" sz="2400" b="1" dirty="0">
              <a:solidFill>
                <a:schemeClr val="tx2"/>
              </a:solidFill>
              <a:latin typeface="Arial" panose="020B0604020202020204" pitchFamily="34" charset="0"/>
              <a:cs typeface="Arial" panose="020B0604020202020204" pitchFamily="34" charset="0"/>
            </a:endParaRPr>
          </a:p>
        </p:txBody>
      </p:sp>
      <p:pic>
        <p:nvPicPr>
          <p:cNvPr id="1026" name="Picture 2" descr="http://www.safewateralarms.co.uk/s/cc_images/cache_2417499813.jpg?t=13403865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175" y="896996"/>
            <a:ext cx="2459391" cy="33791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lonestarlifesavers.convergencecms.co/templates/photos/article8932/child-poolsafety-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9984" y="889908"/>
            <a:ext cx="4126425" cy="2785338"/>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Image result for think ques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3254" y="2453453"/>
            <a:ext cx="1831474" cy="252617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022B156B-59AE-415F-B24B-8756D48BB977}" type="slidenum">
              <a:rPr lang="en-US" smtClean="0"/>
              <a:pPr/>
              <a:t>42</a:t>
            </a:fld>
            <a:endParaRPr lang="en-US"/>
          </a:p>
        </p:txBody>
      </p:sp>
    </p:spTree>
    <p:extLst>
      <p:ext uri="{BB962C8B-B14F-4D97-AF65-F5344CB8AC3E}">
        <p14:creationId xmlns:p14="http://schemas.microsoft.com/office/powerpoint/2010/main" val="19343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55770" y="658793"/>
            <a:ext cx="4560013" cy="1507989"/>
          </a:xfrm>
        </p:spPr>
        <p:txBody>
          <a:bodyPr>
            <a:normAutofit fontScale="55000" lnSpcReduction="20000"/>
          </a:bodyPr>
          <a:lstStyle/>
          <a:p>
            <a:pPr>
              <a:lnSpc>
                <a:spcPct val="120000"/>
              </a:lnSpc>
              <a:spcBef>
                <a:spcPts val="0"/>
              </a:spcBef>
              <a:buClr>
                <a:schemeClr val="tx2"/>
              </a:buClr>
            </a:pPr>
            <a:r>
              <a:rPr lang="es-MX" dirty="0" smtClean="0">
                <a:solidFill>
                  <a:schemeClr val="tx2"/>
                </a:solidFill>
                <a:latin typeface="Arial" panose="020B0604020202020204" pitchFamily="34" charset="0"/>
                <a:cs typeface="Arial" panose="020B0604020202020204" pitchFamily="34" charset="0"/>
              </a:rPr>
              <a:t>Cerca transparente</a:t>
            </a:r>
          </a:p>
          <a:p>
            <a:pPr marL="257168" indent="-257168">
              <a:lnSpc>
                <a:spcPct val="120000"/>
              </a:lnSpc>
              <a:spcBef>
                <a:spcPts val="0"/>
              </a:spcBef>
              <a:buClr>
                <a:schemeClr val="tx2"/>
              </a:buClr>
            </a:pPr>
            <a:r>
              <a:rPr lang="es-MX" dirty="0" smtClean="0">
                <a:solidFill>
                  <a:schemeClr val="tx2"/>
                </a:solidFill>
                <a:latin typeface="Arial" panose="020B0604020202020204" pitchFamily="34" charset="0"/>
                <a:cs typeface="Arial" panose="020B0604020202020204" pitchFamily="34" charset="0"/>
              </a:rPr>
              <a:t>Cubiertas protectoras previenen el acceso accidental a un cuerpo de agua.</a:t>
            </a:r>
          </a:p>
          <a:p>
            <a:pPr marL="552055" lvl="1" indent="-257168">
              <a:lnSpc>
                <a:spcPct val="120000"/>
              </a:lnSpc>
              <a:spcBef>
                <a:spcPts val="0"/>
              </a:spcBef>
              <a:buClr>
                <a:schemeClr val="tx2"/>
              </a:buClr>
            </a:pPr>
            <a:r>
              <a:rPr lang="es-US" sz="1600" dirty="0" smtClean="0">
                <a:solidFill>
                  <a:schemeClr val="tx2"/>
                </a:solidFill>
                <a:latin typeface="Arial" panose="020B0604020202020204" pitchFamily="34" charset="0"/>
                <a:cs typeface="Arial" panose="020B0604020202020204" pitchFamily="34" charset="0"/>
              </a:rPr>
              <a:t>Aplica a hogares que estén aceptando: </a:t>
            </a:r>
          </a:p>
          <a:p>
            <a:pPr marL="853799" lvl="2" indent="-257168">
              <a:lnSpc>
                <a:spcPct val="120000"/>
              </a:lnSpc>
              <a:spcBef>
                <a:spcPts val="0"/>
              </a:spcBef>
              <a:buClr>
                <a:schemeClr val="tx2"/>
              </a:buClr>
            </a:pPr>
            <a:r>
              <a:rPr lang="es-US" sz="1500" dirty="0" smtClean="0">
                <a:solidFill>
                  <a:schemeClr val="tx2"/>
                </a:solidFill>
                <a:latin typeface="Arial" panose="020B0604020202020204" pitchFamily="34" charset="0"/>
                <a:cs typeface="Arial" panose="020B0604020202020204" pitchFamily="34" charset="0"/>
              </a:rPr>
              <a:t>Dependientes menores de 10 anos </a:t>
            </a:r>
          </a:p>
          <a:p>
            <a:pPr marL="853799" lvl="2" indent="-257168">
              <a:lnSpc>
                <a:spcPct val="120000"/>
              </a:lnSpc>
              <a:spcBef>
                <a:spcPts val="0"/>
              </a:spcBef>
              <a:buClr>
                <a:schemeClr val="tx2"/>
              </a:buClr>
            </a:pPr>
            <a:r>
              <a:rPr lang="es-US" sz="1500" dirty="0" smtClean="0">
                <a:solidFill>
                  <a:schemeClr val="tx2"/>
                </a:solidFill>
                <a:latin typeface="Arial" panose="020B0604020202020204" pitchFamily="34" charset="0"/>
                <a:cs typeface="Arial" panose="020B0604020202020204" pitchFamily="34" charset="0"/>
              </a:rPr>
              <a:t>Niños menores y dependientes no menores de edad (NMD) que tengan alguna discapacidad física, mental, o del desarrollo</a:t>
            </a:r>
          </a:p>
          <a:p>
            <a:pPr marL="853799" lvl="2" indent="-257168">
              <a:lnSpc>
                <a:spcPct val="120000"/>
              </a:lnSpc>
              <a:spcBef>
                <a:spcPts val="0"/>
              </a:spcBef>
              <a:buClr>
                <a:schemeClr val="tx2"/>
              </a:buClr>
            </a:pPr>
            <a:r>
              <a:rPr lang="es-US" sz="1500" dirty="0" smtClean="0">
                <a:solidFill>
                  <a:schemeClr val="tx2"/>
                </a:solidFill>
                <a:latin typeface="Arial" panose="020B0604020202020204" pitchFamily="34" charset="0"/>
                <a:cs typeface="Arial" panose="020B0604020202020204" pitchFamily="34" charset="0"/>
              </a:rPr>
              <a:t>Hijos de algún menor o dependiente no menor (NMD) que tengan menos de 10 anos de edad o </a:t>
            </a:r>
            <a:r>
              <a:rPr lang="es-US" dirty="0" smtClean="0">
                <a:solidFill>
                  <a:schemeClr val="tx2"/>
                </a:solidFill>
                <a:latin typeface="Arial" panose="020B0604020202020204" pitchFamily="34" charset="0"/>
                <a:cs typeface="Arial" panose="020B0604020202020204" pitchFamily="34" charset="0"/>
              </a:rPr>
              <a:t>tengan alguna discapacidad física, mental, o del desarrollo</a:t>
            </a:r>
          </a:p>
          <a:p>
            <a:pPr marL="853799" lvl="2" indent="-257168">
              <a:lnSpc>
                <a:spcPct val="120000"/>
              </a:lnSpc>
              <a:spcBef>
                <a:spcPts val="0"/>
              </a:spcBef>
              <a:buClr>
                <a:schemeClr val="tx2"/>
              </a:buClr>
            </a:pPr>
            <a:endParaRPr lang="es-MX" dirty="0" smtClean="0">
              <a:solidFill>
                <a:schemeClr val="tx2"/>
              </a:solidFill>
              <a:latin typeface="Arial" panose="020B0604020202020204" pitchFamily="34" charset="0"/>
              <a:cs typeface="Arial" panose="020B0604020202020204" pitchFamily="34" charset="0"/>
            </a:endParaRPr>
          </a:p>
          <a:p>
            <a:pPr>
              <a:lnSpc>
                <a:spcPct val="120000"/>
              </a:lnSpc>
              <a:spcBef>
                <a:spcPts val="0"/>
              </a:spcBef>
            </a:pPr>
            <a:endParaRPr lang="es-MX" dirty="0">
              <a:latin typeface="Arial" panose="020B0604020202020204" pitchFamily="34" charset="0"/>
              <a:cs typeface="Arial" panose="020B0604020202020204" pitchFamily="34" charset="0"/>
            </a:endParaRPr>
          </a:p>
        </p:txBody>
      </p:sp>
      <p:pic>
        <p:nvPicPr>
          <p:cNvPr id="1028" name="Picture 4" descr="http://www.aquatechpoolsystems.com/wp-content/uploads/2012/04/pool-cover-bay-are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770" y="1928862"/>
            <a:ext cx="2231541" cy="16747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majesticpoolservice.net/wp-content/uploads/2012/02/all-safe-pool-net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3827" y="2744895"/>
            <a:ext cx="2885855" cy="216851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guardianpoolfence.com/wp-content/uploads/2014/06/keep-children-safe-backyar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3195" y="406999"/>
            <a:ext cx="3921140" cy="2663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50710" y="2233106"/>
            <a:ext cx="2644424" cy="346247"/>
          </a:xfrm>
          <a:prstGeom prst="rect">
            <a:avLst/>
          </a:prstGeom>
          <a:solidFill>
            <a:schemeClr val="bg1"/>
          </a:solidFill>
          <a:ln w="38100">
            <a:solidFill>
              <a:schemeClr val="accent1"/>
            </a:solidFill>
          </a:ln>
        </p:spPr>
        <p:txBody>
          <a:bodyPr wrap="square" lIns="68579" tIns="34289" rIns="68579" bIns="34289" rtlCol="0">
            <a:spAutoFit/>
          </a:bodyPr>
          <a:lstStyle/>
          <a:p>
            <a:r>
              <a:rPr lang="en-US" sz="1800" b="1" dirty="0" err="1" smtClean="0"/>
              <a:t>Ejemplos</a:t>
            </a:r>
            <a:r>
              <a:rPr lang="en-US" sz="1800" b="1" dirty="0" smtClean="0"/>
              <a:t> de </a:t>
            </a:r>
            <a:r>
              <a:rPr lang="en-US" sz="1800" b="1" dirty="0" err="1" smtClean="0"/>
              <a:t>cubiertas</a:t>
            </a:r>
            <a:endParaRPr lang="en-US" sz="1800" b="1" dirty="0"/>
          </a:p>
        </p:txBody>
      </p:sp>
      <p:pic>
        <p:nvPicPr>
          <p:cNvPr id="2060" name="Picture 12" descr="http://www.poolcovers.com/wp-content/uploads/2012/10/safety_automatic-pool-cover-2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84785" y="2527270"/>
            <a:ext cx="3041183" cy="21076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78618" y="4587536"/>
            <a:ext cx="3711593" cy="284693"/>
          </a:xfrm>
          <a:prstGeom prst="rect">
            <a:avLst/>
          </a:prstGeom>
          <a:solidFill>
            <a:schemeClr val="bg1"/>
          </a:solidFill>
          <a:ln w="38100">
            <a:solidFill>
              <a:schemeClr val="accent1"/>
            </a:solidFill>
          </a:ln>
        </p:spPr>
        <p:txBody>
          <a:bodyPr wrap="none" lIns="68580" tIns="34290" rIns="68580" bIns="34290" rtlCol="0">
            <a:spAutoFit/>
          </a:bodyPr>
          <a:lstStyle/>
          <a:p>
            <a:r>
              <a:rPr lang="en-US" b="1" dirty="0" smtClean="0"/>
              <a:t>¡</a:t>
            </a:r>
            <a:r>
              <a:rPr lang="en-US" b="1" dirty="0" err="1" smtClean="0"/>
              <a:t>También</a:t>
            </a:r>
            <a:r>
              <a:rPr lang="en-US" b="1" dirty="0" smtClean="0"/>
              <a:t> </a:t>
            </a:r>
            <a:r>
              <a:rPr lang="en-US" b="1" dirty="0" err="1" smtClean="0"/>
              <a:t>cubra</a:t>
            </a:r>
            <a:r>
              <a:rPr lang="en-US" b="1" dirty="0" smtClean="0"/>
              <a:t> los </a:t>
            </a:r>
            <a:r>
              <a:rPr lang="en-US" b="1" dirty="0" err="1" smtClean="0"/>
              <a:t>estanques</a:t>
            </a:r>
            <a:r>
              <a:rPr lang="en-US" b="1" dirty="0" smtClean="0"/>
              <a:t> y </a:t>
            </a:r>
            <a:r>
              <a:rPr lang="en-US" b="1" dirty="0" err="1" smtClean="0"/>
              <a:t>fuentes</a:t>
            </a:r>
            <a:r>
              <a:rPr lang="en-US" b="1" dirty="0" smtClean="0"/>
              <a:t>!</a:t>
            </a:r>
            <a:endParaRPr lang="en-US" b="1" dirty="0"/>
          </a:p>
        </p:txBody>
      </p:sp>
      <p:sp>
        <p:nvSpPr>
          <p:cNvPr id="4" name="TextBox 3"/>
          <p:cNvSpPr txBox="1"/>
          <p:nvPr/>
        </p:nvSpPr>
        <p:spPr>
          <a:xfrm>
            <a:off x="5211287" y="570689"/>
            <a:ext cx="2685670" cy="392413"/>
          </a:xfrm>
          <a:prstGeom prst="rect">
            <a:avLst/>
          </a:prstGeom>
          <a:solidFill>
            <a:schemeClr val="bg1"/>
          </a:solidFill>
          <a:ln w="38100">
            <a:solidFill>
              <a:schemeClr val="accent1"/>
            </a:solidFill>
          </a:ln>
        </p:spPr>
        <p:txBody>
          <a:bodyPr wrap="none" lIns="68579" tIns="34289" rIns="68579" bIns="34289" rtlCol="0">
            <a:spAutoFit/>
          </a:bodyPr>
          <a:lstStyle/>
          <a:p>
            <a:r>
              <a:rPr lang="en-US" sz="2100" b="1" dirty="0" err="1" smtClean="0"/>
              <a:t>Ejemplos</a:t>
            </a:r>
            <a:r>
              <a:rPr lang="en-US" sz="2100" b="1" dirty="0" smtClean="0"/>
              <a:t> de </a:t>
            </a:r>
            <a:r>
              <a:rPr lang="en-US" sz="2100" b="1" dirty="0" err="1" smtClean="0"/>
              <a:t>cercas</a:t>
            </a:r>
            <a:endParaRPr lang="en-US" sz="2100" b="1" dirty="0"/>
          </a:p>
        </p:txBody>
      </p:sp>
      <p:sp>
        <p:nvSpPr>
          <p:cNvPr id="10" name="Title 9"/>
          <p:cNvSpPr>
            <a:spLocks noGrp="1"/>
          </p:cNvSpPr>
          <p:nvPr>
            <p:ph type="title"/>
          </p:nvPr>
        </p:nvSpPr>
        <p:spPr>
          <a:xfrm>
            <a:off x="85587" y="-59713"/>
            <a:ext cx="7543802" cy="652182"/>
          </a:xfrm>
        </p:spPr>
        <p:txBody>
          <a:bodyPr>
            <a:normAutofit/>
          </a:bodyPr>
          <a:lstStyle/>
          <a:p>
            <a:r>
              <a:rPr lang="es-MX" sz="2400" b="1" dirty="0" smtClean="0">
                <a:solidFill>
                  <a:schemeClr val="tx2"/>
                </a:solidFill>
                <a:latin typeface="Arial" panose="020B0604020202020204" pitchFamily="34" charset="0"/>
                <a:cs typeface="Arial" panose="020B0604020202020204" pitchFamily="34" charset="0"/>
              </a:rPr>
              <a:t>Mejor seguridad en la alberca</a:t>
            </a:r>
            <a:endParaRPr lang="es-MX" sz="2400" dirty="0"/>
          </a:p>
        </p:txBody>
      </p:sp>
      <p:sp>
        <p:nvSpPr>
          <p:cNvPr id="3" name="Slide Number Placeholder 2"/>
          <p:cNvSpPr>
            <a:spLocks noGrp="1"/>
          </p:cNvSpPr>
          <p:nvPr>
            <p:ph type="sldNum" sz="quarter" idx="12"/>
          </p:nvPr>
        </p:nvSpPr>
        <p:spPr/>
        <p:txBody>
          <a:bodyPr/>
          <a:lstStyle/>
          <a:p>
            <a:fld id="{022B156B-59AE-415F-B24B-8756D48BB977}" type="slidenum">
              <a:rPr lang="en-US" smtClean="0"/>
              <a:pPr/>
              <a:t>43</a:t>
            </a:fld>
            <a:endParaRPr lang="en-US"/>
          </a:p>
        </p:txBody>
      </p:sp>
      <p:sp>
        <p:nvSpPr>
          <p:cNvPr id="13" name="TextBox 12"/>
          <p:cNvSpPr txBox="1"/>
          <p:nvPr/>
        </p:nvSpPr>
        <p:spPr>
          <a:xfrm>
            <a:off x="437362" y="3669964"/>
            <a:ext cx="2447423" cy="1107996"/>
          </a:xfrm>
          <a:prstGeom prst="rect">
            <a:avLst/>
          </a:prstGeom>
          <a:noFill/>
        </p:spPr>
        <p:txBody>
          <a:bodyPr wrap="square" rtlCol="0">
            <a:spAutoFit/>
          </a:bodyPr>
          <a:lstStyle/>
          <a:p>
            <a:r>
              <a:rPr lang="es-US" sz="1100" b="1" dirty="0" smtClean="0">
                <a:solidFill>
                  <a:srgbClr val="FF0000"/>
                </a:solidFill>
              </a:rPr>
              <a:t>Excepción: Alarmas en todas las salidas y ventanas que den acceso al cuerpo de agua cuando una cerca o cubierta no sea posible por razones estructurales</a:t>
            </a:r>
            <a:endParaRPr lang="es-US" sz="1100" b="1" dirty="0">
              <a:solidFill>
                <a:srgbClr val="FF0000"/>
              </a:solidFill>
            </a:endParaRPr>
          </a:p>
        </p:txBody>
      </p:sp>
    </p:spTree>
    <p:extLst>
      <p:ext uri="{BB962C8B-B14F-4D97-AF65-F5344CB8AC3E}">
        <p14:creationId xmlns:p14="http://schemas.microsoft.com/office/powerpoint/2010/main" val="255322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20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theknowledgeengineers.com/wp-content/uploads/2015/05/Digital-Trai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5732" y="3107530"/>
            <a:ext cx="3550444" cy="2035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a:xfrm>
            <a:off x="447945" y="1326524"/>
            <a:ext cx="5457842" cy="3246778"/>
          </a:xfrm>
        </p:spPr>
        <p:txBody>
          <a:bodyPr>
            <a:normAutofit fontScale="77500" lnSpcReduction="20000"/>
          </a:bodyPr>
          <a:lstStyle/>
          <a:p>
            <a:pPr marL="0" indent="0">
              <a:buNone/>
            </a:pPr>
            <a:r>
              <a:rPr lang="es-MX" sz="2800" b="1" dirty="0" smtClean="0">
                <a:solidFill>
                  <a:schemeClr val="tx2"/>
                </a:solidFill>
                <a:latin typeface="Arial" panose="020B0604020202020204" pitchFamily="34" charset="0"/>
                <a:cs typeface="Arial" panose="020B0604020202020204" pitchFamily="34" charset="0"/>
              </a:rPr>
              <a:t>Requisitos de entrenamiento</a:t>
            </a:r>
          </a:p>
          <a:p>
            <a:r>
              <a:rPr lang="es-MX" b="1" dirty="0" smtClean="0">
                <a:solidFill>
                  <a:schemeClr val="tx2"/>
                </a:solidFill>
                <a:latin typeface="Arial" panose="020B0604020202020204" pitchFamily="34" charset="0"/>
                <a:cs typeface="Arial" panose="020B0604020202020204" pitchFamily="34" charset="0"/>
              </a:rPr>
              <a:t>Certificación de primeros auxilios y resucitación cardiopulmonar (CPR) GRATUITA (661-319-1836)</a:t>
            </a:r>
          </a:p>
          <a:p>
            <a:pPr lvl="1"/>
            <a:r>
              <a:rPr lang="es-MX" b="1" dirty="0" smtClean="0">
                <a:solidFill>
                  <a:schemeClr val="tx2"/>
                </a:solidFill>
                <a:latin typeface="Arial" panose="020B0604020202020204" pitchFamily="34" charset="0"/>
                <a:cs typeface="Arial" panose="020B0604020202020204" pitchFamily="34" charset="0"/>
              </a:rPr>
              <a:t>Certificación inicial y cada 2 años para familias/hogares aprobados. </a:t>
            </a:r>
          </a:p>
          <a:p>
            <a:pPr lvl="1"/>
            <a:r>
              <a:rPr lang="es-MX" b="1" dirty="0" smtClean="0">
                <a:solidFill>
                  <a:schemeClr val="tx2"/>
                </a:solidFill>
                <a:latin typeface="Arial" panose="020B0604020202020204" pitchFamily="34" charset="0"/>
                <a:cs typeface="Arial" panose="020B0604020202020204" pitchFamily="34" charset="0"/>
              </a:rPr>
              <a:t>La certificación Primeros Auxilios/ Resucitación Cardiopulmonar debe ser completado dentro de 90 días de la aprobación RFA.</a:t>
            </a:r>
          </a:p>
          <a:p>
            <a:r>
              <a:rPr lang="es-MX" b="1" dirty="0" smtClean="0">
                <a:solidFill>
                  <a:schemeClr val="tx2"/>
                </a:solidFill>
                <a:latin typeface="Arial" panose="020B0604020202020204" pitchFamily="34" charset="0"/>
                <a:cs typeface="Arial" panose="020B0604020202020204" pitchFamily="34" charset="0"/>
              </a:rPr>
              <a:t>Capacitación Pre-Aprobación GRATUITA (661-395-4991)</a:t>
            </a:r>
          </a:p>
          <a:p>
            <a:pPr lvl="1"/>
            <a:r>
              <a:rPr lang="es-MX" b="1" dirty="0" smtClean="0">
                <a:solidFill>
                  <a:schemeClr val="tx2"/>
                </a:solidFill>
                <a:latin typeface="Arial" panose="020B0604020202020204" pitchFamily="34" charset="0"/>
                <a:cs typeface="Arial" panose="020B0604020202020204" pitchFamily="34" charset="0"/>
              </a:rPr>
              <a:t>Curso de 12 horas– Certificado proporcionado al finalizar el curso</a:t>
            </a:r>
          </a:p>
          <a:p>
            <a:r>
              <a:rPr lang="es-MX" b="1" dirty="0" smtClean="0">
                <a:solidFill>
                  <a:schemeClr val="tx2"/>
                </a:solidFill>
                <a:latin typeface="Arial" panose="020B0604020202020204" pitchFamily="34" charset="0"/>
                <a:cs typeface="Arial" panose="020B0604020202020204" pitchFamily="34" charset="0"/>
              </a:rPr>
              <a:t>Capacitación anual GRATUITA (661-395-4991)</a:t>
            </a:r>
            <a:endParaRPr lang="es-MX" dirty="0" smtClean="0">
              <a:solidFill>
                <a:schemeClr val="tx2"/>
              </a:solidFill>
              <a:latin typeface="Arial" panose="020B0604020202020204" pitchFamily="34" charset="0"/>
              <a:cs typeface="Arial" panose="020B0604020202020204" pitchFamily="34" charset="0"/>
            </a:endParaRPr>
          </a:p>
          <a:p>
            <a:pPr lvl="1"/>
            <a:r>
              <a:rPr lang="es-MX" b="1" dirty="0" smtClean="0">
                <a:solidFill>
                  <a:schemeClr val="tx2"/>
                </a:solidFill>
                <a:latin typeface="Arial" panose="020B0604020202020204" pitchFamily="34" charset="0"/>
                <a:cs typeface="Arial" panose="020B0604020202020204" pitchFamily="34" charset="0"/>
              </a:rPr>
              <a:t>Requisito de 8 horas anuales </a:t>
            </a:r>
            <a:endParaRPr lang="es-MX" b="1" dirty="0">
              <a:solidFill>
                <a:schemeClr val="tx2"/>
              </a:solidFill>
              <a:latin typeface="Arial" panose="020B0604020202020204" pitchFamily="34" charset="0"/>
              <a:cs typeface="Arial" panose="020B0604020202020204" pitchFamily="34" charset="0"/>
            </a:endParaRPr>
          </a:p>
        </p:txBody>
      </p:sp>
      <p:pic>
        <p:nvPicPr>
          <p:cNvPr id="4098" name="Picture 2" descr="Image result for cpr first ai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5787" y="887497"/>
            <a:ext cx="3238213" cy="281293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noGrp="1"/>
          </p:cNvSpPr>
          <p:nvPr>
            <p:ph type="title"/>
          </p:nvPr>
        </p:nvSpPr>
        <p:spPr>
          <a:xfrm>
            <a:off x="798910" y="228600"/>
            <a:ext cx="7543802" cy="610173"/>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44</a:t>
            </a:fld>
            <a:endParaRPr lang="en-US"/>
          </a:p>
        </p:txBody>
      </p:sp>
    </p:spTree>
    <p:extLst>
      <p:ext uri="{BB962C8B-B14F-4D97-AF65-F5344CB8AC3E}">
        <p14:creationId xmlns:p14="http://schemas.microsoft.com/office/powerpoint/2010/main" val="14010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206" y="739088"/>
            <a:ext cx="6899922" cy="3955541"/>
          </a:xfrm>
        </p:spPr>
        <p:txBody>
          <a:bodyPr>
            <a:normAutofit/>
          </a:bodyPr>
          <a:lstStyle/>
          <a:p>
            <a:pPr marL="0" indent="0" eaLnBrk="0" fontAlgn="base" hangingPunct="0">
              <a:lnSpc>
                <a:spcPct val="150000"/>
              </a:lnSpc>
              <a:spcBef>
                <a:spcPct val="20000"/>
              </a:spcBef>
              <a:spcAft>
                <a:spcPct val="0"/>
              </a:spcAft>
              <a:buClr>
                <a:srgbClr val="003366"/>
              </a:buClr>
              <a:buSzPct val="75000"/>
              <a:buNone/>
              <a:defRPr/>
            </a:pPr>
            <a:r>
              <a:rPr lang="es-MX" sz="2400" b="1" kern="0" dirty="0" smtClean="0">
                <a:solidFill>
                  <a:schemeClr val="tx1">
                    <a:lumMod val="75000"/>
                  </a:schemeClr>
                </a:solidFill>
                <a:effectLst>
                  <a:outerShdw blurRad="38100" dist="38100" dir="2700000" algn="tl">
                    <a:srgbClr val="000000">
                      <a:alpha val="43137"/>
                    </a:srgbClr>
                  </a:outerShdw>
                </a:effectLst>
                <a:cs typeface="Arial" panose="020B0604020202020204" pitchFamily="34" charset="0"/>
              </a:rPr>
              <a:t>Requisitos para los adultos en el hogar:</a:t>
            </a:r>
            <a:endParaRPr lang="es-MX" sz="2400" kern="0"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0" fontAlgn="base" hangingPunct="0">
              <a:lnSpc>
                <a:spcPct val="150000"/>
              </a:lnSpc>
              <a:spcBef>
                <a:spcPct val="20000"/>
              </a:spcBef>
              <a:spcAft>
                <a:spcPct val="0"/>
              </a:spcAft>
              <a:buClr>
                <a:srgbClr val="003366"/>
              </a:buClr>
              <a:buSzPct val="75000"/>
              <a:buFont typeface="Wingdings" panose="05000000000000000000" pitchFamily="2" charset="2"/>
              <a:buChar char="ü"/>
              <a:defRPr/>
            </a:pPr>
            <a:r>
              <a:rPr lang="es-MX" sz="2000" b="1" kern="0" dirty="0" smtClean="0">
                <a:solidFill>
                  <a:schemeClr val="tx2"/>
                </a:solidFill>
                <a:latin typeface="Arial" panose="020B0604020202020204" pitchFamily="34" charset="0"/>
                <a:cs typeface="Arial" panose="020B0604020202020204" pitchFamily="34" charset="0"/>
              </a:rPr>
              <a:t>Cuestionario de Salud</a:t>
            </a:r>
          </a:p>
          <a:p>
            <a:pPr marL="562341" lvl="2" indent="-260597" eaLnBrk="0" fontAlgn="base" hangingPunct="0">
              <a:spcBef>
                <a:spcPct val="20000"/>
              </a:spcBef>
              <a:spcAft>
                <a:spcPct val="0"/>
              </a:spcAft>
              <a:buSzPct val="85000"/>
              <a:defRPr/>
            </a:pPr>
            <a:r>
              <a:rPr lang="es-MX" sz="1800" dirty="0" smtClean="0">
                <a:solidFill>
                  <a:schemeClr val="tx2"/>
                </a:solidFill>
                <a:latin typeface="Arial" panose="020B0604020202020204" pitchFamily="34" charset="0"/>
                <a:cs typeface="Arial" panose="020B0604020202020204" pitchFamily="34" charset="0"/>
              </a:rPr>
              <a:t>Cada solicitante debe responder un cuestionario de salud. </a:t>
            </a:r>
          </a:p>
          <a:p>
            <a:pPr marL="905233" lvl="3" indent="-260597" eaLnBrk="0" fontAlgn="base" hangingPunct="0">
              <a:spcBef>
                <a:spcPct val="20000"/>
              </a:spcBef>
              <a:spcAft>
                <a:spcPct val="0"/>
              </a:spcAft>
              <a:buSzPct val="85000"/>
              <a:defRPr/>
            </a:pPr>
            <a:r>
              <a:rPr lang="es-MX" sz="1400" i="1" dirty="0" smtClean="0">
                <a:solidFill>
                  <a:schemeClr val="tx2"/>
                </a:solidFill>
                <a:latin typeface="Arial" panose="020B0604020202020204" pitchFamily="34" charset="0"/>
                <a:cs typeface="Arial" panose="020B0604020202020204" pitchFamily="34" charset="0"/>
              </a:rPr>
              <a:t>Historial medico y medicinas que esté tomando</a:t>
            </a:r>
            <a:endParaRPr lang="es-MX" sz="800" i="1" dirty="0" smtClean="0">
              <a:solidFill>
                <a:schemeClr val="tx2"/>
              </a:solidFill>
              <a:latin typeface="Arial" panose="020B0604020202020204" pitchFamily="34" charset="0"/>
              <a:cs typeface="Arial" panose="020B0604020202020204" pitchFamily="34" charset="0"/>
            </a:endParaRPr>
          </a:p>
          <a:p>
            <a:pPr marL="905233" lvl="3" indent="-260597" eaLnBrk="0" fontAlgn="base" hangingPunct="0">
              <a:spcBef>
                <a:spcPct val="20000"/>
              </a:spcBef>
              <a:spcAft>
                <a:spcPct val="0"/>
              </a:spcAft>
              <a:buSzPct val="85000"/>
              <a:buNone/>
              <a:defRPr/>
            </a:pPr>
            <a:endParaRPr lang="es-MX" sz="800" b="1" dirty="0" smtClean="0">
              <a:solidFill>
                <a:schemeClr val="tx2"/>
              </a:solidFill>
              <a:latin typeface="Arial" panose="020B0604020202020204" pitchFamily="34" charset="0"/>
              <a:cs typeface="Arial" panose="020B0604020202020204" pitchFamily="34" charset="0"/>
            </a:endParaRPr>
          </a:p>
          <a:p>
            <a:pPr marL="562341" lvl="2" indent="-260597" eaLnBrk="0" fontAlgn="base" hangingPunct="0">
              <a:spcBef>
                <a:spcPct val="20000"/>
              </a:spcBef>
              <a:spcAft>
                <a:spcPct val="0"/>
              </a:spcAft>
              <a:buSzPct val="85000"/>
              <a:defRPr/>
            </a:pPr>
            <a:r>
              <a:rPr lang="es-MX" sz="1800" dirty="0" smtClean="0">
                <a:solidFill>
                  <a:schemeClr val="tx2"/>
                </a:solidFill>
                <a:latin typeface="Arial" panose="020B0604020202020204" pitchFamily="34" charset="0"/>
                <a:cs typeface="Arial" panose="020B0604020202020204" pitchFamily="34" charset="0"/>
              </a:rPr>
              <a:t>Según se determine necesario, el condado conserva el derecho de requerir que el solicitante complete un examen de salud por parte de un medico profesional para verificar que el solicitante esté en buena salud física. </a:t>
            </a:r>
          </a:p>
          <a:p>
            <a:pPr marL="905233" lvl="3" indent="-260597" eaLnBrk="0" fontAlgn="base" hangingPunct="0">
              <a:spcBef>
                <a:spcPct val="20000"/>
              </a:spcBef>
              <a:spcAft>
                <a:spcPct val="0"/>
              </a:spcAft>
              <a:buSzPct val="85000"/>
              <a:defRPr/>
            </a:pPr>
            <a:r>
              <a:rPr lang="es-MX" sz="1600" dirty="0" smtClean="0">
                <a:solidFill>
                  <a:schemeClr val="tx2"/>
                </a:solidFill>
                <a:latin typeface="Arial" panose="020B0604020202020204" pitchFamily="34" charset="0"/>
                <a:cs typeface="Arial" panose="020B0604020202020204" pitchFamily="34" charset="0"/>
              </a:rPr>
              <a:t>Si usted ya tiene un examen de salud por parte de un medico profesional, lo puede utilizar si no ha pasado más de un año en la fecha que someta la solicitud.   </a:t>
            </a:r>
            <a:endParaRPr lang="es-MX" sz="2800" kern="0" dirty="0" smtClean="0">
              <a:solidFill>
                <a:schemeClr val="tx2"/>
              </a:solidFill>
              <a:latin typeface="Arial" panose="020B0604020202020204" pitchFamily="34" charset="0"/>
              <a:cs typeface="Arial" panose="020B0604020202020204" pitchFamily="34" charset="0"/>
            </a:endParaRPr>
          </a:p>
          <a:p>
            <a:endParaRPr lang="es-MX" sz="2800" dirty="0"/>
          </a:p>
        </p:txBody>
      </p:sp>
      <p:pic>
        <p:nvPicPr>
          <p:cNvPr id="7" name="Picture 6"/>
          <p:cNvPicPr>
            <a:picLocks noChangeAspect="1"/>
          </p:cNvPicPr>
          <p:nvPr/>
        </p:nvPicPr>
        <p:blipFill>
          <a:blip r:embed="rId3" cstate="print">
            <a:clrChange>
              <a:clrFrom>
                <a:srgbClr val="FFFFFF"/>
              </a:clrFrom>
              <a:clrTo>
                <a:srgbClr val="FFFFFF">
                  <a:alpha val="0"/>
                </a:srgbClr>
              </a:clrTo>
            </a:clrChange>
          </a:blip>
          <a:stretch>
            <a:fillRect/>
          </a:stretch>
        </p:blipFill>
        <p:spPr>
          <a:xfrm>
            <a:off x="6132921" y="2753907"/>
            <a:ext cx="3267111" cy="2182329"/>
          </a:xfrm>
          <a:prstGeom prst="rect">
            <a:avLst/>
          </a:prstGeom>
        </p:spPr>
      </p:pic>
      <p:sp>
        <p:nvSpPr>
          <p:cNvPr id="6" name="Title 1"/>
          <p:cNvSpPr txBox="1">
            <a:spLocks noGrp="1"/>
          </p:cNvSpPr>
          <p:nvPr>
            <p:ph type="title"/>
          </p:nvPr>
        </p:nvSpPr>
        <p:spPr>
          <a:xfrm>
            <a:off x="652260" y="165491"/>
            <a:ext cx="7543802" cy="610173"/>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45</a:t>
            </a:fld>
            <a:endParaRPr lang="en-US"/>
          </a:p>
        </p:txBody>
      </p:sp>
    </p:spTree>
    <p:extLst>
      <p:ext uri="{BB962C8B-B14F-4D97-AF65-F5344CB8AC3E}">
        <p14:creationId xmlns:p14="http://schemas.microsoft.com/office/powerpoint/2010/main" val="210119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assessment"/>
          <p:cNvPicPr>
            <a:picLocks noChangeAspect="1" noChangeArrowheads="1"/>
          </p:cNvPicPr>
          <p:nvPr/>
        </p:nvPicPr>
        <p:blipFill>
          <a:blip r:embed="rId2" cstate="print">
            <a:clrChange>
              <a:clrFrom>
                <a:srgbClr val="FEFEFE"/>
              </a:clrFrom>
              <a:clrTo>
                <a:srgbClr val="FEFEFE">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403750" y="2092147"/>
            <a:ext cx="4740250" cy="305135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32057" y="1088570"/>
            <a:ext cx="8712676" cy="3849189"/>
          </a:xfrm>
        </p:spPr>
        <p:txBody>
          <a:bodyPr>
            <a:noAutofit/>
          </a:bodyPr>
          <a:lstStyle/>
          <a:p>
            <a:pPr marL="0" indent="0">
              <a:spcBef>
                <a:spcPts val="1200"/>
              </a:spcBef>
              <a:spcAft>
                <a:spcPts val="600"/>
              </a:spcAft>
              <a:buNone/>
            </a:pPr>
            <a:r>
              <a:rPr lang="es-MX" sz="2800" b="1" dirty="0" smtClean="0">
                <a:solidFill>
                  <a:schemeClr val="tx2"/>
                </a:solidFill>
                <a:latin typeface="Arial" panose="020B0604020202020204" pitchFamily="34" charset="0"/>
                <a:cs typeface="Arial" panose="020B0604020202020204" pitchFamily="34" charset="0"/>
              </a:rPr>
              <a:t>Evaluación de la Familia	</a:t>
            </a:r>
          </a:p>
          <a:p>
            <a:pPr marL="0" indent="0">
              <a:spcBef>
                <a:spcPts val="600"/>
              </a:spcBef>
              <a:buNone/>
            </a:pPr>
            <a:r>
              <a:rPr lang="es-MX" dirty="0" smtClean="0">
                <a:solidFill>
                  <a:schemeClr val="tx2"/>
                </a:solidFill>
                <a:latin typeface="Arial" panose="020B0604020202020204" pitchFamily="34" charset="0"/>
                <a:cs typeface="Arial" panose="020B0604020202020204" pitchFamily="34" charset="0"/>
              </a:rPr>
              <a:t>Se llevaran a cabo un mínimo de 2 entrevistas en persona con cada solicitante.</a:t>
            </a:r>
          </a:p>
          <a:p>
            <a:pPr marL="0" indent="0">
              <a:spcBef>
                <a:spcPts val="600"/>
              </a:spcBef>
              <a:buNone/>
            </a:pPr>
            <a:r>
              <a:rPr lang="es-MX" dirty="0" smtClean="0">
                <a:solidFill>
                  <a:schemeClr val="tx2"/>
                </a:solidFill>
                <a:latin typeface="Arial" panose="020B0604020202020204" pitchFamily="34" charset="0"/>
                <a:cs typeface="Arial" panose="020B0604020202020204" pitchFamily="34" charset="0"/>
              </a:rPr>
              <a:t>(típicamente se llevan acabo en el hogar)</a:t>
            </a:r>
          </a:p>
          <a:p>
            <a:pPr lvl="1"/>
            <a:r>
              <a:rPr lang="es-MX" sz="1800" dirty="0" smtClean="0">
                <a:solidFill>
                  <a:schemeClr val="tx2"/>
                </a:solidFill>
                <a:latin typeface="Arial" panose="020B0604020202020204" pitchFamily="34" charset="0"/>
                <a:cs typeface="Arial" panose="020B0604020202020204" pitchFamily="34" charset="0"/>
              </a:rPr>
              <a:t>Una entrevista con ambos solicitantes.</a:t>
            </a:r>
          </a:p>
          <a:p>
            <a:pPr lvl="1"/>
            <a:r>
              <a:rPr lang="es-MX" sz="1800" dirty="0" smtClean="0">
                <a:solidFill>
                  <a:schemeClr val="tx2"/>
                </a:solidFill>
                <a:latin typeface="Arial" panose="020B0604020202020204" pitchFamily="34" charset="0"/>
                <a:cs typeface="Arial" panose="020B0604020202020204" pitchFamily="34" charset="0"/>
              </a:rPr>
              <a:t>Una entrevista con cada solicitante individualmente.</a:t>
            </a:r>
          </a:p>
          <a:p>
            <a:pPr lvl="1"/>
            <a:r>
              <a:rPr lang="es-MX" sz="1800" dirty="0" smtClean="0">
                <a:solidFill>
                  <a:schemeClr val="tx2"/>
                </a:solidFill>
                <a:latin typeface="Arial" panose="020B0604020202020204" pitchFamily="34" charset="0"/>
                <a:cs typeface="Arial" panose="020B0604020202020204" pitchFamily="34" charset="0"/>
              </a:rPr>
              <a:t>También una entrevista con todas las demás personas que residen en el hogar (ejemplos: otros adultos e hijos)</a:t>
            </a:r>
          </a:p>
          <a:p>
            <a:pPr lvl="1"/>
            <a:r>
              <a:rPr lang="es-MX" sz="1800" dirty="0" smtClean="0">
                <a:solidFill>
                  <a:schemeClr val="tx2"/>
                </a:solidFill>
                <a:latin typeface="Arial" panose="020B0604020202020204" pitchFamily="34" charset="0"/>
                <a:cs typeface="Arial" panose="020B0604020202020204" pitchFamily="34" charset="0"/>
              </a:rPr>
              <a:t>Estas entrevistas permiten colocaciones mas consientes a las necesidades de los niños y familias.</a:t>
            </a:r>
          </a:p>
          <a:p>
            <a:pPr lvl="4">
              <a:buNone/>
            </a:pPr>
            <a:r>
              <a:rPr lang="es-MX" b="1" dirty="0" smtClean="0">
                <a:solidFill>
                  <a:schemeClr val="tx2"/>
                </a:solidFill>
                <a:latin typeface="Arial" panose="020B0604020202020204" pitchFamily="34" charset="0"/>
                <a:cs typeface="Arial" panose="020B0604020202020204" pitchFamily="34" charset="0"/>
              </a:rPr>
              <a:t>*Si un solicitante se rehúsa a participar en las entrevistas, el condado debe negar la solicitud</a:t>
            </a:r>
            <a:r>
              <a:rPr lang="es-MX" dirty="0" smtClean="0">
                <a:solidFill>
                  <a:schemeClr val="tx2"/>
                </a:solidFill>
                <a:latin typeface="Arial" panose="020B0604020202020204" pitchFamily="34" charset="0"/>
                <a:cs typeface="Arial" panose="020B0604020202020204" pitchFamily="34" charset="0"/>
              </a:rPr>
              <a:t>*</a:t>
            </a:r>
            <a:endParaRPr lang="es-MX" dirty="0">
              <a:solidFill>
                <a:schemeClr val="tx2"/>
              </a:solidFill>
              <a:latin typeface="Arial" panose="020B0604020202020204" pitchFamily="34" charset="0"/>
              <a:cs typeface="Arial" panose="020B0604020202020204" pitchFamily="34" charset="0"/>
            </a:endParaRPr>
          </a:p>
        </p:txBody>
      </p:sp>
      <p:sp>
        <p:nvSpPr>
          <p:cNvPr id="6" name="Title 1"/>
          <p:cNvSpPr txBox="1">
            <a:spLocks noGrp="1"/>
          </p:cNvSpPr>
          <p:nvPr>
            <p:ph type="title"/>
          </p:nvPr>
        </p:nvSpPr>
        <p:spPr>
          <a:xfrm>
            <a:off x="798910" y="228600"/>
            <a:ext cx="7543802" cy="610173"/>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46</a:t>
            </a:fld>
            <a:endParaRPr lang="en-US"/>
          </a:p>
        </p:txBody>
      </p:sp>
    </p:spTree>
    <p:extLst>
      <p:ext uri="{BB962C8B-B14F-4D97-AF65-F5344CB8AC3E}">
        <p14:creationId xmlns:p14="http://schemas.microsoft.com/office/powerpoint/2010/main" val="173181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208" y="228600"/>
            <a:ext cx="8174736" cy="914400"/>
          </a:xfrm>
        </p:spPr>
        <p:txBody>
          <a:bodyPr>
            <a:normAutofit/>
          </a:bodyPr>
          <a:lstStyle/>
          <a:p>
            <a:r>
              <a:rPr lang="es-US" sz="2800" b="1" kern="10" dirty="0" smtClean="0">
                <a:ln w="9525">
                  <a:noFill/>
                  <a:round/>
                  <a:headEnd type="none" w="sm" len="sm"/>
                  <a:tailEnd type="none" w="sm" len="sm"/>
                </a:ln>
                <a:solidFill>
                  <a:srgbClr val="C00000"/>
                </a:solidFill>
                <a:effectLst>
                  <a:outerShdw blurRad="38100" dist="38100" dir="2700000" algn="tl">
                    <a:srgbClr val="000000">
                      <a:alpha val="43137"/>
                    </a:srgbClr>
                  </a:outerShdw>
                </a:effectLst>
              </a:rPr>
              <a:t>Proceso de Evaluación Comprensiva RFA</a:t>
            </a:r>
            <a:endParaRPr lang="es-US" sz="2800" dirty="0"/>
          </a:p>
        </p:txBody>
      </p:sp>
      <p:sp>
        <p:nvSpPr>
          <p:cNvPr id="7" name="Rectangle 6"/>
          <p:cNvSpPr/>
          <p:nvPr/>
        </p:nvSpPr>
        <p:spPr>
          <a:xfrm>
            <a:off x="585216" y="1293150"/>
            <a:ext cx="7708392" cy="400110"/>
          </a:xfrm>
          <a:prstGeom prst="rect">
            <a:avLst/>
          </a:prstGeom>
        </p:spPr>
        <p:txBody>
          <a:bodyPr wrap="square">
            <a:spAutoFit/>
          </a:bodyPr>
          <a:lstStyle/>
          <a:p>
            <a:pPr>
              <a:buNone/>
            </a:pPr>
            <a:r>
              <a:rPr lang="es-US" sz="2000" b="1" dirty="0" smtClean="0">
                <a:solidFill>
                  <a:schemeClr val="tx2"/>
                </a:solidFill>
                <a:latin typeface="Arial" panose="020B0604020202020204" pitchFamily="34" charset="0"/>
                <a:cs typeface="Arial" panose="020B0604020202020204" pitchFamily="34" charset="0"/>
              </a:rPr>
              <a:t>Evaluación de la Permanencia</a:t>
            </a:r>
            <a:endParaRPr lang="es-US" sz="2400" dirty="0" smtClean="0">
              <a:solidFill>
                <a:schemeClr val="tx2"/>
              </a:solidFill>
              <a:latin typeface="Arial" panose="020B0604020202020204" pitchFamily="34" charset="0"/>
              <a:cs typeface="Arial" panose="020B0604020202020204" pitchFamily="34" charset="0"/>
            </a:endParaRPr>
          </a:p>
        </p:txBody>
      </p:sp>
      <p:sp>
        <p:nvSpPr>
          <p:cNvPr id="11" name="TextBox 10"/>
          <p:cNvSpPr txBox="1"/>
          <p:nvPr/>
        </p:nvSpPr>
        <p:spPr>
          <a:xfrm>
            <a:off x="576072" y="1783080"/>
            <a:ext cx="7616952" cy="923330"/>
          </a:xfrm>
          <a:prstGeom prst="rect">
            <a:avLst/>
          </a:prstGeom>
          <a:noFill/>
        </p:spPr>
        <p:txBody>
          <a:bodyPr wrap="square" rtlCol="0">
            <a:spAutoFit/>
          </a:bodyPr>
          <a:lstStyle/>
          <a:p>
            <a:r>
              <a:rPr lang="es-US" sz="1800" dirty="0" smtClean="0">
                <a:solidFill>
                  <a:schemeClr val="tx2"/>
                </a:solidFill>
                <a:latin typeface="Arial" pitchFamily="34" charset="0"/>
                <a:cs typeface="Arial" pitchFamily="34" charset="0"/>
              </a:rPr>
              <a:t>Determinación de su capacidad  y que tan dispuesto esta a proveer permanencia (cuidado de crianza, adopción, tutela legal) para un niño o dependiente no menor al tiempo de completar el proceso de RFA.</a:t>
            </a:r>
          </a:p>
        </p:txBody>
      </p:sp>
      <p:sp>
        <p:nvSpPr>
          <p:cNvPr id="13" name="TextBox 12"/>
          <p:cNvSpPr txBox="1"/>
          <p:nvPr/>
        </p:nvSpPr>
        <p:spPr>
          <a:xfrm>
            <a:off x="755904" y="2850344"/>
            <a:ext cx="8144256" cy="2246769"/>
          </a:xfrm>
          <a:prstGeom prst="rect">
            <a:avLst/>
          </a:prstGeom>
          <a:noFill/>
        </p:spPr>
        <p:txBody>
          <a:bodyPr wrap="square" rtlCol="0">
            <a:spAutoFit/>
          </a:bodyPr>
          <a:lstStyle/>
          <a:p>
            <a:r>
              <a:rPr lang="es-US" sz="1800" b="1" kern="10" dirty="0" smtClean="0">
                <a:ln w="9525">
                  <a:noFill/>
                  <a:round/>
                  <a:headEnd type="none" w="sm" len="sm"/>
                  <a:tailEnd type="none" w="sm" len="sm"/>
                </a:ln>
                <a:solidFill>
                  <a:srgbClr val="C00000"/>
                </a:solidFill>
                <a:effectLst>
                  <a:outerShdw blurRad="38100" dist="38100" dir="2700000" algn="tl">
                    <a:srgbClr val="000000">
                      <a:alpha val="43137"/>
                    </a:srgbClr>
                  </a:outerShdw>
                </a:effectLst>
              </a:rPr>
              <a:t>Tenga en cuenta:</a:t>
            </a:r>
            <a:r>
              <a:rPr lang="es-US" sz="1800" dirty="0" smtClean="0">
                <a:solidFill>
                  <a:schemeClr val="tx2"/>
                </a:solidFill>
                <a:latin typeface="Arial" panose="020B0604020202020204" pitchFamily="34" charset="0"/>
                <a:cs typeface="Arial" panose="020B0604020202020204" pitchFamily="34" charset="0"/>
              </a:rPr>
              <a:t> Aunque RFA incluye una evaluacion de la permanencia en general, cuando el caso de un niño en especifico se considera para adopción,  pueden haber requisitos adicionales para evaluar su capacidad como futuro padre adoptivo para el niño ya identificado que usted espera adoptar.  </a:t>
            </a:r>
          </a:p>
          <a:p>
            <a:pPr lvl="2">
              <a:buFont typeface="Wingdings" pitchFamily="2" charset="2"/>
              <a:buChar char="Ø"/>
            </a:pPr>
            <a:r>
              <a:rPr lang="es-US" sz="1600" dirty="0" smtClean="0">
                <a:solidFill>
                  <a:schemeClr val="tx2"/>
                </a:solidFill>
                <a:latin typeface="Arial" panose="020B0604020202020204" pitchFamily="34" charset="0"/>
                <a:cs typeface="Arial" panose="020B0604020202020204" pitchFamily="34" charset="0"/>
              </a:rPr>
              <a:t> Puede incluir un evaluación de salud por parte de un medico, prueba de tuberculosis para todos los adultos en el hogar, acta de matrimonia, disolución del divorcio. </a:t>
            </a:r>
          </a:p>
          <a:p>
            <a:endParaRPr lang="en-US" sz="2000" dirty="0">
              <a:solidFill>
                <a:schemeClr val="tx2"/>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9678" y="1377108"/>
            <a:ext cx="5076702" cy="2411121"/>
          </a:xfrm>
        </p:spPr>
        <p:txBody>
          <a:bodyPr>
            <a:normAutofit/>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Proporcionar 2-3 referencias:</a:t>
            </a:r>
          </a:p>
          <a:p>
            <a:r>
              <a:rPr lang="es-MX" dirty="0" smtClean="0">
                <a:solidFill>
                  <a:schemeClr val="tx2"/>
                </a:solidFill>
                <a:latin typeface="Arial" panose="020B0604020202020204" pitchFamily="34" charset="0"/>
                <a:cs typeface="Arial" panose="020B0604020202020204" pitchFamily="34" charset="0"/>
              </a:rPr>
              <a:t>De su buen carácter	 </a:t>
            </a:r>
          </a:p>
          <a:p>
            <a:r>
              <a:rPr lang="es-MX" dirty="0" smtClean="0">
                <a:solidFill>
                  <a:schemeClr val="tx2"/>
                </a:solidFill>
                <a:latin typeface="Arial" panose="020B0604020202020204" pitchFamily="34" charset="0"/>
                <a:cs typeface="Arial" panose="020B0604020202020204" pitchFamily="34" charset="0"/>
              </a:rPr>
              <a:t>Pregunte a un compañero, vecino(a) y amigo(a) cercanos.</a:t>
            </a:r>
          </a:p>
          <a:p>
            <a:r>
              <a:rPr lang="es-MX" dirty="0" smtClean="0">
                <a:solidFill>
                  <a:schemeClr val="tx2"/>
                </a:solidFill>
                <a:latin typeface="Arial" panose="020B0604020202020204" pitchFamily="34" charset="0"/>
                <a:cs typeface="Arial" panose="020B0604020202020204" pitchFamily="34" charset="0"/>
              </a:rPr>
              <a:t>Nos pondremos en contacto con sus referencias.</a:t>
            </a:r>
            <a:endParaRPr lang="es-MX" dirty="0">
              <a:solidFill>
                <a:schemeClr val="tx2"/>
              </a:solidFill>
              <a:latin typeface="Arial" panose="020B0604020202020204" pitchFamily="34" charset="0"/>
              <a:cs typeface="Arial" panose="020B0604020202020204" pitchFamily="34" charset="0"/>
            </a:endParaRPr>
          </a:p>
        </p:txBody>
      </p:sp>
      <p:pic>
        <p:nvPicPr>
          <p:cNvPr id="5122" name="Picture 2" descr="Image result for references"/>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4295" y="2358189"/>
            <a:ext cx="5708792" cy="241519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referen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9477" y="1214203"/>
            <a:ext cx="2453483" cy="265022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noGrp="1"/>
          </p:cNvSpPr>
          <p:nvPr>
            <p:ph type="title"/>
          </p:nvPr>
        </p:nvSpPr>
        <p:spPr>
          <a:xfrm>
            <a:off x="751947" y="187763"/>
            <a:ext cx="7543802" cy="582258"/>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48</a:t>
            </a:fld>
            <a:endParaRPr lang="en-US"/>
          </a:p>
        </p:txBody>
      </p:sp>
    </p:spTree>
    <p:extLst>
      <p:ext uri="{BB962C8B-B14F-4D97-AF65-F5344CB8AC3E}">
        <p14:creationId xmlns:p14="http://schemas.microsoft.com/office/powerpoint/2010/main" val="301511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910" y="1073820"/>
            <a:ext cx="7543800" cy="3171825"/>
          </a:xfrm>
        </p:spPr>
        <p:txBody>
          <a:bodyPr>
            <a:normAutofit/>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Informe final por escrito</a:t>
            </a:r>
          </a:p>
          <a:p>
            <a:r>
              <a:rPr lang="es-MX" dirty="0" smtClean="0">
                <a:solidFill>
                  <a:schemeClr val="tx2"/>
                </a:solidFill>
                <a:latin typeface="Arial" panose="020B0604020202020204" pitchFamily="34" charset="0"/>
                <a:cs typeface="Arial" panose="020B0604020202020204" pitchFamily="34" charset="0"/>
              </a:rPr>
              <a:t>Resumen y análisis de la evaluación extensa y la decisión de la capacidad del solicitante para dar cuidado de crianza.</a:t>
            </a:r>
          </a:p>
          <a:p>
            <a:r>
              <a:rPr lang="es-MX" dirty="0" smtClean="0">
                <a:solidFill>
                  <a:schemeClr val="tx2"/>
                </a:solidFill>
                <a:latin typeface="Arial" panose="020B0604020202020204" pitchFamily="34" charset="0"/>
                <a:cs typeface="Arial" panose="020B0604020202020204" pitchFamily="34" charset="0"/>
              </a:rPr>
              <a:t>La agencia y el solicitante reciben una copia.</a:t>
            </a:r>
          </a:p>
          <a:p>
            <a:r>
              <a:rPr lang="es-MX" dirty="0" smtClean="0">
                <a:solidFill>
                  <a:schemeClr val="tx2"/>
                </a:solidFill>
                <a:latin typeface="Arial" panose="020B0604020202020204" pitchFamily="34" charset="0"/>
                <a:cs typeface="Arial" panose="020B0604020202020204" pitchFamily="34" charset="0"/>
              </a:rPr>
              <a:t>Proporciona una aprobación o negación de la solicitud dentro de 90 días de la fecha de la solicitud. </a:t>
            </a:r>
            <a:endParaRPr lang="es-MX" dirty="0">
              <a:solidFill>
                <a:schemeClr val="tx2"/>
              </a:solidFill>
              <a:latin typeface="Arial" panose="020B0604020202020204" pitchFamily="34" charset="0"/>
              <a:cs typeface="Arial" panose="020B0604020202020204" pitchFamily="34" charset="0"/>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3621025"/>
            <a:ext cx="6877050" cy="1372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noGrp="1"/>
          </p:cNvSpPr>
          <p:nvPr>
            <p:ph type="title"/>
          </p:nvPr>
        </p:nvSpPr>
        <p:spPr>
          <a:xfrm>
            <a:off x="798910" y="228600"/>
            <a:ext cx="7543802" cy="578644"/>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s-MX" sz="2800" b="1" i="0" u="none" strike="noStrike" kern="10" cap="none" spc="0" normalizeH="0" baseline="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Proceso de Evaluación Comprensiva</a:t>
            </a:r>
            <a:r>
              <a:rPr kumimoji="0" lang="es-MX" sz="2800" b="1" i="0" u="none" strike="noStrike" kern="10" cap="none" spc="0" normalizeH="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 RFA</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49</a:t>
            </a:fld>
            <a:endParaRPr lang="en-US"/>
          </a:p>
        </p:txBody>
      </p:sp>
    </p:spTree>
    <p:extLst>
      <p:ext uri="{BB962C8B-B14F-4D97-AF65-F5344CB8AC3E}">
        <p14:creationId xmlns:p14="http://schemas.microsoft.com/office/powerpoint/2010/main" val="14211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588" y="278295"/>
            <a:ext cx="8778239" cy="4739759"/>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s-US" sz="2400" b="1" i="0" u="none" strike="noStrike" kern="1200" cap="none" spc="0" normalizeH="0" baseline="0" noProof="0" dirty="0" smtClean="0">
                <a:ln>
                  <a:noFill/>
                </a:ln>
                <a:solidFill>
                  <a:srgbClr val="F1471F">
                    <a:lumMod val="75000"/>
                  </a:srgbClr>
                </a:solidFill>
                <a:effectLst/>
                <a:uLnTx/>
                <a:uFillTx/>
                <a:latin typeface="Segoe Print"/>
              </a:rPr>
              <a:t>Fondos </a:t>
            </a:r>
            <a:endParaRPr kumimoji="0" lang="es-US" sz="1200" b="1" i="0" u="none" strike="noStrike" kern="1200" cap="none" spc="0" normalizeH="0" baseline="0" noProof="0" dirty="0" smtClean="0">
              <a:ln>
                <a:noFill/>
              </a:ln>
              <a:solidFill>
                <a:srgbClr val="F1471F">
                  <a:lumMod val="75000"/>
                </a:srgbClr>
              </a:solidFill>
              <a:effectLst/>
              <a:uLnTx/>
              <a:uFillTx/>
              <a:latin typeface="Segoe Print"/>
            </a:endParaRPr>
          </a:p>
          <a:p>
            <a:pPr marL="280988" marR="0" lvl="0" indent="-280988"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Fondos para Cuidadores de Emergencia-</a:t>
            </a:r>
            <a:r>
              <a:rPr kumimoji="0" lang="es-US" sz="14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La</a:t>
            </a:r>
            <a:r>
              <a:rPr kumimoji="0" lang="es-US" sz="1400" i="0" u="none" strike="noStrike" kern="1200" cap="none" spc="0" normalizeH="0" noProof="0" dirty="0" smtClean="0">
                <a:ln>
                  <a:noFill/>
                </a:ln>
                <a:solidFill>
                  <a:srgbClr val="000000"/>
                </a:solidFill>
                <a:effectLst/>
                <a:uLnTx/>
                <a:uFillTx/>
                <a:latin typeface="Arial" panose="020B0604020202020204" pitchFamily="34" charset="0"/>
                <a:cs typeface="Arial" panose="020B0604020202020204" pitchFamily="34" charset="0"/>
              </a:rPr>
              <a:t> Asistencia de </a:t>
            </a:r>
            <a:r>
              <a:rPr lang="es-US" dirty="0" smtClean="0">
                <a:solidFill>
                  <a:srgbClr val="000000"/>
                </a:solidFill>
                <a:latin typeface="Arial" panose="020B0604020202020204" pitchFamily="34" charset="0"/>
                <a:cs typeface="Arial" panose="020B0604020202020204" pitchFamily="34" charset="0"/>
              </a:rPr>
              <a:t>Emergencia esta disponible para parientes que están cuidando a niños bajo colocación de emergencia o colocación por razón urgente </a:t>
            </a:r>
          </a:p>
          <a:p>
            <a:pPr marR="0" lvl="0" algn="l" defTabSz="685783" rtl="0" eaLnBrk="1" fontAlgn="auto" latinLnBrk="0" hangingPunct="1">
              <a:lnSpc>
                <a:spcPct val="100000"/>
              </a:lnSpc>
              <a:spcBef>
                <a:spcPts val="0"/>
              </a:spcBef>
              <a:spcAft>
                <a:spcPts val="0"/>
              </a:spcAft>
              <a:buClrTx/>
              <a:buSzTx/>
              <a:tabLst/>
              <a:defRPr/>
            </a:pPr>
            <a:endParaRPr lang="es-US" sz="500" dirty="0" smtClean="0">
              <a:solidFill>
                <a:srgbClr val="000000"/>
              </a:solidFill>
              <a:latin typeface="Arial" panose="020B0604020202020204" pitchFamily="34" charset="0"/>
              <a:cs typeface="Arial" panose="020B0604020202020204" pitchFamily="34" charset="0"/>
            </a:endParaRPr>
          </a:p>
          <a:p>
            <a:pPr marL="280988" marR="0" lvl="0" indent="-280988"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Fondos de Cuidado de Crianza- </a:t>
            </a:r>
            <a:r>
              <a:rPr lang="es-US" dirty="0">
                <a:solidFill>
                  <a:srgbClr val="000000"/>
                </a:solidFill>
                <a:latin typeface="Arial" panose="020B0604020202020204" pitchFamily="34" charset="0"/>
                <a:cs typeface="Arial" panose="020B0604020202020204" pitchFamily="34" charset="0"/>
              </a:rPr>
              <a:t>U</a:t>
            </a:r>
            <a:r>
              <a:rPr kumimoji="0" lang="es-US" sz="14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n reembolso proporcionado al cuidador mensualmente para cuidar por un niño colocado en hogar de familia de apoyo. También esta disponible Medi-Cal. </a:t>
            </a:r>
          </a:p>
          <a:p>
            <a:pPr marR="0" lvl="0" algn="l" defTabSz="685783" rtl="0" eaLnBrk="1" fontAlgn="auto" latinLnBrk="0" hangingPunct="1">
              <a:lnSpc>
                <a:spcPct val="100000"/>
              </a:lnSpc>
              <a:spcBef>
                <a:spcPts val="0"/>
              </a:spcBef>
              <a:spcAft>
                <a:spcPts val="0"/>
              </a:spcAft>
              <a:buClrTx/>
              <a:buSzTx/>
              <a:tabLst/>
              <a:defRPr/>
            </a:pPr>
            <a:endParaRPr kumimoji="0" lang="es-US" sz="9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Opción de </a:t>
            </a:r>
            <a:r>
              <a:rPr lang="es-US" b="1" dirty="0" smtClean="0">
                <a:solidFill>
                  <a:srgbClr val="000000"/>
                </a:solidFill>
                <a:latin typeface="Arial" panose="020B0604020202020204" pitchFamily="34" charset="0"/>
                <a:cs typeface="Arial" panose="020B0604020202020204" pitchFamily="34" charset="0"/>
              </a:rPr>
              <a:t>Fo</a:t>
            </a:r>
            <a:r>
              <a:rPr kumimoji="0" lang="es-US" sz="1400" b="1" i="0" u="none" strike="noStrike" kern="1200" cap="none" spc="0" normalizeH="0" baseline="0" noProof="0" dirty="0" err="1" smtClean="0">
                <a:ln>
                  <a:noFill/>
                </a:ln>
                <a:solidFill>
                  <a:srgbClr val="000000"/>
                </a:solidFill>
                <a:effectLst/>
                <a:uLnTx/>
                <a:uFillTx/>
                <a:latin typeface="Arial" panose="020B0604020202020204" pitchFamily="34" charset="0"/>
                <a:cs typeface="Arial" panose="020B0604020202020204" pitchFamily="34" charset="0"/>
              </a:rPr>
              <a:t>ndo</a:t>
            </a:r>
            <a:r>
              <a:rPr lang="es-US" b="1" dirty="0" smtClean="0">
                <a:solidFill>
                  <a:srgbClr val="000000"/>
                </a:solidFill>
                <a:latin typeface="Arial" panose="020B0604020202020204" pitchFamily="34" charset="0"/>
                <a:cs typeface="Arial" panose="020B0604020202020204" pitchFamily="34" charset="0"/>
              </a:rPr>
              <a:t>s Para Parientes Aprobados Para Proveer Cuidado </a:t>
            </a:r>
            <a:r>
              <a:rPr kumimoji="0" lang="es-US" sz="14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(ARC)-</a:t>
            </a:r>
            <a:r>
              <a:rPr kumimoji="0" lang="es-US" sz="140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Programa para parientes</a:t>
            </a:r>
            <a:r>
              <a:rPr kumimoji="0" lang="es-US" sz="1400" i="0" u="none" strike="noStrike" kern="1200" cap="none" spc="0" normalizeH="0" noProof="0" dirty="0" smtClean="0">
                <a:ln>
                  <a:noFill/>
                </a:ln>
                <a:solidFill>
                  <a:srgbClr val="000000"/>
                </a:solidFill>
                <a:effectLst/>
                <a:uLnTx/>
                <a:uFillTx/>
                <a:latin typeface="Arial" panose="020B0604020202020204" pitchFamily="34" charset="0"/>
                <a:cs typeface="Arial" panose="020B0604020202020204" pitchFamily="34" charset="0"/>
              </a:rPr>
              <a:t> aprobados con quienes se haya colocado un niño elegible que podrá recibir un reembolso igual a la tarifa básica del fondo de cuidado de crianza. Hay Me</a:t>
            </a:r>
            <a:r>
              <a:rPr kumimoji="0" lang="es-US" sz="14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di-Cal disponible.</a:t>
            </a:r>
          </a:p>
          <a:p>
            <a:pPr marR="0" lvl="0" algn="l" defTabSz="685783" rtl="0" eaLnBrk="1" fontAlgn="auto" latinLnBrk="0" hangingPunct="1">
              <a:lnSpc>
                <a:spcPct val="100000"/>
              </a:lnSpc>
              <a:spcBef>
                <a:spcPts val="0"/>
              </a:spcBef>
              <a:spcAft>
                <a:spcPts val="0"/>
              </a:spcAft>
              <a:buClrTx/>
              <a:buSzTx/>
              <a:tabLst/>
              <a:defRPr/>
            </a:pPr>
            <a:endParaRPr kumimoji="0" lang="es-US" sz="900" b="1"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400" b="1" i="0" u="none" strike="noStrike" kern="1200" cap="none" spc="0" normalizeH="0" baseline="0" dirty="0" smtClean="0">
                <a:ln>
                  <a:noFill/>
                </a:ln>
                <a:solidFill>
                  <a:srgbClr val="000000"/>
                </a:solidFill>
                <a:effectLst/>
                <a:uLnTx/>
                <a:uFillTx/>
                <a:latin typeface="Arial" panose="020B0604020202020204" pitchFamily="34" charset="0"/>
                <a:ea typeface="+mn-ea"/>
                <a:cs typeface="Arial" panose="020B0604020202020204" pitchFamily="34" charset="0"/>
              </a:rPr>
              <a:t>Programa de Asistencia de Adopción (AAP)- </a:t>
            </a:r>
            <a:r>
              <a:rPr lang="es-US" dirty="0">
                <a:solidFill>
                  <a:srgbClr val="000000"/>
                </a:solidFill>
                <a:latin typeface="Arial" panose="020B0604020202020204" pitchFamily="34" charset="0"/>
                <a:cs typeface="Arial" panose="020B0604020202020204" pitchFamily="34" charset="0"/>
              </a:rPr>
              <a:t>P</a:t>
            </a:r>
            <a:r>
              <a:rPr kumimoji="0" lang="es-US" sz="1400" b="0" i="0" u="none" strike="noStrike" kern="1200" cap="none" spc="0" normalizeH="0" baseline="0" dirty="0" smtClean="0">
                <a:ln>
                  <a:noFill/>
                </a:ln>
                <a:solidFill>
                  <a:srgbClr val="000000"/>
                </a:solidFill>
                <a:effectLst/>
                <a:uLnTx/>
                <a:uFillTx/>
                <a:latin typeface="Arial" panose="020B0604020202020204" pitchFamily="34" charset="0"/>
                <a:ea typeface="+mn-ea"/>
                <a:cs typeface="Arial" panose="020B0604020202020204" pitchFamily="34" charset="0"/>
              </a:rPr>
              <a:t>rovee</a:t>
            </a:r>
            <a:r>
              <a:rPr kumimoji="0" lang="es-US" sz="1400" b="0" i="0" u="none" strike="noStrike" kern="1200" cap="none" spc="0" normalizeH="0" dirty="0" smtClean="0">
                <a:ln>
                  <a:noFill/>
                </a:ln>
                <a:solidFill>
                  <a:srgbClr val="000000"/>
                </a:solidFill>
                <a:effectLst/>
                <a:uLnTx/>
                <a:uFillTx/>
                <a:latin typeface="Arial" panose="020B0604020202020204" pitchFamily="34" charset="0"/>
                <a:ea typeface="+mn-ea"/>
                <a:cs typeface="Arial" panose="020B0604020202020204" pitchFamily="34" charset="0"/>
              </a:rPr>
              <a:t> apoyos financieros y otros </a:t>
            </a:r>
            <a:r>
              <a:rPr kumimoji="0" lang="es-US" sz="1400" b="0" i="0" u="none" strike="noStrike" kern="1200" cap="none" spc="0" normalizeH="0" baseline="0" dirty="0" smtClean="0">
                <a:ln>
                  <a:noFill/>
                </a:ln>
                <a:solidFill>
                  <a:srgbClr val="000000"/>
                </a:solidFill>
                <a:effectLst/>
                <a:uLnTx/>
                <a:uFillTx/>
                <a:latin typeface="Arial" panose="020B0604020202020204" pitchFamily="34" charset="0"/>
                <a:ea typeface="+mn-ea"/>
                <a:cs typeface="Arial" panose="020B0604020202020204" pitchFamily="34" charset="0"/>
              </a:rPr>
              <a:t>apoyos</a:t>
            </a:r>
            <a:r>
              <a:rPr kumimoji="0" lang="es-US" sz="1400" b="0" i="0" u="none" strike="noStrike" kern="1200" cap="none" spc="0" normalizeH="0" dirty="0" smtClean="0">
                <a:ln>
                  <a:noFill/>
                </a:ln>
                <a:solidFill>
                  <a:srgbClr val="000000"/>
                </a:solidFill>
                <a:effectLst/>
                <a:uLnTx/>
                <a:uFillTx/>
                <a:latin typeface="Arial" panose="020B0604020202020204" pitchFamily="34" charset="0"/>
                <a:ea typeface="+mn-ea"/>
                <a:cs typeface="Arial" panose="020B0604020202020204" pitchFamily="34" charset="0"/>
              </a:rPr>
              <a:t> para ayudar a que las familias adoptivas puedan cumplir con las necesidades básicas y únicas de los niños en su cuidado, incluye Medi-Cal y pagos mensuales hasta la edad de 18 anos. En algunas circunstancias si el niño tiene alguna discapacidad, el pago de AAP y Medi-Cal pueden continuar hasta los 21 anos de edad. </a:t>
            </a:r>
          </a:p>
          <a:p>
            <a:pPr marR="0" lvl="0" algn="l" defTabSz="685783" rtl="0" eaLnBrk="1" fontAlgn="auto" latinLnBrk="0" hangingPunct="1">
              <a:lnSpc>
                <a:spcPct val="100000"/>
              </a:lnSpc>
              <a:spcBef>
                <a:spcPts val="0"/>
              </a:spcBef>
              <a:spcAft>
                <a:spcPts val="0"/>
              </a:spcAft>
              <a:buClrTx/>
              <a:buSzTx/>
              <a:tabLst/>
              <a:defRPr/>
            </a:pPr>
            <a:endParaRPr lang="es-US" sz="900" dirty="0">
              <a:solidFill>
                <a:srgbClr val="000000"/>
              </a:solidFill>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US" b="1" dirty="0" smtClean="0">
                <a:solidFill>
                  <a:srgbClr val="000000"/>
                </a:solidFill>
                <a:latin typeface="Arial" panose="020B0604020202020204" pitchFamily="34" charset="0"/>
                <a:cs typeface="Arial" panose="020B0604020202020204" pitchFamily="34" charset="0"/>
              </a:rPr>
              <a:t>Programa de Asistencia para Allegados como Tutores de Menores (</a:t>
            </a:r>
            <a:r>
              <a:rPr lang="es-US" b="1" dirty="0" err="1" smtClean="0">
                <a:solidFill>
                  <a:srgbClr val="000000"/>
                </a:solidFill>
                <a:latin typeface="Arial" panose="020B0604020202020204" pitchFamily="34" charset="0"/>
                <a:cs typeface="Arial" panose="020B0604020202020204" pitchFamily="34" charset="0"/>
              </a:rPr>
              <a:t>Kin</a:t>
            </a:r>
            <a:r>
              <a:rPr lang="es-US" b="1" dirty="0" smtClean="0">
                <a:solidFill>
                  <a:srgbClr val="000000"/>
                </a:solidFill>
                <a:latin typeface="Arial" panose="020B0604020202020204" pitchFamily="34" charset="0"/>
                <a:cs typeface="Arial" panose="020B0604020202020204" pitchFamily="34" charset="0"/>
              </a:rPr>
              <a:t>-GAP)- </a:t>
            </a:r>
            <a:r>
              <a:rPr lang="es-US" dirty="0" smtClean="0">
                <a:solidFill>
                  <a:srgbClr val="000000"/>
                </a:solidFill>
                <a:latin typeface="Arial" panose="020B0604020202020204" pitchFamily="34" charset="0"/>
                <a:cs typeface="Arial" panose="020B0604020202020204" pitchFamily="34" charset="0"/>
              </a:rPr>
              <a:t>Ofrece asistencia financiera y Medi-Cal para un niño que este colocado con un pariente aprobado como tutor legal. El pago no puede exceder la cantidad que el niño recibiría si el/ella permaneciera bajo cuidado de crianza. </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500" b="0" i="0" u="none" strike="noStrike" kern="1200" cap="none" spc="0" normalizeH="0" baseline="0" noProof="0" dirty="0">
              <a:ln>
                <a:noFill/>
              </a:ln>
              <a:solidFill>
                <a:srgbClr val="000000"/>
              </a:solidFill>
              <a:effectLst/>
              <a:uLnTx/>
              <a:uFillTx/>
              <a:latin typeface="Segoe Print"/>
              <a:ea typeface="+mn-ea"/>
              <a:cs typeface="+mn-cs"/>
            </a:endParaRPr>
          </a:p>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smtClean="0">
              <a:ln>
                <a:noFill/>
              </a:ln>
              <a:solidFill>
                <a:srgbClr val="964508"/>
              </a:solidFill>
              <a:effectLst/>
              <a:uLnTx/>
              <a:uFillTx/>
              <a:latin typeface="Segoe Print"/>
              <a:ea typeface="+mn-ea"/>
              <a:cs typeface="+mn-cs"/>
            </a:endParaRPr>
          </a:p>
          <a:p>
            <a:pPr marL="0" marR="0" lvl="0" indent="0" algn="ctr" defTabSz="685783" rtl="0" eaLnBrk="1" fontAlgn="auto" latinLnBrk="0" hangingPunct="1">
              <a:lnSpc>
                <a:spcPct val="100000"/>
              </a:lnSpc>
              <a:spcBef>
                <a:spcPts val="0"/>
              </a:spcBef>
              <a:spcAft>
                <a:spcPts val="0"/>
              </a:spcAft>
              <a:buClrTx/>
              <a:buSzTx/>
              <a:buFontTx/>
              <a:buNone/>
              <a:tabLst/>
              <a:defRPr/>
            </a:pPr>
            <a:r>
              <a:rPr kumimoji="0" lang="es-US" sz="1400" b="1" i="0" u="none" strike="noStrike" kern="1200" cap="none" spc="0" normalizeH="0" baseline="0" dirty="0" smtClean="0">
                <a:ln>
                  <a:noFill/>
                </a:ln>
                <a:solidFill>
                  <a:srgbClr val="964508"/>
                </a:solidFill>
                <a:effectLst/>
                <a:uLnTx/>
                <a:uFillTx/>
                <a:latin typeface="Segoe Print"/>
                <a:ea typeface="+mn-ea"/>
                <a:cs typeface="+mn-cs"/>
              </a:rPr>
              <a:t>Para fondos relacionados con el cuidado</a:t>
            </a:r>
            <a:r>
              <a:rPr kumimoji="0" lang="es-US" sz="1400" b="1" i="0" u="none" strike="noStrike" kern="1200" cap="none" spc="0" normalizeH="0" dirty="0" smtClean="0">
                <a:ln>
                  <a:noFill/>
                </a:ln>
                <a:solidFill>
                  <a:srgbClr val="964508"/>
                </a:solidFill>
                <a:effectLst/>
                <a:uLnTx/>
                <a:uFillTx/>
                <a:latin typeface="Segoe Print"/>
                <a:ea typeface="+mn-ea"/>
                <a:cs typeface="+mn-cs"/>
              </a:rPr>
              <a:t> de un niño en especifico, por favor hable con el trabajador asignado al niño. </a:t>
            </a:r>
            <a:endParaRPr kumimoji="0" lang="es-US" sz="1400" b="0" i="0" u="none" strike="noStrike" kern="1200" cap="none" spc="0" normalizeH="0" baseline="0" dirty="0">
              <a:ln>
                <a:noFill/>
              </a:ln>
              <a:solidFill>
                <a:srgbClr val="9A5315"/>
              </a:solidFill>
              <a:effectLst/>
              <a:uLnTx/>
              <a:uFillTx/>
              <a:latin typeface="Segoe Print"/>
              <a:ea typeface="+mn-ea"/>
              <a:cs typeface="+mn-cs"/>
            </a:endParaRPr>
          </a:p>
        </p:txBody>
      </p:sp>
    </p:spTree>
    <p:extLst>
      <p:ext uri="{BB962C8B-B14F-4D97-AF65-F5344CB8AC3E}">
        <p14:creationId xmlns:p14="http://schemas.microsoft.com/office/powerpoint/2010/main" val="256894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657" y="342900"/>
            <a:ext cx="6585857" cy="685800"/>
          </a:xfrm>
        </p:spPr>
        <p:txBody>
          <a:bodyPr>
            <a:normAutofit/>
          </a:bodyPr>
          <a:lstStyle/>
          <a:p>
            <a:r>
              <a:rPr lang="es-MX" sz="2800" b="1" dirty="0" smtClean="0">
                <a:solidFill>
                  <a:srgbClr val="C00000"/>
                </a:solidFill>
                <a:effectLst>
                  <a:outerShdw blurRad="38100" dist="38100" dir="2700000" algn="tl">
                    <a:srgbClr val="000000">
                      <a:alpha val="43137"/>
                    </a:srgbClr>
                  </a:outerShdw>
                </a:effectLst>
                <a:cs typeface="Arial" pitchFamily="34" charset="0"/>
              </a:rPr>
              <a:t>Solicitud para familias de apoyo</a:t>
            </a:r>
            <a:endParaRPr lang="es-MX" sz="2800" b="1" dirty="0">
              <a:solidFill>
                <a:schemeClr val="tx1"/>
              </a:solidFill>
            </a:endParaRPr>
          </a:p>
        </p:txBody>
      </p:sp>
      <p:sp>
        <p:nvSpPr>
          <p:cNvPr id="3" name="Content Placeholder 2"/>
          <p:cNvSpPr>
            <a:spLocks noGrp="1"/>
          </p:cNvSpPr>
          <p:nvPr>
            <p:ph idx="1"/>
          </p:nvPr>
        </p:nvSpPr>
        <p:spPr>
          <a:xfrm>
            <a:off x="351545" y="1314451"/>
            <a:ext cx="5864198" cy="3171825"/>
          </a:xfrm>
        </p:spPr>
        <p:txBody>
          <a:bodyPr>
            <a:noAutofit/>
          </a:bodyPr>
          <a:lstStyle/>
          <a:p>
            <a:pPr>
              <a:buNone/>
            </a:pPr>
            <a:r>
              <a:rPr lang="es-MX" b="1" dirty="0" smtClean="0">
                <a:solidFill>
                  <a:srgbClr val="964508"/>
                </a:solidFill>
                <a:latin typeface="Arial" panose="020B0604020202020204" pitchFamily="34" charset="0"/>
                <a:cs typeface="Arial" panose="020B0604020202020204" pitchFamily="34" charset="0"/>
              </a:rPr>
              <a:t>Si su solicitud es negada</a:t>
            </a:r>
          </a:p>
          <a:p>
            <a:pPr lvl="1"/>
            <a:r>
              <a:rPr lang="es-MX" sz="1600" dirty="0" smtClean="0">
                <a:solidFill>
                  <a:schemeClr val="tx2"/>
                </a:solidFill>
                <a:latin typeface="Arial" panose="020B0604020202020204" pitchFamily="34" charset="0"/>
                <a:cs typeface="Arial" panose="020B0604020202020204" pitchFamily="34" charset="0"/>
              </a:rPr>
              <a:t>Usted recibirá una notificación e instrucciones de como apelar la decisión.</a:t>
            </a:r>
          </a:p>
          <a:p>
            <a:pPr lvl="2"/>
            <a:r>
              <a:rPr lang="es-MX" dirty="0" smtClean="0">
                <a:solidFill>
                  <a:schemeClr val="tx2"/>
                </a:solidFill>
                <a:latin typeface="Arial" panose="020B0604020202020204" pitchFamily="34" charset="0"/>
                <a:cs typeface="Arial" panose="020B0604020202020204" pitchFamily="34" charset="0"/>
              </a:rPr>
              <a:t>Si usted no apela la decisión en o antes de la fecha de vencimiento, la acción será finalizada. </a:t>
            </a:r>
            <a:endParaRPr lang="es-MX" dirty="0" smtClean="0">
              <a:solidFill>
                <a:srgbClr val="FF0000"/>
              </a:solidFill>
              <a:latin typeface="Arial" panose="020B0604020202020204" pitchFamily="34" charset="0"/>
              <a:cs typeface="Arial" panose="020B0604020202020204" pitchFamily="34" charset="0"/>
            </a:endParaRPr>
          </a:p>
          <a:p>
            <a:pPr>
              <a:buNone/>
            </a:pPr>
            <a:r>
              <a:rPr lang="es-MX" b="1" dirty="0" smtClean="0">
                <a:solidFill>
                  <a:srgbClr val="964508"/>
                </a:solidFill>
                <a:latin typeface="Arial" panose="020B0604020202020204" pitchFamily="34" charset="0"/>
                <a:cs typeface="Arial" panose="020B0604020202020204" pitchFamily="34" charset="0"/>
              </a:rPr>
              <a:t>Las razones de una negación incluyen pero no se limitan a las siguientes: </a:t>
            </a:r>
          </a:p>
          <a:p>
            <a:pPr lvl="1"/>
            <a:r>
              <a:rPr lang="es-MX" sz="1600" dirty="0" smtClean="0">
                <a:solidFill>
                  <a:schemeClr val="tx2"/>
                </a:solidFill>
                <a:latin typeface="Arial" panose="020B0604020202020204" pitchFamily="34" charset="0"/>
                <a:cs typeface="Arial" panose="020B0604020202020204" pitchFamily="34" charset="0"/>
              </a:rPr>
              <a:t>Inhabilidad de cooperar o no cumplir con los requisitos.  </a:t>
            </a:r>
          </a:p>
          <a:p>
            <a:pPr lvl="1"/>
            <a:r>
              <a:rPr lang="es-MX" sz="1600" dirty="0" smtClean="0">
                <a:solidFill>
                  <a:schemeClr val="tx2"/>
                </a:solidFill>
                <a:latin typeface="Arial" panose="020B0604020202020204" pitchFamily="34" charset="0"/>
                <a:cs typeface="Arial" panose="020B0604020202020204" pitchFamily="34" charset="0"/>
              </a:rPr>
              <a:t>Antecedentes penales o acusaciones graves de abuso de niños. </a:t>
            </a:r>
          </a:p>
          <a:p>
            <a:pPr lvl="1"/>
            <a:r>
              <a:rPr lang="es-MX" sz="1600" dirty="0" smtClean="0">
                <a:solidFill>
                  <a:schemeClr val="tx2"/>
                </a:solidFill>
                <a:latin typeface="Arial" panose="020B0604020202020204" pitchFamily="34" charset="0"/>
                <a:cs typeface="Arial" panose="020B0604020202020204" pitchFamily="34" charset="0"/>
              </a:rPr>
              <a:t>El hogar/el plan físico no cumplió con edificios &amp; terrenos dentro de las normas escritas.</a:t>
            </a:r>
            <a:endParaRPr lang="es-MX" sz="1600" dirty="0">
              <a:solidFill>
                <a:schemeClr val="tx2"/>
              </a:solidFill>
              <a:latin typeface="Arial" panose="020B0604020202020204" pitchFamily="34" charset="0"/>
              <a:cs typeface="Arial" panose="020B0604020202020204" pitchFamily="34" charset="0"/>
            </a:endParaRPr>
          </a:p>
        </p:txBody>
      </p:sp>
      <p:pic>
        <p:nvPicPr>
          <p:cNvPr id="3076" name="Picture 4" descr="http://htmlgiant.com/wp-content/uploads/2012/03/credit-cards-ruin-your-life-01-af.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1079" y="1043704"/>
            <a:ext cx="2453477" cy="185008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us.123rf.com/450wm/roxanabalint/roxanabalint1505/roxanabalint150500026/39636131-appeal-grunge-rubber-stamp-on-white-vector-illustration.jpg?ver=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9770" y="3035027"/>
            <a:ext cx="2428410" cy="141541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51</a:t>
            </a:fld>
            <a:endParaRPr lang="en-US"/>
          </a:p>
        </p:txBody>
      </p:sp>
    </p:spTree>
    <p:extLst>
      <p:ext uri="{BB962C8B-B14F-4D97-AF65-F5344CB8AC3E}">
        <p14:creationId xmlns:p14="http://schemas.microsoft.com/office/powerpoint/2010/main" val="33435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100943" y="1314450"/>
            <a:ext cx="6241768" cy="1371600"/>
          </a:xfrm>
        </p:spPr>
        <p:txBody>
          <a:bodyPr>
            <a:normAutofit fontScale="90000"/>
          </a:bodyPr>
          <a:lstStyle/>
          <a:p>
            <a:r>
              <a:rPr lang="es-MX" sz="4800" b="1" dirty="0" smtClean="0">
                <a:solidFill>
                  <a:srgbClr val="C00000"/>
                </a:solidFill>
                <a:effectLst>
                  <a:outerShdw blurRad="38100" dist="38100" dir="2700000" algn="tl">
                    <a:srgbClr val="000000">
                      <a:alpha val="43137"/>
                    </a:srgbClr>
                  </a:outerShdw>
                </a:effectLst>
              </a:rPr>
              <a:t>Proceso de Adopción</a:t>
            </a:r>
            <a:endParaRPr lang="es-MX" sz="4800"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2198914" y="2800350"/>
            <a:ext cx="6143795" cy="685800"/>
          </a:xfrm>
        </p:spPr>
        <p:txBody>
          <a:bodyPr>
            <a:normAutofit fontScale="85000" lnSpcReduction="10000"/>
          </a:bodyPr>
          <a:lstStyle/>
          <a:p>
            <a:r>
              <a:rPr lang="es-MX" dirty="0" smtClean="0"/>
              <a:t>Proceso de tribunal</a:t>
            </a:r>
          </a:p>
          <a:p>
            <a:endParaRPr lang="es-MX" dirty="0" smtClean="0"/>
          </a:p>
          <a:p>
            <a:r>
              <a:rPr lang="es-MX" dirty="0" smtClean="0"/>
              <a:t>Finalización</a:t>
            </a:r>
            <a:endParaRPr lang="es-MX" dirty="0"/>
          </a:p>
        </p:txBody>
      </p:sp>
      <p:pic>
        <p:nvPicPr>
          <p:cNvPr id="7"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5852" y="528945"/>
            <a:ext cx="1028004" cy="116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4766" y="3304801"/>
            <a:ext cx="1028004" cy="116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629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0533" y="169817"/>
            <a:ext cx="7543802" cy="624840"/>
          </a:xfrm>
        </p:spPr>
        <p:txBody>
          <a:bodyPr>
            <a:normAutofit/>
          </a:bodyPr>
          <a:lstStyle/>
          <a:p>
            <a:pPr algn="ctr"/>
            <a:r>
              <a:rPr lang="en-US" sz="2800" b="1" dirty="0" err="1" smtClean="0">
                <a:solidFill>
                  <a:srgbClr val="964508"/>
                </a:solidFill>
                <a:effectLst>
                  <a:outerShdw blurRad="38100" dist="38100" dir="2700000" algn="tl">
                    <a:srgbClr val="000000">
                      <a:alpha val="43137"/>
                    </a:srgbClr>
                  </a:outerShdw>
                </a:effectLst>
              </a:rPr>
              <a:t>Proceso</a:t>
            </a:r>
            <a:r>
              <a:rPr lang="en-US" sz="2800" b="1" dirty="0" smtClean="0">
                <a:solidFill>
                  <a:srgbClr val="964508"/>
                </a:solidFill>
                <a:effectLst>
                  <a:outerShdw blurRad="38100" dist="38100" dir="2700000" algn="tl">
                    <a:srgbClr val="000000">
                      <a:alpha val="43137"/>
                    </a:srgbClr>
                  </a:outerShdw>
                </a:effectLst>
              </a:rPr>
              <a:t> de </a:t>
            </a:r>
            <a:r>
              <a:rPr lang="en-US" sz="2800" b="1" dirty="0" err="1" smtClean="0">
                <a:solidFill>
                  <a:srgbClr val="964508"/>
                </a:solidFill>
                <a:effectLst>
                  <a:outerShdw blurRad="38100" dist="38100" dir="2700000" algn="tl">
                    <a:srgbClr val="000000">
                      <a:alpha val="43137"/>
                    </a:srgbClr>
                  </a:outerShdw>
                </a:effectLst>
              </a:rPr>
              <a:t>adopción</a:t>
            </a:r>
            <a:r>
              <a:rPr lang="en-US" sz="2800" b="1" dirty="0" smtClean="0">
                <a:solidFill>
                  <a:srgbClr val="964508"/>
                </a:solidFill>
                <a:effectLst>
                  <a:outerShdw blurRad="38100" dist="38100" dir="2700000" algn="tl">
                    <a:srgbClr val="000000">
                      <a:alpha val="43137"/>
                    </a:srgbClr>
                  </a:outerShdw>
                </a:effectLst>
              </a:rPr>
              <a:t> judicial</a:t>
            </a:r>
            <a:endParaRPr lang="en-US" sz="2800" b="1" dirty="0">
              <a:solidFill>
                <a:srgbClr val="964508"/>
              </a:solidFill>
              <a:effectLst>
                <a:outerShdw blurRad="38100" dist="38100" dir="2700000" algn="tl">
                  <a:srgbClr val="000000">
                    <a:alpha val="43137"/>
                  </a:srgbClr>
                </a:outerShdw>
              </a:effectLst>
            </a:endParaRPr>
          </a:p>
        </p:txBody>
      </p:sp>
      <p:sp>
        <p:nvSpPr>
          <p:cNvPr id="6" name="Content Placeholder 5"/>
          <p:cNvSpPr>
            <a:spLocks noGrp="1"/>
          </p:cNvSpPr>
          <p:nvPr>
            <p:ph sz="half" idx="1"/>
          </p:nvPr>
        </p:nvSpPr>
        <p:spPr>
          <a:xfrm>
            <a:off x="720533" y="977016"/>
            <a:ext cx="5625265" cy="681651"/>
          </a:xfrm>
          <a:solidFill>
            <a:schemeClr val="accent3">
              <a:lumMod val="20000"/>
              <a:lumOff val="80000"/>
            </a:schemeClr>
          </a:solidFill>
          <a:ln>
            <a:solidFill>
              <a:schemeClr val="bg2">
                <a:lumMod val="50000"/>
              </a:schemeClr>
            </a:solidFill>
          </a:ln>
        </p:spPr>
        <p:txBody>
          <a:bodyPr>
            <a:normAutofit fontScale="70000" lnSpcReduction="20000"/>
          </a:bodyPr>
          <a:lstStyle/>
          <a:p>
            <a:pPr>
              <a:spcBef>
                <a:spcPts val="0"/>
              </a:spcBef>
            </a:pPr>
            <a:r>
              <a:rPr lang="es-MX" sz="2300" b="1" dirty="0" smtClean="0">
                <a:latin typeface="Arial" panose="020B0604020202020204" pitchFamily="34" charset="0"/>
                <a:cs typeface="Arial" panose="020B0604020202020204" pitchFamily="34" charset="0"/>
              </a:rPr>
              <a:t>Audiencia de disposición o de revisión</a:t>
            </a:r>
          </a:p>
          <a:p>
            <a:pPr lvl="1">
              <a:spcBef>
                <a:spcPts val="0"/>
              </a:spcBef>
            </a:pPr>
            <a:r>
              <a:rPr lang="es-MX" sz="2000" dirty="0" smtClean="0">
                <a:latin typeface="Arial" panose="020B0604020202020204" pitchFamily="34" charset="0"/>
                <a:cs typeface="Arial" panose="020B0604020202020204" pitchFamily="34" charset="0"/>
              </a:rPr>
              <a:t>Se dan por terminados los </a:t>
            </a:r>
            <a:r>
              <a:rPr lang="es-MX" sz="2000" b="1" dirty="0" smtClean="0">
                <a:solidFill>
                  <a:schemeClr val="accent5"/>
                </a:solidFill>
                <a:latin typeface="Arial" panose="020B0604020202020204" pitchFamily="34" charset="0"/>
                <a:cs typeface="Arial" panose="020B0604020202020204" pitchFamily="34" charset="0"/>
              </a:rPr>
              <a:t>SERVICIOS</a:t>
            </a:r>
            <a:r>
              <a:rPr lang="es-MX" sz="2000" dirty="0" smtClean="0">
                <a:latin typeface="Arial" panose="020B0604020202020204" pitchFamily="34" charset="0"/>
                <a:cs typeface="Arial" panose="020B0604020202020204" pitchFamily="34" charset="0"/>
              </a:rPr>
              <a:t> para los padres.</a:t>
            </a:r>
          </a:p>
          <a:p>
            <a:pPr lvl="1">
              <a:spcBef>
                <a:spcPts val="0"/>
              </a:spcBef>
            </a:pPr>
            <a:r>
              <a:rPr lang="es-MX" sz="2000" dirty="0" smtClean="0">
                <a:latin typeface="Arial" panose="020B0604020202020204" pitchFamily="34" charset="0"/>
                <a:cs typeface="Arial" panose="020B0604020202020204" pitchFamily="34" charset="0"/>
              </a:rPr>
              <a:t>Se programa una audiencia 366.26 en los siguientes 120 días.</a:t>
            </a:r>
            <a:endParaRPr lang="es-MX" sz="2000" dirty="0">
              <a:latin typeface="Arial" panose="020B0604020202020204" pitchFamily="34" charset="0"/>
              <a:cs typeface="Arial" panose="020B0604020202020204" pitchFamily="34" charset="0"/>
            </a:endParaRPr>
          </a:p>
        </p:txBody>
      </p:sp>
      <p:sp>
        <p:nvSpPr>
          <p:cNvPr id="9" name="Content Placeholder 8"/>
          <p:cNvSpPr>
            <a:spLocks noGrp="1"/>
          </p:cNvSpPr>
          <p:nvPr>
            <p:ph sz="half" idx="2"/>
          </p:nvPr>
        </p:nvSpPr>
        <p:spPr>
          <a:xfrm>
            <a:off x="965117" y="1705252"/>
            <a:ext cx="6418397" cy="969064"/>
          </a:xfrm>
          <a:solidFill>
            <a:schemeClr val="accent1">
              <a:lumMod val="20000"/>
              <a:lumOff val="80000"/>
            </a:schemeClr>
          </a:solidFill>
          <a:ln>
            <a:solidFill>
              <a:schemeClr val="bg2">
                <a:lumMod val="50000"/>
              </a:schemeClr>
            </a:solidFill>
          </a:ln>
        </p:spPr>
        <p:txBody>
          <a:bodyPr>
            <a:normAutofit fontScale="70000" lnSpcReduction="20000"/>
          </a:bodyPr>
          <a:lstStyle/>
          <a:p>
            <a:pPr>
              <a:spcBef>
                <a:spcPts val="0"/>
              </a:spcBef>
            </a:pPr>
            <a:r>
              <a:rPr lang="es-MX" sz="2300" b="1" dirty="0" smtClean="0">
                <a:latin typeface="Arial" panose="020B0604020202020204" pitchFamily="34" charset="0"/>
                <a:cs typeface="Arial" panose="020B0604020202020204" pitchFamily="34" charset="0"/>
              </a:rPr>
              <a:t>Evaluaci</a:t>
            </a:r>
            <a:r>
              <a:rPr lang="es-MX" sz="2300" b="1" kern="0" dirty="0" smtClean="0">
                <a:latin typeface="Arial" panose="020B0604020202020204" pitchFamily="34" charset="0"/>
                <a:cs typeface="Arial" panose="020B0604020202020204" pitchFamily="34" charset="0"/>
              </a:rPr>
              <a:t>ó</a:t>
            </a:r>
            <a:r>
              <a:rPr lang="es-MX" sz="2300" b="1" dirty="0" smtClean="0">
                <a:latin typeface="Arial" panose="020B0604020202020204" pitchFamily="34" charset="0"/>
                <a:cs typeface="Arial" panose="020B0604020202020204" pitchFamily="34" charset="0"/>
              </a:rPr>
              <a:t>n de 120 días</a:t>
            </a:r>
          </a:p>
          <a:p>
            <a:pPr lvl="1">
              <a:spcBef>
                <a:spcPts val="0"/>
              </a:spcBef>
            </a:pPr>
            <a:r>
              <a:rPr lang="es-MX" sz="2000" dirty="0" smtClean="0">
                <a:latin typeface="Arial" panose="020B0604020202020204" pitchFamily="34" charset="0"/>
                <a:cs typeface="Arial" panose="020B0604020202020204" pitchFamily="34" charset="0"/>
              </a:rPr>
              <a:t>Evaluación del niño para determinar qué es lo mejor para el.</a:t>
            </a:r>
          </a:p>
          <a:p>
            <a:pPr lvl="1">
              <a:spcBef>
                <a:spcPts val="0"/>
              </a:spcBef>
            </a:pPr>
            <a:r>
              <a:rPr lang="es-MX" sz="2000" dirty="0" smtClean="0">
                <a:latin typeface="Arial" panose="020B0604020202020204" pitchFamily="34" charset="0"/>
                <a:cs typeface="Arial" panose="020B0604020202020204" pitchFamily="34" charset="0"/>
              </a:rPr>
              <a:t>Las visitas con los padres continúan.</a:t>
            </a:r>
          </a:p>
          <a:p>
            <a:pPr lvl="1">
              <a:spcBef>
                <a:spcPts val="0"/>
              </a:spcBef>
            </a:pPr>
            <a:r>
              <a:rPr lang="es-MX" sz="2000" dirty="0" smtClean="0">
                <a:latin typeface="Arial" panose="020B0604020202020204" pitchFamily="34" charset="0"/>
                <a:cs typeface="Arial" panose="020B0604020202020204" pitchFamily="34" charset="0"/>
              </a:rPr>
              <a:t>El tribunal prepara un informe escrito para respaldar las recomendaciones de terminar los derechos paternos.</a:t>
            </a:r>
            <a:endParaRPr lang="es-MX" sz="2000" dirty="0">
              <a:latin typeface="Arial" panose="020B0604020202020204" pitchFamily="34" charset="0"/>
              <a:cs typeface="Arial" panose="020B0604020202020204" pitchFamily="34" charset="0"/>
            </a:endParaRPr>
          </a:p>
        </p:txBody>
      </p:sp>
      <p:sp>
        <p:nvSpPr>
          <p:cNvPr id="10" name="Content Placeholder 8"/>
          <p:cNvSpPr txBox="1">
            <a:spLocks/>
          </p:cNvSpPr>
          <p:nvPr/>
        </p:nvSpPr>
        <p:spPr>
          <a:xfrm>
            <a:off x="1446311" y="2699837"/>
            <a:ext cx="6818024" cy="858060"/>
          </a:xfrm>
          <a:prstGeom prst="rect">
            <a:avLst/>
          </a:prstGeom>
          <a:solidFill>
            <a:schemeClr val="accent6">
              <a:lumMod val="20000"/>
              <a:lumOff val="80000"/>
            </a:schemeClr>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a:spcBef>
                <a:spcPts val="0"/>
              </a:spcBef>
            </a:pPr>
            <a:r>
              <a:rPr lang="es-MX" sz="1600" b="1" dirty="0" smtClean="0">
                <a:latin typeface="Arial" panose="020B0604020202020204" pitchFamily="34" charset="0"/>
                <a:cs typeface="Arial" panose="020B0604020202020204" pitchFamily="34" charset="0"/>
              </a:rPr>
              <a:t>Audiencia de selección e implementación 366.26 </a:t>
            </a:r>
          </a:p>
          <a:p>
            <a:pPr lvl="1">
              <a:spcBef>
                <a:spcPts val="0"/>
              </a:spcBef>
            </a:pPr>
            <a:r>
              <a:rPr lang="es-MX" sz="1200" dirty="0" smtClean="0">
                <a:latin typeface="Arial" panose="020B0604020202020204" pitchFamily="34" charset="0"/>
                <a:cs typeface="Arial" panose="020B0604020202020204" pitchFamily="34" charset="0"/>
              </a:rPr>
              <a:t>El tribunal termina los derechos de los padres y visitaciones (para los casos de adopción).</a:t>
            </a:r>
          </a:p>
          <a:p>
            <a:pPr lvl="1">
              <a:spcBef>
                <a:spcPts val="0"/>
              </a:spcBef>
            </a:pPr>
            <a:r>
              <a:rPr lang="es-MX" sz="1200" dirty="0" smtClean="0">
                <a:latin typeface="Arial" panose="020B0604020202020204" pitchFamily="34" charset="0"/>
                <a:cs typeface="Arial" panose="020B0604020202020204" pitchFamily="34" charset="0"/>
              </a:rPr>
              <a:t>El tribunal ordena que se establezca la tutela legal y que cierre el caso.</a:t>
            </a:r>
          </a:p>
          <a:p>
            <a:pPr lvl="1">
              <a:spcBef>
                <a:spcPts val="0"/>
              </a:spcBef>
            </a:pPr>
            <a:r>
              <a:rPr lang="es-MX" sz="1200" dirty="0" smtClean="0">
                <a:latin typeface="Arial" panose="020B0604020202020204" pitchFamily="34" charset="0"/>
                <a:cs typeface="Arial" panose="020B0604020202020204" pitchFamily="34" charset="0"/>
              </a:rPr>
              <a:t>Los padres pueden apelar en los siguientes 60 días.</a:t>
            </a:r>
          </a:p>
        </p:txBody>
      </p:sp>
      <p:sp>
        <p:nvSpPr>
          <p:cNvPr id="11" name="Content Placeholder 8"/>
          <p:cNvSpPr txBox="1">
            <a:spLocks/>
          </p:cNvSpPr>
          <p:nvPr/>
        </p:nvSpPr>
        <p:spPr>
          <a:xfrm>
            <a:off x="2317713" y="3596437"/>
            <a:ext cx="6301480" cy="718457"/>
          </a:xfrm>
          <a:prstGeom prst="rect">
            <a:avLst/>
          </a:prstGeom>
          <a:solidFill>
            <a:srgbClr val="FFFFCC"/>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260597" lvl="1" indent="-260597">
              <a:spcBef>
                <a:spcPts val="0"/>
              </a:spcBef>
            </a:pPr>
            <a:r>
              <a:rPr lang="es-MX" sz="1600" b="1" dirty="0" smtClean="0">
                <a:latin typeface="Arial" panose="020B0604020202020204" pitchFamily="34" charset="0"/>
                <a:cs typeface="Arial" panose="020B0604020202020204" pitchFamily="34" charset="0"/>
              </a:rPr>
              <a:t>Revisión post permanencia cada 6 meses</a:t>
            </a:r>
          </a:p>
          <a:p>
            <a:pPr marL="562327" lvl="2" indent="-260591">
              <a:spcBef>
                <a:spcPts val="0"/>
              </a:spcBef>
            </a:pPr>
            <a:r>
              <a:rPr lang="es-MX" dirty="0" smtClean="0">
                <a:latin typeface="Arial" panose="020B0604020202020204" pitchFamily="34" charset="0"/>
                <a:cs typeface="Arial" panose="020B0604020202020204" pitchFamily="34" charset="0"/>
              </a:rPr>
              <a:t>La tutela &amp; los servicios continúan hasta que la adopción se finaliza.</a:t>
            </a:r>
          </a:p>
          <a:p>
            <a:pPr lvl="1">
              <a:spcBef>
                <a:spcPts val="0"/>
              </a:spcBef>
            </a:pPr>
            <a:r>
              <a:rPr lang="es-MX" sz="1400" dirty="0" smtClean="0">
                <a:latin typeface="Arial" panose="020B0604020202020204" pitchFamily="34" charset="0"/>
                <a:cs typeface="Arial" panose="020B0604020202020204" pitchFamily="34" charset="0"/>
              </a:rPr>
              <a:t>Monitoreo de la colocación y de las necesidades del niño.</a:t>
            </a:r>
          </a:p>
        </p:txBody>
      </p:sp>
      <p:sp>
        <p:nvSpPr>
          <p:cNvPr id="12" name="Content Placeholder 8"/>
          <p:cNvSpPr txBox="1">
            <a:spLocks/>
          </p:cNvSpPr>
          <p:nvPr/>
        </p:nvSpPr>
        <p:spPr>
          <a:xfrm>
            <a:off x="2910164" y="4353434"/>
            <a:ext cx="6066539" cy="565409"/>
          </a:xfrm>
          <a:prstGeom prst="rect">
            <a:avLst/>
          </a:prstGeom>
          <a:solidFill>
            <a:schemeClr val="bg2"/>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a:spcBef>
                <a:spcPts val="0"/>
              </a:spcBef>
            </a:pPr>
            <a:r>
              <a:rPr lang="es-MX" sz="1600" b="1" dirty="0" smtClean="0">
                <a:latin typeface="Arial" panose="020B0604020202020204" pitchFamily="34" charset="0"/>
                <a:cs typeface="Arial" panose="020B0604020202020204" pitchFamily="34" charset="0"/>
              </a:rPr>
              <a:t>Finalización de las adopciones</a:t>
            </a:r>
          </a:p>
          <a:p>
            <a:pPr>
              <a:spcBef>
                <a:spcPts val="0"/>
              </a:spcBef>
            </a:pPr>
            <a:r>
              <a:rPr lang="es-MX" sz="1400" dirty="0" smtClean="0">
                <a:latin typeface="Arial" panose="020B0604020202020204" pitchFamily="34" charset="0"/>
                <a:cs typeface="Arial" panose="020B0604020202020204" pitchFamily="34" charset="0"/>
              </a:rPr>
              <a:t>La tutela del tribunal se da por terminada.</a:t>
            </a:r>
            <a:endParaRPr lang="es-MX" sz="1400" dirty="0">
              <a:latin typeface="Arial" panose="020B0604020202020204" pitchFamily="34" charset="0"/>
              <a:cs typeface="Arial" panose="020B0604020202020204" pitchFamily="34" charset="0"/>
            </a:endParaRPr>
          </a:p>
        </p:txBody>
      </p:sp>
      <p:pic>
        <p:nvPicPr>
          <p:cNvPr id="14" name="Picture 3"/>
          <p:cNvPicPr>
            <a:picLocks noChangeAspect="1" noChangeArrowheads="1"/>
          </p:cNvPicPr>
          <p:nvPr/>
        </p:nvPicPr>
        <p:blipFill>
          <a:blip r:embed="rId2"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4279985">
            <a:off x="7010401" y="971899"/>
            <a:ext cx="182880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042129">
            <a:off x="270621" y="3474390"/>
            <a:ext cx="1388992" cy="1063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022B156B-59AE-415F-B24B-8756D48BB977}" type="slidenum">
              <a:rPr lang="en-US" smtClean="0"/>
              <a:pPr/>
              <a:t>53</a:t>
            </a:fld>
            <a:endParaRPr lang="en-US"/>
          </a:p>
        </p:txBody>
      </p:sp>
    </p:spTree>
    <p:extLst>
      <p:ext uri="{BB962C8B-B14F-4D97-AF65-F5344CB8AC3E}">
        <p14:creationId xmlns:p14="http://schemas.microsoft.com/office/powerpoint/2010/main" val="113351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additive="base">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bg/>
                                          </p:spTgt>
                                        </p:tgtEl>
                                        <p:attrNameLst>
                                          <p:attrName>style.visibility</p:attrName>
                                        </p:attrNameLst>
                                      </p:cBhvr>
                                      <p:to>
                                        <p:strVal val="visible"/>
                                      </p:to>
                                    </p:set>
                                    <p:anim calcmode="lin" valueType="num">
                                      <p:cBhvr additive="base">
                                        <p:cTn id="25" dur="500" fill="hold"/>
                                        <p:tgtEl>
                                          <p:spTgt spid="9">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9">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xEl>
                                              <p:pRg st="1" end="1"/>
                                            </p:txEl>
                                          </p:spTgt>
                                        </p:tgtEl>
                                        <p:attrNameLst>
                                          <p:attrName>style.visibility</p:attrName>
                                        </p:attrNameLst>
                                      </p:cBhvr>
                                      <p:to>
                                        <p:strVal val="visible"/>
                                      </p:to>
                                    </p:set>
                                    <p:anim calcmode="lin" valueType="num">
                                      <p:cBhvr additive="base">
                                        <p:cTn id="3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1" end="1"/>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xEl>
                                              <p:pRg st="2" end="2"/>
                                            </p:txEl>
                                          </p:spTgt>
                                        </p:tgtEl>
                                        <p:attrNameLst>
                                          <p:attrName>style.visibility</p:attrName>
                                        </p:attrNameLst>
                                      </p:cBhvr>
                                      <p:to>
                                        <p:strVal val="visible"/>
                                      </p:to>
                                    </p:set>
                                    <p:anim calcmode="lin" valueType="num">
                                      <p:cBhvr additive="base">
                                        <p:cTn id="3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anim calcmode="lin" valueType="num">
                                      <p:cBhvr additive="base">
                                        <p:cTn id="4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ppt_x"/>
                                          </p:val>
                                        </p:tav>
                                        <p:tav tm="100000">
                                          <p:val>
                                            <p:strVal val="#ppt_x"/>
                                          </p:val>
                                        </p:tav>
                                      </p:tavLst>
                                    </p:anim>
                                    <p:anim calcmode="lin" valueType="num">
                                      <p:cBhvr additive="base">
                                        <p:cTn id="6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9" grpId="0" build="p" animBg="1"/>
      <p:bldP spid="10" grpId="0" animBg="1"/>
      <p:bldP spid="11"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adop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789845" y="1976202"/>
            <a:ext cx="2169128" cy="28923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6400" y="500743"/>
            <a:ext cx="8229600" cy="594361"/>
          </a:xfrm>
        </p:spPr>
        <p:txBody>
          <a:bodyPr>
            <a:normAutofit/>
          </a:bodyPr>
          <a:lstStyle/>
          <a:p>
            <a:pPr algn="ctr"/>
            <a:r>
              <a:rPr lang="es-MX" sz="3600" b="1" kern="0" dirty="0" smtClean="0">
                <a:solidFill>
                  <a:schemeClr val="tx1"/>
                </a:solidFill>
              </a:rPr>
              <a:t>Proceso de Adopción</a:t>
            </a:r>
            <a:endParaRPr lang="es-MX" sz="32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5237" y="1393371"/>
            <a:ext cx="8229600" cy="3396305"/>
          </a:xfrm>
        </p:spPr>
        <p:txBody>
          <a:bodyPr>
            <a:normAutofit fontScale="92500" lnSpcReduction="20000"/>
          </a:bodyPr>
          <a:lstStyle/>
          <a:p>
            <a:pPr>
              <a:buNone/>
            </a:pPr>
            <a:r>
              <a:rPr lang="es-MX" sz="2000" b="1" dirty="0" smtClean="0">
                <a:solidFill>
                  <a:schemeClr val="tx2"/>
                </a:solidFill>
                <a:latin typeface="Arial" panose="020B0604020202020204" pitchFamily="34" charset="0"/>
                <a:cs typeface="Arial" panose="020B0604020202020204" pitchFamily="34" charset="0"/>
              </a:rPr>
              <a:t>Requisitos adicionales para finalizar la adopción	</a:t>
            </a:r>
          </a:p>
          <a:p>
            <a:pPr lvl="1"/>
            <a:r>
              <a:rPr lang="es-MX" sz="1800" dirty="0" smtClean="0">
                <a:solidFill>
                  <a:schemeClr val="tx2"/>
                </a:solidFill>
                <a:latin typeface="Arial" panose="020B0604020202020204" pitchFamily="34" charset="0"/>
                <a:cs typeface="Arial" panose="020B0604020202020204" pitchFamily="34" charset="0"/>
              </a:rPr>
              <a:t>El cuidador debe ser por lo menos 10 años mayor que el niño (algunas excepciones aplican) </a:t>
            </a:r>
          </a:p>
          <a:p>
            <a:pPr lvl="1"/>
            <a:r>
              <a:rPr lang="es-MX" sz="1800" dirty="0" smtClean="0">
                <a:solidFill>
                  <a:schemeClr val="tx2"/>
                </a:solidFill>
                <a:latin typeface="Arial" panose="020B0604020202020204" pitchFamily="34" charset="0"/>
                <a:cs typeface="Arial" panose="020B0604020202020204" pitchFamily="34" charset="0"/>
              </a:rPr>
              <a:t>Servicios disponibles de previa y después de la adopción</a:t>
            </a:r>
          </a:p>
          <a:p>
            <a:pPr lvl="2"/>
            <a:r>
              <a:rPr lang="es-MX" sz="1700" dirty="0" smtClean="0">
                <a:solidFill>
                  <a:schemeClr val="tx2"/>
                </a:solidFill>
                <a:latin typeface="Arial" panose="020B0604020202020204" pitchFamily="34" charset="0"/>
                <a:cs typeface="Arial" panose="020B0604020202020204" pitchFamily="34" charset="0"/>
              </a:rPr>
              <a:t>Incluye el Programa de Asistencia de Adopción, y </a:t>
            </a:r>
            <a:r>
              <a:rPr lang="es-MX" sz="1700" dirty="0" err="1" smtClean="0">
                <a:solidFill>
                  <a:schemeClr val="tx2"/>
                </a:solidFill>
                <a:latin typeface="Arial" panose="020B0604020202020204" pitchFamily="34" charset="0"/>
                <a:cs typeface="Arial" panose="020B0604020202020204" pitchFamily="34" charset="0"/>
              </a:rPr>
              <a:t>Medi</a:t>
            </a:r>
            <a:r>
              <a:rPr lang="es-MX" sz="1700" dirty="0" smtClean="0">
                <a:solidFill>
                  <a:schemeClr val="tx2"/>
                </a:solidFill>
                <a:latin typeface="Arial" panose="020B0604020202020204" pitchFamily="34" charset="0"/>
                <a:cs typeface="Arial" panose="020B0604020202020204" pitchFamily="34" charset="0"/>
              </a:rPr>
              <a:t>-Cal, hasta que el menor cumpla 18 años (o hasta la edad de 21 años si cumple con ciertas condiciones)</a:t>
            </a:r>
          </a:p>
          <a:p>
            <a:pPr lvl="2"/>
            <a:r>
              <a:rPr lang="es-MX" sz="1700" dirty="0" smtClean="0">
                <a:solidFill>
                  <a:schemeClr val="tx2"/>
                </a:solidFill>
                <a:latin typeface="Arial" panose="020B0604020202020204" pitchFamily="34" charset="0"/>
                <a:cs typeface="Arial" panose="020B0604020202020204" pitchFamily="34" charset="0"/>
              </a:rPr>
              <a:t>El trabajador social continua asignado a su caso.</a:t>
            </a:r>
          </a:p>
          <a:p>
            <a:pPr lvl="2"/>
            <a:r>
              <a:rPr lang="es-MX" sz="1700" dirty="0" smtClean="0">
                <a:solidFill>
                  <a:schemeClr val="tx2"/>
                </a:solidFill>
                <a:latin typeface="Arial" panose="020B0604020202020204" pitchFamily="34" charset="0"/>
                <a:cs typeface="Arial" panose="020B0604020202020204" pitchFamily="34" charset="0"/>
              </a:rPr>
              <a:t>Consejería, manejo de casos, y grupos de apoyo están disponibles.</a:t>
            </a:r>
          </a:p>
          <a:p>
            <a:pPr lvl="1"/>
            <a:r>
              <a:rPr lang="es-MX" sz="1900" dirty="0" smtClean="0">
                <a:solidFill>
                  <a:schemeClr val="tx2"/>
                </a:solidFill>
                <a:latin typeface="Arial" panose="020B0604020202020204" pitchFamily="34" charset="0"/>
                <a:cs typeface="Arial" panose="020B0604020202020204" pitchFamily="34" charset="0"/>
              </a:rPr>
              <a:t>Debe proporcionar verificación de todos los matrimonios y disoluciones </a:t>
            </a:r>
          </a:p>
          <a:p>
            <a:pPr lvl="1"/>
            <a:r>
              <a:rPr lang="es-MX" sz="1800" dirty="0" smtClean="0">
                <a:solidFill>
                  <a:schemeClr val="tx2"/>
                </a:solidFill>
                <a:latin typeface="Arial" panose="020B0604020202020204" pitchFamily="34" charset="0"/>
                <a:cs typeface="Arial" panose="020B0604020202020204" pitchFamily="34" charset="0"/>
              </a:rPr>
              <a:t>Tratar con la manutención del niño, con </a:t>
            </a:r>
            <a:r>
              <a:rPr lang="es-MX" sz="1800" dirty="0">
                <a:solidFill>
                  <a:schemeClr val="tx2"/>
                </a:solidFill>
                <a:latin typeface="Arial" panose="020B0604020202020204" pitchFamily="34" charset="0"/>
                <a:cs typeface="Arial" panose="020B0604020202020204" pitchFamily="34" charset="0"/>
              </a:rPr>
              <a:t>c</a:t>
            </a:r>
            <a:r>
              <a:rPr lang="es-MX" sz="1800" dirty="0" smtClean="0">
                <a:solidFill>
                  <a:schemeClr val="tx2"/>
                </a:solidFill>
                <a:latin typeface="Arial" panose="020B0604020202020204" pitchFamily="34" charset="0"/>
                <a:cs typeface="Arial" panose="020B0604020202020204" pitchFamily="34" charset="0"/>
              </a:rPr>
              <a:t>uestiones de herencia, etc.</a:t>
            </a:r>
          </a:p>
          <a:p>
            <a:pPr lvl="1"/>
            <a:r>
              <a:rPr lang="es-MX" sz="1800" dirty="0" smtClean="0">
                <a:solidFill>
                  <a:schemeClr val="tx2"/>
                </a:solidFill>
                <a:latin typeface="Arial" panose="020B0604020202020204" pitchFamily="34" charset="0"/>
                <a:cs typeface="Arial" panose="020B0604020202020204" pitchFamily="34" charset="0"/>
              </a:rPr>
              <a:t>Si aplica, planear visitaciones con hermanos después de la adopción. </a:t>
            </a:r>
            <a:endParaRPr lang="es-MX" sz="1800" dirty="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54</a:t>
            </a:fld>
            <a:endParaRPr lang="en-US"/>
          </a:p>
        </p:txBody>
      </p:sp>
    </p:spTree>
    <p:extLst>
      <p:ext uri="{BB962C8B-B14F-4D97-AF65-F5344CB8AC3E}">
        <p14:creationId xmlns:p14="http://schemas.microsoft.com/office/powerpoint/2010/main" val="369979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73" y="182862"/>
            <a:ext cx="7543802" cy="631658"/>
          </a:xfrm>
        </p:spPr>
        <p:txBody>
          <a:bodyPr>
            <a:normAutofit fontScale="90000"/>
          </a:bodyPr>
          <a:lstStyle/>
          <a:p>
            <a:r>
              <a:rPr lang="es-MX" sz="3300" b="1" kern="0" dirty="0" smtClean="0">
                <a:solidFill>
                  <a:schemeClr val="tx1"/>
                </a:solidFill>
                <a:effectLst>
                  <a:outerShdw blurRad="38100" dist="38100" dir="2700000" algn="tl">
                    <a:srgbClr val="000000">
                      <a:alpha val="43137"/>
                    </a:srgbClr>
                  </a:outerShdw>
                </a:effectLst>
              </a:rPr>
              <a:t>Adopción: Preguntas que debe hacer</a:t>
            </a:r>
            <a:endParaRPr lang="es-MX" sz="3300" dirty="0">
              <a:solidFill>
                <a:schemeClr val="tx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5114" y="814520"/>
            <a:ext cx="6705608" cy="4296335"/>
          </a:xfrm>
        </p:spPr>
        <p:txBody>
          <a:bodyPr>
            <a:normAutofit lnSpcReduction="10000"/>
          </a:bodyPr>
          <a:lstStyle/>
          <a:p>
            <a:pPr marL="0" indent="0" eaLnBrk="0" fontAlgn="base" hangingPunct="0">
              <a:spcBef>
                <a:spcPct val="20000"/>
              </a:spcBef>
              <a:spcAft>
                <a:spcPct val="0"/>
              </a:spcAft>
              <a:buClr>
                <a:srgbClr val="003366"/>
              </a:buClr>
              <a:buSzPct val="75000"/>
              <a:buNone/>
            </a:pPr>
            <a:r>
              <a:rPr lang="es-MX" sz="1500" kern="0" dirty="0" smtClean="0">
                <a:solidFill>
                  <a:schemeClr val="tx2"/>
                </a:solidFill>
                <a:latin typeface="Arial" panose="020B0604020202020204" pitchFamily="34" charset="0"/>
                <a:cs typeface="Arial" panose="020B0604020202020204" pitchFamily="34" charset="0"/>
              </a:rPr>
              <a:t>Para asegurar que el niño que acepte en su hogar tiene la mayor posibilidad de ser adoptado, haga estas preguntas antes de aceptar la colocación:</a:t>
            </a:r>
          </a:p>
          <a:p>
            <a:pPr marL="257168" indent="-257168" eaLnBrk="0" fontAlgn="base" hangingPunct="0">
              <a:spcBef>
                <a:spcPct val="20000"/>
              </a:spcBef>
              <a:spcAft>
                <a:spcPct val="0"/>
              </a:spcAft>
              <a:buClr>
                <a:srgbClr val="003366"/>
              </a:buClr>
              <a:buSzPct val="75000"/>
              <a:buFont typeface="+mj-lt"/>
              <a:buAutoNum type="arabicPeriod"/>
            </a:pPr>
            <a:r>
              <a:rPr lang="es-MX" sz="1500" b="1" kern="0" dirty="0" smtClean="0">
                <a:solidFill>
                  <a:schemeClr val="tx2"/>
                </a:solidFill>
                <a:latin typeface="Arial" panose="020B0604020202020204" pitchFamily="34" charset="0"/>
                <a:cs typeface="Arial" panose="020B0604020202020204" pitchFamily="34" charset="0"/>
              </a:rPr>
              <a:t>¿Los padres han perdido otros hijos a la adopción en el pasado?</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A menudo el tribunal no ordenará la reunificación. </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Generalmente, estos niños tienen las mejores oportunidades de ser adoptados. </a:t>
            </a:r>
          </a:p>
          <a:p>
            <a:pPr marL="257168" indent="-257168" eaLnBrk="0" fontAlgn="base" hangingPunct="0">
              <a:spcBef>
                <a:spcPct val="20000"/>
              </a:spcBef>
              <a:spcAft>
                <a:spcPct val="0"/>
              </a:spcAft>
              <a:buClr>
                <a:srgbClr val="003366"/>
              </a:buClr>
              <a:buSzPct val="75000"/>
              <a:buFont typeface="+mj-lt"/>
              <a:buAutoNum type="arabicPeriod"/>
            </a:pPr>
            <a:r>
              <a:rPr lang="es-MX" sz="1500" b="1" kern="0" dirty="0" smtClean="0">
                <a:solidFill>
                  <a:schemeClr val="tx2"/>
                </a:solidFill>
                <a:latin typeface="Arial" panose="020B0604020202020204" pitchFamily="34" charset="0"/>
                <a:cs typeface="Arial" panose="020B0604020202020204" pitchFamily="34" charset="0"/>
              </a:rPr>
              <a:t>¿Hay parientes que han pedido la colocación del niño? </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La agencia siempre intenta primero colocar al niño con los parientes.</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Siempre se le da la preferencia a parientes que solicitan la colocación antes de la audiencia de disposición. </a:t>
            </a:r>
          </a:p>
          <a:p>
            <a:pPr marL="257168" indent="-257168" eaLnBrk="0" fontAlgn="base" hangingPunct="0">
              <a:spcBef>
                <a:spcPct val="20000"/>
              </a:spcBef>
              <a:spcAft>
                <a:spcPct val="0"/>
              </a:spcAft>
              <a:buClr>
                <a:srgbClr val="003366"/>
              </a:buClr>
              <a:buSzPct val="75000"/>
              <a:buFont typeface="+mj-lt"/>
              <a:buAutoNum type="arabicPeriod"/>
            </a:pPr>
            <a:r>
              <a:rPr lang="es-MX" sz="1500" b="1" kern="0" dirty="0" smtClean="0">
                <a:solidFill>
                  <a:schemeClr val="tx2"/>
                </a:solidFill>
                <a:latin typeface="Arial" panose="020B0604020202020204" pitchFamily="34" charset="0"/>
                <a:cs typeface="Arial" panose="020B0604020202020204" pitchFamily="34" charset="0"/>
              </a:rPr>
              <a:t>¿Reclamaron los padres la ascendencia de indio americano &amp; aplica ICWA? </a:t>
            </a:r>
          </a:p>
          <a:p>
            <a:pPr marL="552056" lvl="1" indent="-257168" eaLnBrk="0" fontAlgn="base" hangingPunct="0">
              <a:spcBef>
                <a:spcPct val="20000"/>
              </a:spcBef>
              <a:spcAft>
                <a:spcPct val="0"/>
              </a:spcAft>
              <a:buClr>
                <a:srgbClr val="003366"/>
              </a:buClr>
              <a:buSzPct val="75000"/>
            </a:pPr>
            <a:r>
              <a:rPr lang="es-MX" b="1" kern="0" dirty="0" smtClean="0">
                <a:solidFill>
                  <a:schemeClr val="tx2"/>
                </a:solidFill>
                <a:latin typeface="Arial" panose="020B0604020202020204" pitchFamily="34" charset="0"/>
                <a:cs typeface="Arial" panose="020B0604020202020204" pitchFamily="34" charset="0"/>
              </a:rPr>
              <a:t>La agencia tomara MEDIDAS ACTIVAS para colocar al niño con un pariente o con una familia/tribu indio americana. </a:t>
            </a:r>
          </a:p>
          <a:p>
            <a:pPr marL="0" indent="0" eaLnBrk="0" fontAlgn="base" hangingPunct="0">
              <a:spcBef>
                <a:spcPct val="20000"/>
              </a:spcBef>
              <a:spcAft>
                <a:spcPct val="0"/>
              </a:spcAft>
              <a:buClr>
                <a:srgbClr val="003366"/>
              </a:buClr>
              <a:buSzPct val="75000"/>
              <a:buNone/>
            </a:pPr>
            <a:endParaRPr lang="es-MX" sz="800" kern="0" dirty="0" smtClean="0">
              <a:solidFill>
                <a:schemeClr val="tx2"/>
              </a:solidFill>
              <a:latin typeface="Arial" panose="020B0604020202020204" pitchFamily="34" charset="0"/>
              <a:cs typeface="Arial" panose="020B0604020202020204" pitchFamily="34" charset="0"/>
            </a:endParaRPr>
          </a:p>
          <a:p>
            <a:pPr marL="0" indent="0" algn="ctr" eaLnBrk="0" fontAlgn="base" hangingPunct="0">
              <a:spcBef>
                <a:spcPct val="20000"/>
              </a:spcBef>
              <a:spcAft>
                <a:spcPct val="0"/>
              </a:spcAft>
              <a:buClr>
                <a:srgbClr val="003366"/>
              </a:buClr>
              <a:buSzPct val="75000"/>
              <a:buNone/>
            </a:pPr>
            <a:r>
              <a:rPr lang="es-MX" sz="1300" kern="0" dirty="0" smtClean="0">
                <a:solidFill>
                  <a:schemeClr val="tx2"/>
                </a:solidFill>
                <a:latin typeface="Arial" panose="020B0604020202020204" pitchFamily="34" charset="0"/>
                <a:cs typeface="Arial" panose="020B0604020202020204" pitchFamily="34" charset="0"/>
              </a:rPr>
              <a:t>***Cualquier persona que este seriamente considerando adoptar, se le beneficia informarse acerca de las adopciones privadas, las cuales podrían tener menos riesgos pero también podrían ser sumamente costosas. </a:t>
            </a:r>
            <a:endParaRPr lang="es-MX" sz="1300" kern="0" dirty="0">
              <a:solidFill>
                <a:schemeClr val="tx2"/>
              </a:solidFill>
              <a:latin typeface="Arial" panose="020B0604020202020204" pitchFamily="34" charset="0"/>
              <a:cs typeface="Arial" panose="020B0604020202020204" pitchFamily="34" charset="0"/>
            </a:endParaRPr>
          </a:p>
        </p:txBody>
      </p:sp>
      <p:pic>
        <p:nvPicPr>
          <p:cNvPr id="36870" name="Picture 6" descr="http://worldartsme.com/images/flat-question-mark-clipart-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4983" y="751456"/>
            <a:ext cx="1939403" cy="372291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55</a:t>
            </a:fld>
            <a:endParaRPr lang="en-US"/>
          </a:p>
        </p:txBody>
      </p:sp>
    </p:spTree>
    <p:extLst>
      <p:ext uri="{BB962C8B-B14F-4D97-AF65-F5344CB8AC3E}">
        <p14:creationId xmlns:p14="http://schemas.microsoft.com/office/powerpoint/2010/main" val="365863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rgbClr val="3399FF"/>
                                      </p:to>
                                    </p:animClr>
                                  </p:sub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rgbClr val="3399FF"/>
                                      </p:to>
                                    </p:animClr>
                                  </p:sub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rgbClr val="3399FF"/>
                                      </p:to>
                                    </p:animClr>
                                  </p:sub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rgbClr val="3399FF"/>
                                      </p:to>
                                    </p:animClr>
                                  </p:sub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5" end="5"/>
                                            </p:txEl>
                                          </p:spTgt>
                                        </p:tgtEl>
                                        <p:attrNameLst>
                                          <p:attrName>ppt_c</p:attrName>
                                        </p:attrNameLst>
                                      </p:cBhvr>
                                      <p:to>
                                        <a:srgbClr val="3399FF"/>
                                      </p:to>
                                    </p:animClr>
                                  </p:sub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6" end="6"/>
                                            </p:txEl>
                                          </p:spTgt>
                                        </p:tgtEl>
                                        <p:attrNameLst>
                                          <p:attrName>ppt_c</p:attrName>
                                        </p:attrNameLst>
                                      </p:cBhvr>
                                      <p:to>
                                        <a:srgbClr val="3399FF"/>
                                      </p:to>
                                    </p:animClr>
                                  </p:sub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62" y="279559"/>
            <a:ext cx="8414238" cy="648290"/>
          </a:xfrm>
        </p:spPr>
        <p:txBody>
          <a:bodyPr>
            <a:normAutofit/>
          </a:bodyPr>
          <a:lstStyle/>
          <a:p>
            <a:pPr algn="ctr"/>
            <a:r>
              <a:rPr lang="en-US" sz="3600" b="1" kern="0" dirty="0" err="1" smtClean="0">
                <a:solidFill>
                  <a:schemeClr val="tx1"/>
                </a:solidFill>
              </a:rPr>
              <a:t>Adopción</a:t>
            </a:r>
            <a:r>
              <a:rPr lang="en-US" sz="3600" b="1" kern="0" dirty="0" smtClean="0">
                <a:solidFill>
                  <a:schemeClr val="tx1"/>
                </a:solidFill>
              </a:rPr>
              <a:t>- </a:t>
            </a:r>
            <a:r>
              <a:rPr lang="en-US" sz="3600" b="1" kern="0" dirty="0" err="1" smtClean="0">
                <a:solidFill>
                  <a:schemeClr val="tx1"/>
                </a:solidFill>
              </a:rPr>
              <a:t>Finalización</a:t>
            </a:r>
            <a:r>
              <a:rPr lang="en-US" sz="3600" b="1" kern="0" dirty="0" smtClean="0">
                <a:solidFill>
                  <a:schemeClr val="tx1"/>
                </a:solidFill>
              </a:rPr>
              <a:t> </a:t>
            </a:r>
            <a:endParaRPr lang="en-US" sz="3600" dirty="0">
              <a:solidFill>
                <a:schemeClr val="bg2">
                  <a:lumMod val="10000"/>
                </a:schemeClr>
              </a:solidFill>
            </a:endParaRPr>
          </a:p>
        </p:txBody>
      </p:sp>
      <p:sp>
        <p:nvSpPr>
          <p:cNvPr id="4" name="Text Placeholder 3"/>
          <p:cNvSpPr>
            <a:spLocks noGrp="1"/>
          </p:cNvSpPr>
          <p:nvPr>
            <p:ph type="body" sz="half" idx="2"/>
          </p:nvPr>
        </p:nvSpPr>
        <p:spPr>
          <a:xfrm>
            <a:off x="5123330" y="1136972"/>
            <a:ext cx="3745007" cy="3730863"/>
          </a:xfrm>
        </p:spPr>
        <p:txBody>
          <a:bodyPr>
            <a:normAutofit fontScale="85000" lnSpcReduction="10000"/>
          </a:bodyPr>
          <a:lstStyle/>
          <a:p>
            <a:pPr eaLnBrk="0" fontAlgn="base" hangingPunct="0">
              <a:spcBef>
                <a:spcPts val="900"/>
              </a:spcBef>
              <a:spcAft>
                <a:spcPct val="0"/>
              </a:spcAft>
              <a:buClr>
                <a:srgbClr val="003366"/>
              </a:buClr>
              <a:buSzPct val="75000"/>
            </a:pPr>
            <a:r>
              <a:rPr lang="es-MX" sz="2300" b="1" kern="0" dirty="0" smtClean="0">
                <a:solidFill>
                  <a:schemeClr val="tx2"/>
                </a:solidFill>
                <a:latin typeface="Arial" panose="020B0604020202020204" pitchFamily="34" charset="0"/>
                <a:cs typeface="Arial" panose="020B0604020202020204" pitchFamily="34" charset="0"/>
              </a:rPr>
              <a:t>Proceso de finalización</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Todos los archivos del niño son entregados a los padres adoptivos. </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El cuidador firma los documentos de asistencia para la adopción. </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Los documentos legales se firman.</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Se puede cambiar el nombre del niño legalmente. </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El niño tiene un hogar para siempre!</a:t>
            </a:r>
          </a:p>
          <a:p>
            <a:pPr marL="257168" indent="-257168" eaLnBrk="0" fontAlgn="base" hangingPunct="0">
              <a:spcBef>
                <a:spcPts val="900"/>
              </a:spcBef>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Puede ser que la agencia se comunique con usted para participar en una junta si los hermanos del niño entran al cuidado de crianza después de que la adopción es finalizada. 	</a:t>
            </a:r>
          </a:p>
          <a:p>
            <a:endParaRPr lang="es-MX" dirty="0">
              <a:solidFill>
                <a:schemeClr val="tx2"/>
              </a:solidFill>
              <a:latin typeface="Arial" panose="020B0604020202020204" pitchFamily="34" charset="0"/>
              <a:cs typeface="Arial" panose="020B0604020202020204" pitchFamily="34" charset="0"/>
            </a:endParaRPr>
          </a:p>
        </p:txBody>
      </p:sp>
      <p:pic>
        <p:nvPicPr>
          <p:cNvPr id="31746" name="Picture 2" descr="http://www.tampabay.com/resources/images/dti/rendered/2013/11/b4s_adoption111613b_11933595_8co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4560" y="1184376"/>
            <a:ext cx="4629150" cy="308403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022B156B-59AE-415F-B24B-8756D48BB977}" type="slidenum">
              <a:rPr lang="en-US" smtClean="0"/>
              <a:pPr/>
              <a:t>56</a:t>
            </a:fld>
            <a:endParaRPr lang="en-US"/>
          </a:p>
        </p:txBody>
      </p:sp>
    </p:spTree>
    <p:extLst>
      <p:ext uri="{BB962C8B-B14F-4D97-AF65-F5344CB8AC3E}">
        <p14:creationId xmlns:p14="http://schemas.microsoft.com/office/powerpoint/2010/main" val="235852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643169" y="785060"/>
            <a:ext cx="6864546" cy="1371600"/>
          </a:xfrm>
        </p:spPr>
        <p:txBody>
          <a:bodyPr>
            <a:noAutofit/>
          </a:bodyPr>
          <a:lstStyle/>
          <a:p>
            <a:pPr>
              <a:lnSpc>
                <a:spcPct val="100000"/>
              </a:lnSpc>
              <a:spcBef>
                <a:spcPts val="1200"/>
              </a:spcBef>
            </a:pPr>
            <a:r>
              <a:rPr lang="es-MX" sz="4000" b="1" dirty="0" smtClean="0">
                <a:solidFill>
                  <a:srgbClr val="C00000"/>
                </a:solidFill>
                <a:effectLst>
                  <a:outerShdw blurRad="38100" dist="38100" dir="2700000" algn="tl">
                    <a:srgbClr val="000000">
                      <a:alpha val="43137"/>
                    </a:srgbClr>
                  </a:outerShdw>
                </a:effectLst>
              </a:rPr>
              <a:t>Después de la Aprobación </a:t>
            </a:r>
            <a:r>
              <a:rPr lang="es-MX" sz="2800" b="1" dirty="0" smtClean="0">
                <a:solidFill>
                  <a:srgbClr val="C00000"/>
                </a:solidFill>
                <a:effectLst>
                  <a:outerShdw blurRad="38100" dist="38100" dir="2700000" algn="tl">
                    <a:srgbClr val="000000">
                      <a:alpha val="43137"/>
                    </a:srgbClr>
                  </a:outerShdw>
                </a:effectLst>
              </a:rPr>
              <a:t/>
            </a:r>
            <a:br>
              <a:rPr lang="es-MX" sz="2800" b="1" dirty="0" smtClean="0">
                <a:solidFill>
                  <a:srgbClr val="C00000"/>
                </a:solidFill>
                <a:effectLst>
                  <a:outerShdw blurRad="38100" dist="38100" dir="2700000" algn="tl">
                    <a:srgbClr val="000000">
                      <a:alpha val="43137"/>
                    </a:srgbClr>
                  </a:outerShdw>
                </a:effectLst>
              </a:rPr>
            </a:br>
            <a:r>
              <a:rPr lang="es-MX" sz="2800" dirty="0" smtClean="0">
                <a:effectLst>
                  <a:outerShdw blurRad="38100" dist="38100" dir="2700000" algn="tl">
                    <a:srgbClr val="000000">
                      <a:alpha val="43137"/>
                    </a:srgbClr>
                  </a:outerShdw>
                </a:effectLst>
              </a:rPr>
              <a:t>       </a:t>
            </a:r>
            <a:endParaRPr lang="es-MX" sz="2800" b="1" strike="sngStrike" dirty="0">
              <a:solidFill>
                <a:srgbClr val="964508"/>
              </a:solidFill>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3064291" y="2156660"/>
            <a:ext cx="5509068" cy="942769"/>
          </a:xfrm>
        </p:spPr>
        <p:txBody>
          <a:bodyPr>
            <a:noAutofit/>
          </a:bodyPr>
          <a:lstStyle/>
          <a:p>
            <a:pPr marL="342900" indent="-342900">
              <a:buFont typeface="Arial" panose="020B0604020202020204" pitchFamily="34" charset="0"/>
              <a:buChar char="•"/>
            </a:pPr>
            <a:r>
              <a:rPr lang="es-MX" sz="2000" dirty="0" smtClean="0">
                <a:solidFill>
                  <a:schemeClr val="accent1">
                    <a:lumMod val="50000"/>
                  </a:schemeClr>
                </a:solidFill>
                <a:latin typeface="Arial" panose="020B0604020202020204" pitchFamily="34" charset="0"/>
                <a:cs typeface="Arial" panose="020B0604020202020204" pitchFamily="34" charset="0"/>
              </a:rPr>
              <a:t>Resumen de regulaciones importantes de las normas escritas del departamento de servicios sociales de California </a:t>
            </a:r>
            <a:endParaRPr lang="es-MX" i="1" dirty="0">
              <a:solidFill>
                <a:schemeClr val="accent1">
                  <a:lumMod val="50000"/>
                </a:schemeClr>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9724" y="2887060"/>
            <a:ext cx="21240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940216" y="2017490"/>
            <a:ext cx="2305592"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89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8844"/>
            <a:ext cx="9302129" cy="482600"/>
          </a:xfrm>
        </p:spPr>
        <p:txBody>
          <a:bodyPr>
            <a:noAutofit/>
          </a:bodyPr>
          <a:lstStyle/>
          <a:p>
            <a:pPr lvl="1" algn="ctr" defTabSz="685783" rtl="0">
              <a:lnSpc>
                <a:spcPct val="90000"/>
              </a:lnSpc>
              <a:spcBef>
                <a:spcPct val="0"/>
              </a:spcBef>
            </a:pPr>
            <a:r>
              <a:rPr lang="es-MX" sz="3200" b="1" dirty="0" smtClean="0">
                <a:solidFill>
                  <a:schemeClr val="tx1"/>
                </a:solidFill>
                <a:effectLst>
                  <a:outerShdw blurRad="38100" dist="38100" dir="2700000" algn="tl">
                    <a:srgbClr val="000000">
                      <a:alpha val="43137"/>
                    </a:srgbClr>
                  </a:outerShdw>
                </a:effectLst>
                <a:latin typeface="+mj-lt"/>
              </a:rPr>
              <a:t>Responsabilidades después de la aprobación </a:t>
            </a:r>
            <a:endParaRPr lang="es-MX" sz="1800" dirty="0">
              <a:solidFill>
                <a:schemeClr val="tx2"/>
              </a:solidFill>
              <a:effectLst>
                <a:outerShdw blurRad="38100" dist="38100" dir="2700000" algn="tl">
                  <a:srgbClr val="000000">
                    <a:alpha val="43137"/>
                  </a:srgbClr>
                </a:outerShdw>
              </a:effectLst>
              <a:latin typeface="+mj-lt"/>
            </a:endParaRPr>
          </a:p>
        </p:txBody>
      </p:sp>
      <p:sp>
        <p:nvSpPr>
          <p:cNvPr id="3" name="Content Placeholder 2"/>
          <p:cNvSpPr>
            <a:spLocks noGrp="1"/>
          </p:cNvSpPr>
          <p:nvPr>
            <p:ph sz="half" idx="1"/>
          </p:nvPr>
        </p:nvSpPr>
        <p:spPr>
          <a:xfrm>
            <a:off x="594084" y="1244600"/>
            <a:ext cx="4104293" cy="2670577"/>
          </a:xfrm>
        </p:spPr>
        <p:txBody>
          <a:bodyPr>
            <a:normAutofit fontScale="92500" lnSpcReduction="20000"/>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Actualizaciones anuales</a:t>
            </a:r>
          </a:p>
          <a:p>
            <a:pPr>
              <a:spcBef>
                <a:spcPts val="0"/>
              </a:spcBef>
            </a:pPr>
            <a:endParaRPr lang="es-MX" sz="800" dirty="0" smtClean="0">
              <a:solidFill>
                <a:schemeClr val="tx2"/>
              </a:solidFill>
              <a:latin typeface="Arial" panose="020B0604020202020204" pitchFamily="34" charset="0"/>
              <a:cs typeface="Arial" panose="020B0604020202020204" pitchFamily="34" charset="0"/>
            </a:endParaRPr>
          </a:p>
          <a:p>
            <a:pPr>
              <a:spcBef>
                <a:spcPts val="0"/>
              </a:spcBef>
              <a:buNone/>
            </a:pPr>
            <a:r>
              <a:rPr lang="es-MX" i="1" dirty="0" smtClean="0">
                <a:solidFill>
                  <a:schemeClr val="tx2"/>
                </a:solidFill>
                <a:latin typeface="Arial" panose="020B0604020202020204" pitchFamily="34" charset="0"/>
                <a:cs typeface="Arial" panose="020B0604020202020204" pitchFamily="34" charset="0"/>
              </a:rPr>
              <a:t>Las familias de apoyo aprobadas son evaluadas anualmente</a:t>
            </a:r>
          </a:p>
          <a:p>
            <a:pPr>
              <a:spcBef>
                <a:spcPts val="0"/>
              </a:spcBef>
            </a:pPr>
            <a:endParaRPr lang="es-MX" sz="1000" dirty="0" smtClean="0">
              <a:solidFill>
                <a:schemeClr val="tx2"/>
              </a:solidFill>
              <a:latin typeface="Arial" panose="020B0604020202020204" pitchFamily="34" charset="0"/>
              <a:cs typeface="Arial" panose="020B0604020202020204" pitchFamily="34" charset="0"/>
            </a:endParaRPr>
          </a:p>
          <a:p>
            <a:pPr>
              <a:spcBef>
                <a:spcPts val="0"/>
              </a:spcBef>
              <a:buNone/>
            </a:pPr>
            <a:r>
              <a:rPr lang="es-MX" dirty="0" smtClean="0">
                <a:solidFill>
                  <a:schemeClr val="tx2"/>
                </a:solidFill>
                <a:latin typeface="Arial" panose="020B0604020202020204" pitchFamily="34" charset="0"/>
                <a:cs typeface="Arial" panose="020B0604020202020204" pitchFamily="34" charset="0"/>
              </a:rPr>
              <a:t>Su trabajador social de RFA no cambiara y programara:</a:t>
            </a:r>
          </a:p>
          <a:p>
            <a:pPr lvl="1">
              <a:spcBef>
                <a:spcPts val="600"/>
              </a:spcBef>
            </a:pPr>
            <a:r>
              <a:rPr lang="es-MX" sz="1800" dirty="0" smtClean="0">
                <a:solidFill>
                  <a:schemeClr val="tx2"/>
                </a:solidFill>
                <a:latin typeface="Arial" panose="020B0604020202020204" pitchFamily="34" charset="0"/>
                <a:cs typeface="Arial" panose="020B0604020202020204" pitchFamily="34" charset="0"/>
              </a:rPr>
              <a:t>La revisión del ambiente en el hogar</a:t>
            </a:r>
          </a:p>
          <a:p>
            <a:pPr lvl="1">
              <a:spcBef>
                <a:spcPts val="600"/>
              </a:spcBef>
            </a:pPr>
            <a:r>
              <a:rPr lang="es-MX" sz="1800" dirty="0" smtClean="0">
                <a:solidFill>
                  <a:schemeClr val="tx2"/>
                </a:solidFill>
                <a:latin typeface="Arial" panose="020B0604020202020204" pitchFamily="34" charset="0"/>
                <a:cs typeface="Arial" panose="020B0604020202020204" pitchFamily="34" charset="0"/>
              </a:rPr>
              <a:t>Capacitación Anual  </a:t>
            </a:r>
          </a:p>
          <a:p>
            <a:pPr lvl="1">
              <a:spcBef>
                <a:spcPts val="600"/>
              </a:spcBef>
            </a:pPr>
            <a:r>
              <a:rPr lang="es-MX" sz="1800" dirty="0" smtClean="0">
                <a:solidFill>
                  <a:schemeClr val="tx2"/>
                </a:solidFill>
                <a:latin typeface="Arial" panose="020B0604020202020204" pitchFamily="34" charset="0"/>
                <a:cs typeface="Arial" panose="020B0604020202020204" pitchFamily="34" charset="0"/>
              </a:rPr>
              <a:t>Actualización del informe escrito si es necesario</a:t>
            </a:r>
          </a:p>
        </p:txBody>
      </p:sp>
      <p:sp>
        <p:nvSpPr>
          <p:cNvPr id="5" name="Content Placeholder 4"/>
          <p:cNvSpPr>
            <a:spLocks noGrp="1"/>
          </p:cNvSpPr>
          <p:nvPr>
            <p:ph sz="half" idx="2"/>
          </p:nvPr>
        </p:nvSpPr>
        <p:spPr>
          <a:xfrm>
            <a:off x="4468969" y="1219200"/>
            <a:ext cx="4250028" cy="2631583"/>
          </a:xfrm>
        </p:spPr>
        <p:txBody>
          <a:bodyPr>
            <a:normAutofit fontScale="92500" lnSpcReduction="20000"/>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Actualización para reubicación</a:t>
            </a:r>
          </a:p>
          <a:p>
            <a:pPr lvl="1"/>
            <a:r>
              <a:rPr lang="es-MX" sz="1800" dirty="0" smtClean="0">
                <a:solidFill>
                  <a:schemeClr val="tx2"/>
                </a:solidFill>
                <a:latin typeface="Arial" panose="020B0604020202020204" pitchFamily="34" charset="0"/>
                <a:cs typeface="Arial" panose="020B0604020202020204" pitchFamily="34" charset="0"/>
              </a:rPr>
              <a:t>Siempre notifique al trabajador social de RFA y de colocación cuando planea mudarse para proveer el domicilio nuevo.</a:t>
            </a:r>
            <a:endParaRPr lang="es-MX" sz="1500" dirty="0" smtClean="0">
              <a:solidFill>
                <a:schemeClr val="tx2"/>
              </a:solidFill>
              <a:latin typeface="Arial" panose="020B0604020202020204" pitchFamily="34" charset="0"/>
              <a:cs typeface="Arial" panose="020B0604020202020204" pitchFamily="34" charset="0"/>
            </a:endParaRPr>
          </a:p>
          <a:p>
            <a:pPr marL="562341" lvl="2" indent="-260597"/>
            <a:r>
              <a:rPr lang="es-MX" sz="1700" dirty="0" smtClean="0">
                <a:solidFill>
                  <a:schemeClr val="tx2"/>
                </a:solidFill>
                <a:latin typeface="Arial" panose="020B0604020202020204" pitchFamily="34" charset="0"/>
                <a:cs typeface="Arial" panose="020B0604020202020204" pitchFamily="34" charset="0"/>
              </a:rPr>
              <a:t>La inspección de la casa debe ser aprobada por adelantado, y no mas de 30 días de la fecha de cambio de domicilio, o la ayuda financiera puede ser cancelada. </a:t>
            </a:r>
          </a:p>
          <a:p>
            <a:endParaRPr lang="es-MX" sz="28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5600" y="3905086"/>
            <a:ext cx="6345555" cy="1113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58</a:t>
            </a:fld>
            <a:endParaRPr lang="en-US"/>
          </a:p>
        </p:txBody>
      </p:sp>
    </p:spTree>
    <p:extLst>
      <p:ext uri="{BB962C8B-B14F-4D97-AF65-F5344CB8AC3E}">
        <p14:creationId xmlns:p14="http://schemas.microsoft.com/office/powerpoint/2010/main" val="533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Image result for trai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0085" y="1688125"/>
            <a:ext cx="3159659" cy="29774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11789" y="386365"/>
            <a:ext cx="7543802" cy="653603"/>
          </a:xfrm>
        </p:spPr>
        <p:txBody>
          <a:bodyPr>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9088" y="1119884"/>
            <a:ext cx="7543800" cy="3395878"/>
          </a:xfrm>
        </p:spPr>
        <p:txBody>
          <a:bodyPr>
            <a:normAutofit fontScale="92500" lnSpcReduction="20000"/>
          </a:bodyPr>
          <a:lstStyle/>
          <a:p>
            <a:pPr marL="0" indent="0">
              <a:spcBef>
                <a:spcPts val="600"/>
              </a:spcBef>
              <a:buNone/>
            </a:pPr>
            <a:r>
              <a:rPr lang="es-MX" sz="2400" b="1" dirty="0" smtClean="0">
                <a:solidFill>
                  <a:schemeClr val="tx2"/>
                </a:solidFill>
                <a:latin typeface="Arial" panose="020B0604020202020204" pitchFamily="34" charset="0"/>
                <a:cs typeface="Arial" panose="020B0604020202020204" pitchFamily="34" charset="0"/>
              </a:rPr>
              <a:t>Capacitación después de la aprobación (661-395-4991)</a:t>
            </a:r>
          </a:p>
          <a:p>
            <a:pPr>
              <a:spcBef>
                <a:spcPts val="600"/>
              </a:spcBef>
            </a:pPr>
            <a:r>
              <a:rPr lang="es-MX" dirty="0" smtClean="0">
                <a:solidFill>
                  <a:schemeClr val="tx2"/>
                </a:solidFill>
                <a:latin typeface="Arial" panose="020B0604020202020204" pitchFamily="34" charset="0"/>
                <a:cs typeface="Arial" panose="020B0604020202020204" pitchFamily="34" charset="0"/>
              </a:rPr>
              <a:t>8 horas anualmente (en línea o en persona)</a:t>
            </a:r>
          </a:p>
          <a:p>
            <a:pPr>
              <a:spcBef>
                <a:spcPts val="600"/>
              </a:spcBef>
            </a:pPr>
            <a:r>
              <a:rPr lang="es-MX" dirty="0" smtClean="0">
                <a:solidFill>
                  <a:schemeClr val="tx2"/>
                </a:solidFill>
                <a:latin typeface="Arial" panose="020B0604020202020204" pitchFamily="34" charset="0"/>
                <a:cs typeface="Arial" panose="020B0604020202020204" pitchFamily="34" charset="0"/>
              </a:rPr>
              <a:t>Primeros Auxilios/RCP (cada 2 años) </a:t>
            </a:r>
          </a:p>
          <a:p>
            <a:pPr marL="257168" indent="-257168" eaLnBrk="0" fontAlgn="base" hangingPunct="0">
              <a:lnSpc>
                <a:spcPct val="90000"/>
              </a:lnSpc>
              <a:spcBef>
                <a:spcPts val="600"/>
              </a:spcBef>
              <a:buClr>
                <a:srgbClr val="003366"/>
              </a:buClr>
              <a:buSzPct val="75000"/>
              <a:buNone/>
            </a:pPr>
            <a:r>
              <a:rPr lang="es-MX" sz="2400" b="1" kern="0" dirty="0" smtClean="0">
                <a:solidFill>
                  <a:schemeClr val="tx2"/>
                </a:solidFill>
                <a:latin typeface="Arial" panose="020B0604020202020204" pitchFamily="34" charset="0"/>
                <a:cs typeface="Arial" panose="020B0604020202020204" pitchFamily="34" charset="0"/>
              </a:rPr>
              <a:t>Un padre de apoyo debe reportar:</a:t>
            </a:r>
          </a:p>
          <a:p>
            <a:pPr marL="257168" indent="-257168" eaLnBrk="0" fontAlgn="base" hangingPunct="0">
              <a:spcBef>
                <a:spcPts val="1200"/>
              </a:spcBef>
              <a:spcAft>
                <a:spcPct val="0"/>
              </a:spcAft>
              <a:buClr>
                <a:srgbClr val="003366"/>
              </a:buClr>
              <a:buSzPct val="90000"/>
              <a:buFont typeface="Wingdings" pitchFamily="2" charset="2"/>
              <a:buChar char="ü"/>
            </a:pPr>
            <a:r>
              <a:rPr lang="es-MX" kern="0" dirty="0" smtClean="0">
                <a:solidFill>
                  <a:schemeClr val="tx2"/>
                </a:solidFill>
                <a:latin typeface="Arial" panose="020B0604020202020204" pitchFamily="34" charset="0"/>
                <a:cs typeface="Arial" panose="020B0604020202020204" pitchFamily="34" charset="0"/>
              </a:rPr>
              <a:t>Enfermedades o lesiones que requieran atención</a:t>
            </a:r>
          </a:p>
          <a:p>
            <a:pPr marL="0" indent="0" eaLnBrk="0" fontAlgn="base" hangingPunct="0">
              <a:spcBef>
                <a:spcPts val="1200"/>
              </a:spcBef>
              <a:spcAft>
                <a:spcPct val="0"/>
              </a:spcAft>
              <a:buClr>
                <a:srgbClr val="003366"/>
              </a:buClr>
              <a:buSzPct val="90000"/>
              <a:buNone/>
            </a:pPr>
            <a:r>
              <a:rPr lang="es-MX" kern="0" dirty="0" smtClean="0">
                <a:solidFill>
                  <a:schemeClr val="tx2"/>
                </a:solidFill>
                <a:latin typeface="Arial" panose="020B0604020202020204" pitchFamily="34" charset="0"/>
                <a:cs typeface="Arial" panose="020B0604020202020204" pitchFamily="34" charset="0"/>
              </a:rPr>
              <a:t>    medica de emergencia u hospitalización</a:t>
            </a:r>
          </a:p>
          <a:p>
            <a:pPr marL="257168" indent="-257168" eaLnBrk="0" fontAlgn="base" hangingPunct="0">
              <a:spcBef>
                <a:spcPts val="1200"/>
              </a:spcBef>
              <a:spcAft>
                <a:spcPct val="0"/>
              </a:spcAft>
              <a:buClr>
                <a:srgbClr val="003366"/>
              </a:buClr>
              <a:buSzPct val="90000"/>
              <a:buFont typeface="Wingdings" pitchFamily="2" charset="2"/>
              <a:buChar char="ü"/>
            </a:pPr>
            <a:r>
              <a:rPr lang="es-MX" kern="0" dirty="0" smtClean="0">
                <a:solidFill>
                  <a:schemeClr val="tx2"/>
                </a:solidFill>
                <a:latin typeface="Arial" panose="020B0604020202020204" pitchFamily="34" charset="0"/>
                <a:cs typeface="Arial" panose="020B0604020202020204" pitchFamily="34" charset="0"/>
              </a:rPr>
              <a:t>Cualquier sospecha de abuso o descuido</a:t>
            </a:r>
          </a:p>
          <a:p>
            <a:pPr marL="257168" indent="-257168" eaLnBrk="0" fontAlgn="base" hangingPunct="0">
              <a:spcBef>
                <a:spcPts val="1200"/>
              </a:spcBef>
              <a:spcAft>
                <a:spcPct val="0"/>
              </a:spcAft>
              <a:buClr>
                <a:srgbClr val="003366"/>
              </a:buClr>
              <a:buSzPct val="90000"/>
              <a:buFont typeface="Wingdings" pitchFamily="2" charset="2"/>
              <a:buChar char="ü"/>
            </a:pPr>
            <a:r>
              <a:rPr lang="es-MX" kern="0" dirty="0" smtClean="0">
                <a:solidFill>
                  <a:schemeClr val="tx2"/>
                </a:solidFill>
                <a:latin typeface="Arial" panose="020B0604020202020204" pitchFamily="34" charset="0"/>
                <a:cs typeface="Arial" panose="020B0604020202020204" pitchFamily="34" charset="0"/>
              </a:rPr>
              <a:t>Cualquier incidente inusual o fugitivos</a:t>
            </a:r>
          </a:p>
          <a:p>
            <a:pPr lvl="1"/>
            <a:r>
              <a:rPr lang="es-MX" sz="1800" dirty="0" smtClean="0">
                <a:solidFill>
                  <a:schemeClr val="tx2"/>
                </a:solidFill>
                <a:latin typeface="Arial" pitchFamily="34" charset="0"/>
                <a:cs typeface="Arial" pitchFamily="34" charset="0"/>
              </a:rPr>
              <a:t>Contacte al trabajador RFA </a:t>
            </a:r>
            <a:r>
              <a:rPr lang="es-MX" sz="1800" b="1" u="sng" dirty="0" smtClean="0">
                <a:solidFill>
                  <a:schemeClr val="tx2"/>
                </a:solidFill>
                <a:latin typeface="Arial" pitchFamily="34" charset="0"/>
                <a:cs typeface="Arial" pitchFamily="34" charset="0"/>
              </a:rPr>
              <a:t>Y</a:t>
            </a:r>
          </a:p>
          <a:p>
            <a:pPr lvl="1"/>
            <a:r>
              <a:rPr lang="es-MX" sz="1800" dirty="0" smtClean="0">
                <a:solidFill>
                  <a:schemeClr val="tx2"/>
                </a:solidFill>
                <a:latin typeface="Arial" pitchFamily="34" charset="0"/>
                <a:cs typeface="Arial" pitchFamily="34" charset="0"/>
              </a:rPr>
              <a:t>Al trabajador social de colocación del niño </a:t>
            </a:r>
          </a:p>
          <a:p>
            <a:pPr>
              <a:buNone/>
            </a:pPr>
            <a:endParaRPr lang="es-MX" sz="2400" dirty="0" smtClean="0">
              <a:solidFill>
                <a:schemeClr val="tx2"/>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59</a:t>
            </a:fld>
            <a:endParaRPr lang="en-US"/>
          </a:p>
        </p:txBody>
      </p:sp>
    </p:spTree>
    <p:extLst>
      <p:ext uri="{BB962C8B-B14F-4D97-AF65-F5344CB8AC3E}">
        <p14:creationId xmlns:p14="http://schemas.microsoft.com/office/powerpoint/2010/main" val="296188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724" y="282820"/>
            <a:ext cx="6342101" cy="4177862"/>
          </a:xfrm>
        </p:spPr>
        <p:txBody>
          <a:bodyPr>
            <a:noAutofit/>
          </a:bodyPr>
          <a:lstStyle/>
          <a:p>
            <a:pPr marL="0" indent="0">
              <a:spcBef>
                <a:spcPts val="0"/>
              </a:spcBef>
              <a:buNone/>
            </a:pPr>
            <a:endParaRPr lang="es-MX" sz="1400" b="1" dirty="0" smtClean="0">
              <a:solidFill>
                <a:schemeClr val="tx2"/>
              </a:solidFill>
              <a:latin typeface="Arial" panose="020B0604020202020204" pitchFamily="34" charset="0"/>
              <a:cs typeface="Arial" panose="020B0604020202020204" pitchFamily="34" charset="0"/>
            </a:endParaRPr>
          </a:p>
          <a:p>
            <a:pPr marL="0" indent="0" algn="just">
              <a:spcBef>
                <a:spcPts val="0"/>
              </a:spcBef>
              <a:spcAft>
                <a:spcPts val="1200"/>
              </a:spcAft>
              <a:buNone/>
            </a:pPr>
            <a:r>
              <a:rPr lang="es-MX" sz="1600" b="1" dirty="0" smtClean="0">
                <a:solidFill>
                  <a:schemeClr val="tx2"/>
                </a:solidFill>
                <a:latin typeface="Arial" panose="020B0604020202020204" pitchFamily="34" charset="0"/>
                <a:cs typeface="Arial" panose="020B0604020202020204" pitchFamily="34" charset="0"/>
              </a:rPr>
              <a:t>Requisitos Generales</a:t>
            </a:r>
          </a:p>
          <a:p>
            <a:pPr lvl="1"/>
            <a:r>
              <a:rPr lang="es-MX" sz="1400" dirty="0" smtClean="0">
                <a:solidFill>
                  <a:schemeClr val="tx2"/>
                </a:solidFill>
                <a:latin typeface="Arial" panose="020B0604020202020204" pitchFamily="34" charset="0"/>
                <a:cs typeface="Arial" panose="020B0604020202020204" pitchFamily="34" charset="0"/>
              </a:rPr>
              <a:t>Asegurarse que el niño este recibiendo servicios médicos, dentales y educacionales</a:t>
            </a:r>
          </a:p>
          <a:p>
            <a:pPr lvl="1"/>
            <a:r>
              <a:rPr lang="es-MX" sz="1400" dirty="0" smtClean="0">
                <a:solidFill>
                  <a:schemeClr val="tx2"/>
                </a:solidFill>
                <a:latin typeface="Arial" panose="020B0604020202020204" pitchFamily="34" charset="0"/>
                <a:cs typeface="Arial" panose="020B0604020202020204" pitchFamily="34" charset="0"/>
              </a:rPr>
              <a:t>Tener provisiones de primeros auxilios disponibles </a:t>
            </a:r>
          </a:p>
          <a:p>
            <a:pPr lvl="1"/>
            <a:r>
              <a:rPr lang="es-MX" sz="1400" dirty="0" smtClean="0">
                <a:solidFill>
                  <a:schemeClr val="tx2"/>
                </a:solidFill>
                <a:latin typeface="Arial" panose="020B0604020202020204" pitchFamily="34" charset="0"/>
                <a:cs typeface="Arial" panose="020B0604020202020204" pitchFamily="34" charset="0"/>
              </a:rPr>
              <a:t>Mantener todos los expedientes de los niños guardados y confidenciales. </a:t>
            </a:r>
          </a:p>
          <a:p>
            <a:pPr lvl="1"/>
            <a:r>
              <a:rPr lang="es-MX" sz="1400" dirty="0" smtClean="0">
                <a:solidFill>
                  <a:schemeClr val="tx2"/>
                </a:solidFill>
                <a:latin typeface="Arial" panose="020B0604020202020204" pitchFamily="34" charset="0"/>
                <a:cs typeface="Arial" panose="020B0604020202020204" pitchFamily="34" charset="0"/>
              </a:rPr>
              <a:t>Dos números de teléfono y, cuando estén disponibles, dos correos electrónicos para contacto de 24 horas. El teléfono debe estar funcionando en todo momento. </a:t>
            </a:r>
          </a:p>
          <a:p>
            <a:pPr lvl="2"/>
            <a:r>
              <a:rPr lang="es-MX" sz="1200" dirty="0" smtClean="0">
                <a:solidFill>
                  <a:schemeClr val="tx2"/>
                </a:solidFill>
                <a:latin typeface="Arial" panose="020B0604020202020204" pitchFamily="34" charset="0"/>
                <a:cs typeface="Arial" panose="020B0604020202020204" pitchFamily="34" charset="0"/>
              </a:rPr>
              <a:t>Puede ser un celular, internet o teléfono fijo</a:t>
            </a:r>
          </a:p>
          <a:p>
            <a:pPr lvl="2"/>
            <a:r>
              <a:rPr lang="es-MX" sz="1200" dirty="0" smtClean="0">
                <a:solidFill>
                  <a:schemeClr val="tx2"/>
                </a:solidFill>
                <a:latin typeface="Arial" panose="020B0604020202020204" pitchFamily="34" charset="0"/>
                <a:cs typeface="Arial" panose="020B0604020202020204" pitchFamily="34" charset="0"/>
              </a:rPr>
              <a:t>Debe estar accesible al niño/NMD al menos que este prohibido por orden de un juez (restricciones razonables deben ser aprobadas por el trabajador social del niño) </a:t>
            </a:r>
          </a:p>
          <a:p>
            <a:pPr lvl="1"/>
            <a:r>
              <a:rPr lang="es-MX" sz="1400" dirty="0" smtClean="0">
                <a:solidFill>
                  <a:schemeClr val="tx2"/>
                </a:solidFill>
                <a:latin typeface="Arial" panose="020B0604020202020204" pitchFamily="34" charset="0"/>
                <a:cs typeface="Arial" panose="020B0604020202020204" pitchFamily="34" charset="0"/>
              </a:rPr>
              <a:t>Numeros de emergencia deben estar colocados en un lugar sobresaliente.  </a:t>
            </a:r>
          </a:p>
          <a:p>
            <a:pPr lvl="1" algn="just"/>
            <a:endParaRPr lang="es-MX" sz="1200" dirty="0" smtClean="0">
              <a:solidFill>
                <a:schemeClr val="tx2"/>
              </a:solidFill>
              <a:latin typeface="Arial" panose="020B0604020202020204" pitchFamily="34" charset="0"/>
              <a:cs typeface="Arial" panose="020B0604020202020204" pitchFamily="34" charset="0"/>
            </a:endParaRPr>
          </a:p>
        </p:txBody>
      </p:sp>
      <p:pic>
        <p:nvPicPr>
          <p:cNvPr id="1026" name="Picture 2" descr="http://clipartsign.com/upload/2015/12/02/components-of-a-house.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74501" y="612250"/>
            <a:ext cx="2769499" cy="365413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371153" y="47510"/>
            <a:ext cx="7543802" cy="914400"/>
          </a:xfrm>
        </p:spPr>
        <p:txBody>
          <a:bodyPr>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60</a:t>
            </a:fld>
            <a:endParaRPr lang="en-US"/>
          </a:p>
        </p:txBody>
      </p:sp>
    </p:spTree>
    <p:extLst>
      <p:ext uri="{BB962C8B-B14F-4D97-AF65-F5344CB8AC3E}">
        <p14:creationId xmlns:p14="http://schemas.microsoft.com/office/powerpoint/2010/main" val="38243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777" y="1111170"/>
            <a:ext cx="7674015" cy="333937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s-US" sz="1900" b="1"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rPr>
              <a:t>Requisitos Generales </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s-US" sz="1600" b="0"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endParaRP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rPr>
              <a:t>Mantenga una carpeta de emergencia en el hogar que este imprimida y que contenga: </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dirty="0" smtClean="0">
                <a:ln>
                  <a:noFill/>
                </a:ln>
                <a:solidFill>
                  <a:srgbClr val="000000"/>
                </a:solidFill>
                <a:effectLst/>
                <a:uLnTx/>
                <a:uFillTx/>
                <a:latin typeface="Arial" panose="020B0604020202020204" pitchFamily="34" charset="0"/>
                <a:cs typeface="Arial" panose="020B0604020202020204" pitchFamily="34" charset="0"/>
              </a:rPr>
              <a:t>La información</a:t>
            </a:r>
            <a:r>
              <a:rPr kumimoji="0" lang="es-US" sz="1600" b="0" i="0" u="none" strike="noStrike" kern="1200" cap="none" spc="0" normalizeH="0" dirty="0" smtClean="0">
                <a:ln>
                  <a:noFill/>
                </a:ln>
                <a:solidFill>
                  <a:srgbClr val="000000"/>
                </a:solidFill>
                <a:effectLst/>
                <a:uLnTx/>
                <a:uFillTx/>
                <a:latin typeface="Arial" panose="020B0604020202020204" pitchFamily="34" charset="0"/>
                <a:cs typeface="Arial" panose="020B0604020202020204" pitchFamily="34" charset="0"/>
              </a:rPr>
              <a:t> del Nino/Dependiente No Menor, incluyendo nombre, fecha de nacimiento, y cualquier condición medica;</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La información de contacto del trabajador social del niño</a:t>
            </a:r>
            <a:r>
              <a:rPr lang="es-US" sz="1600" dirty="0" smtClean="0">
                <a:solidFill>
                  <a:srgbClr val="000000"/>
                </a:solidFill>
                <a:latin typeface="Arial" panose="020B0604020202020204" pitchFamily="34" charset="0"/>
                <a:cs typeface="Arial" panose="020B0604020202020204" pitchFamily="34" charset="0"/>
              </a:rPr>
              <a:t>/Dependiente No Menor y la agencia que coloco al niño</a:t>
            </a:r>
            <a:r>
              <a:rPr kumimoji="0" lang="es-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Información de contacto disponible</a:t>
            </a:r>
            <a:r>
              <a:rPr kumimoji="0" lang="es-US" sz="1600" b="0" i="0" u="none" strike="noStrike" kern="1200" cap="none" spc="0" normalizeH="0" noProof="0" dirty="0" smtClean="0">
                <a:ln>
                  <a:noFill/>
                </a:ln>
                <a:solidFill>
                  <a:srgbClr val="000000"/>
                </a:solidFill>
                <a:effectLst/>
                <a:uLnTx/>
                <a:uFillTx/>
                <a:latin typeface="Arial" panose="020B0604020202020204" pitchFamily="34" charset="0"/>
                <a:cs typeface="Arial" panose="020B0604020202020204" pitchFamily="34" charset="0"/>
              </a:rPr>
              <a:t> las 24 horas para la agencia de bienestar de menores del Condado o del departamento de libertad condicional. </a:t>
            </a:r>
          </a:p>
          <a:p>
            <a:pPr marL="628642" marR="0" lvl="1"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US" sz="1600" baseline="0" dirty="0" smtClean="0">
                <a:solidFill>
                  <a:srgbClr val="000000"/>
                </a:solidFill>
                <a:latin typeface="Arial" panose="020B0604020202020204" pitchFamily="34" charset="0"/>
                <a:cs typeface="Arial" panose="020B0604020202020204" pitchFamily="34" charset="0"/>
              </a:rPr>
              <a:t>Usted puede</a:t>
            </a:r>
            <a:r>
              <a:rPr lang="es-US" sz="1600" dirty="0" smtClean="0">
                <a:solidFill>
                  <a:srgbClr val="000000"/>
                </a:solidFill>
                <a:latin typeface="Arial" panose="020B0604020202020204" pitchFamily="34" charset="0"/>
                <a:cs typeface="Arial" panose="020B0604020202020204" pitchFamily="34" charset="0"/>
              </a:rPr>
              <a:t> pedir una carpeta “</a:t>
            </a:r>
            <a:r>
              <a:rPr lang="es-US" sz="1600" dirty="0" err="1" smtClean="0">
                <a:solidFill>
                  <a:srgbClr val="000000"/>
                </a:solidFill>
                <a:latin typeface="Arial" panose="020B0604020202020204" pitchFamily="34" charset="0"/>
                <a:cs typeface="Arial" panose="020B0604020202020204" pitchFamily="34" charset="0"/>
              </a:rPr>
              <a:t>We</a:t>
            </a:r>
            <a:r>
              <a:rPr lang="es-US" sz="1600" dirty="0" smtClean="0">
                <a:solidFill>
                  <a:srgbClr val="000000"/>
                </a:solidFill>
                <a:latin typeface="Arial" panose="020B0604020202020204" pitchFamily="34" charset="0"/>
                <a:cs typeface="Arial" panose="020B0604020202020204" pitchFamily="34" charset="0"/>
              </a:rPr>
              <a:t> CARE” para cada niño/Dependiente No Menor que se coloque en su hogar. </a:t>
            </a:r>
            <a:endParaRPr kumimoji="0" lang="es-US"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58777" y="257656"/>
            <a:ext cx="7547502" cy="853514"/>
          </a:xfrm>
          <a:prstGeom prst="rect">
            <a:avLst/>
          </a:prstGeom>
        </p:spPr>
      </p:pic>
    </p:spTree>
    <p:extLst>
      <p:ext uri="{BB962C8B-B14F-4D97-AF65-F5344CB8AC3E}">
        <p14:creationId xmlns:p14="http://schemas.microsoft.com/office/powerpoint/2010/main" val="86180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109" y="258804"/>
            <a:ext cx="7543802" cy="607039"/>
          </a:xfrm>
        </p:spPr>
        <p:txBody>
          <a:body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17688" y="669957"/>
            <a:ext cx="5920973" cy="4345664"/>
          </a:xfrm>
        </p:spPr>
        <p:txBody>
          <a:bodyPr>
            <a:normAutofit fontScale="92500" lnSpcReduction="20000"/>
          </a:bodyPr>
          <a:lstStyle/>
          <a:p>
            <a:pPr marL="0" indent="0">
              <a:spcBef>
                <a:spcPts val="0"/>
              </a:spcBef>
              <a:buNone/>
            </a:pPr>
            <a:endParaRPr lang="en-US" sz="1600" b="1" dirty="0" smtClean="0">
              <a:solidFill>
                <a:schemeClr val="tx2"/>
              </a:solidFill>
              <a:latin typeface="Arial" panose="020B0604020202020204" pitchFamily="34" charset="0"/>
              <a:cs typeface="Arial" panose="020B0604020202020204" pitchFamily="34" charset="0"/>
            </a:endParaRPr>
          </a:p>
          <a:p>
            <a:pPr marL="0" indent="0">
              <a:spcBef>
                <a:spcPts val="0"/>
              </a:spcBef>
              <a:spcAft>
                <a:spcPts val="1200"/>
              </a:spcAft>
              <a:buNone/>
            </a:pPr>
            <a:r>
              <a:rPr lang="es-MX" sz="2800" b="1" dirty="0" smtClean="0">
                <a:solidFill>
                  <a:schemeClr val="tx2"/>
                </a:solidFill>
                <a:latin typeface="Arial" panose="020B0604020202020204" pitchFamily="34" charset="0"/>
                <a:cs typeface="Arial" panose="020B0604020202020204" pitchFamily="34" charset="0"/>
              </a:rPr>
              <a:t>Requisitos Generales</a:t>
            </a:r>
          </a:p>
          <a:p>
            <a:pPr lvl="1"/>
            <a:r>
              <a:rPr lang="es-US" sz="1800" b="1" dirty="0" smtClean="0">
                <a:solidFill>
                  <a:schemeClr val="tx2"/>
                </a:solidFill>
                <a:latin typeface="Arial" panose="020B0604020202020204" pitchFamily="34" charset="0"/>
                <a:cs typeface="Arial" panose="020B0604020202020204" pitchFamily="34" charset="0"/>
              </a:rPr>
              <a:t>Llamadas de Consuelo </a:t>
            </a:r>
          </a:p>
          <a:p>
            <a:pPr lvl="2"/>
            <a:r>
              <a:rPr lang="es-US" sz="1800" dirty="0" smtClean="0">
                <a:solidFill>
                  <a:schemeClr val="tx2"/>
                </a:solidFill>
                <a:latin typeface="Arial" panose="020B0604020202020204" pitchFamily="34" charset="0"/>
                <a:cs typeface="Arial" panose="020B0604020202020204" pitchFamily="34" charset="0"/>
              </a:rPr>
              <a:t>Conforme esta establecido en la sección 308(a) del Código de Bienestar e Instituciones los padres biológicos deben recibir un numero de teléfono donde puedan comunicarse con sus hijos.</a:t>
            </a:r>
          </a:p>
          <a:p>
            <a:pPr lvl="2"/>
            <a:r>
              <a:rPr lang="es-US" sz="1800" dirty="0" smtClean="0">
                <a:solidFill>
                  <a:schemeClr val="tx2"/>
                </a:solidFill>
                <a:latin typeface="Arial" panose="020B0604020202020204" pitchFamily="34" charset="0"/>
                <a:cs typeface="Arial" panose="020B0604020202020204" pitchFamily="34" charset="0"/>
              </a:rPr>
              <a:t>El numero que usted proporcione como su contacto primario será el numero de teléfono que el trabajador le proporcionara a los padres biológicos a menos que usted nos indique que desea proporcionar un numero alternativo. </a:t>
            </a:r>
          </a:p>
          <a:p>
            <a:pPr lvl="2"/>
            <a:r>
              <a:rPr lang="es-US" sz="1800" dirty="0" smtClean="0">
                <a:solidFill>
                  <a:schemeClr val="tx2">
                    <a:lumMod val="95000"/>
                    <a:lumOff val="5000"/>
                  </a:schemeClr>
                </a:solidFill>
                <a:latin typeface="Arial" panose="020B0604020202020204" pitchFamily="34" charset="0"/>
                <a:cs typeface="Arial" panose="020B0604020202020204" pitchFamily="34" charset="0"/>
              </a:rPr>
              <a:t>La meta: Crear vínculos y trabajar como parte del mismo equipo por el bienestar del niño. </a:t>
            </a:r>
          </a:p>
          <a:p>
            <a:pPr lvl="3"/>
            <a:r>
              <a:rPr lang="es-US" sz="1600" dirty="0" smtClean="0">
                <a:solidFill>
                  <a:schemeClr val="tx2">
                    <a:lumMod val="95000"/>
                    <a:lumOff val="5000"/>
                  </a:schemeClr>
                </a:solidFill>
                <a:latin typeface="Arial" panose="020B0604020202020204" pitchFamily="34" charset="0"/>
                <a:cs typeface="Arial" panose="020B0604020202020204" pitchFamily="34" charset="0"/>
              </a:rPr>
              <a:t>Pregunte sobre necesidades medicas, alergias, comidas favoritas, rutinas, películas o juguetes, etc. </a:t>
            </a:r>
          </a:p>
        </p:txBody>
      </p:sp>
      <p:sp>
        <p:nvSpPr>
          <p:cNvPr id="4" name="Slide Number Placeholder 3"/>
          <p:cNvSpPr>
            <a:spLocks noGrp="1"/>
          </p:cNvSpPr>
          <p:nvPr>
            <p:ph type="sldNum" sz="quarter" idx="12"/>
          </p:nvPr>
        </p:nvSpPr>
        <p:spPr>
          <a:xfrm>
            <a:off x="331397" y="4511907"/>
            <a:ext cx="571500" cy="171450"/>
          </a:xfrm>
        </p:spPr>
        <p:txBody>
          <a:bodyPr/>
          <a:lstStyle/>
          <a:p>
            <a:fld id="{022B156B-59AE-415F-B24B-8756D48BB977}" type="slidenum">
              <a:rPr lang="en-US" sz="1000" b="1" smtClean="0"/>
              <a:pPr/>
              <a:t>62</a:t>
            </a:fld>
            <a:endParaRPr lang="en-US" b="1" dirty="0"/>
          </a:p>
        </p:txBody>
      </p:sp>
      <p:pic>
        <p:nvPicPr>
          <p:cNvPr id="1026" name="Picture 2" descr="http://clipartsign.com/upload/2015/12/02/components-of-a-house.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34104" y="345782"/>
            <a:ext cx="3144851" cy="4149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3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assets.nydailynews.com/polopoly_fs/1.131260!/img/httpImage/image.jpg_gen/derivatives/article_970/alg-spanking-child-jpg.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677" y="2173274"/>
            <a:ext cx="3890471" cy="2784982"/>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49705" y="762696"/>
            <a:ext cx="7562537" cy="4380804"/>
          </a:xfrm>
        </p:spPr>
        <p:txBody>
          <a:bodyPr>
            <a:normAutofit fontScale="55000" lnSpcReduction="20000"/>
          </a:bodyPr>
          <a:lstStyle/>
          <a:p>
            <a:endParaRPr lang="es-MX" sz="700" b="1" kern="0" dirty="0" smtClean="0">
              <a:solidFill>
                <a:schemeClr val="tx2"/>
              </a:solidFill>
              <a:latin typeface="Arial" panose="020B0604020202020204" pitchFamily="34" charset="0"/>
              <a:cs typeface="Arial" panose="020B0604020202020204" pitchFamily="34" charset="0"/>
            </a:endParaRPr>
          </a:p>
          <a:p>
            <a:r>
              <a:rPr lang="es-MX" sz="3800" b="1" kern="0" dirty="0" smtClean="0">
                <a:solidFill>
                  <a:schemeClr val="tx2"/>
                </a:solidFill>
                <a:latin typeface="Arial" panose="020B0604020202020204" pitchFamily="34" charset="0"/>
                <a:cs typeface="Arial" panose="020B0604020202020204" pitchFamily="34" charset="0"/>
              </a:rPr>
              <a:t>SE PROHIBE ABSOLUTAMENTE EL CASTIGO CORPORAL!</a:t>
            </a:r>
            <a:endParaRPr lang="es-MX" sz="3800" b="1" dirty="0" smtClean="0">
              <a:solidFill>
                <a:schemeClr val="tx2"/>
              </a:solidFill>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s-MX" sz="3300" dirty="0" smtClean="0">
                <a:solidFill>
                  <a:schemeClr val="tx2"/>
                </a:solidFill>
                <a:latin typeface="Arial" panose="020B0604020202020204" pitchFamily="34" charset="0"/>
                <a:cs typeface="Arial" panose="020B0604020202020204" pitchFamily="34" charset="0"/>
              </a:rPr>
              <a:t>Azotar a un niño de otro padre es asalto físico. </a:t>
            </a:r>
          </a:p>
          <a:p>
            <a:pPr marL="342900" indent="-342900">
              <a:spcBef>
                <a:spcPts val="600"/>
              </a:spcBef>
              <a:buFont typeface="Arial" panose="020B0604020202020204" pitchFamily="34" charset="0"/>
              <a:buChar char="•"/>
            </a:pPr>
            <a:r>
              <a:rPr lang="es-MX" sz="3300" dirty="0" smtClean="0">
                <a:solidFill>
                  <a:schemeClr val="tx2"/>
                </a:solidFill>
                <a:latin typeface="Arial" panose="020B0604020202020204" pitchFamily="34" charset="0"/>
                <a:cs typeface="Arial" panose="020B0604020202020204" pitchFamily="34" charset="0"/>
              </a:rPr>
              <a:t>Los niños de crianza han sufrido de abuso físico y emocional, el castigo corporal repite el abuso!</a:t>
            </a:r>
          </a:p>
          <a:p>
            <a:pPr marL="342900" indent="-342900">
              <a:spcBef>
                <a:spcPts val="600"/>
              </a:spcBef>
              <a:buFont typeface="Arial" panose="020B0604020202020204" pitchFamily="34" charset="0"/>
              <a:buChar char="•"/>
            </a:pPr>
            <a:r>
              <a:rPr lang="es-MX" sz="3300" b="1" dirty="0" smtClean="0">
                <a:solidFill>
                  <a:srgbClr val="FF0000"/>
                </a:solidFill>
                <a:latin typeface="Arial" panose="020B0604020202020204" pitchFamily="34" charset="0"/>
                <a:cs typeface="Arial" panose="020B0604020202020204" pitchFamily="34" charset="0"/>
              </a:rPr>
              <a:t>Prohibido </a:t>
            </a:r>
            <a:r>
              <a:rPr lang="es-MX" sz="3800" b="1" dirty="0" smtClean="0">
                <a:solidFill>
                  <a:srgbClr val="FF0000"/>
                </a:solidFill>
                <a:latin typeface="Arial" panose="020B0604020202020204" pitchFamily="34" charset="0"/>
                <a:cs typeface="Arial" panose="020B0604020202020204" pitchFamily="34" charset="0"/>
              </a:rPr>
              <a:t>. </a:t>
            </a:r>
            <a:r>
              <a:rPr lang="es-MX" sz="3800" b="1" dirty="0" smtClean="0">
                <a:solidFill>
                  <a:srgbClr val="C00000"/>
                </a:solidFill>
                <a:latin typeface="Arial" panose="020B0604020202020204" pitchFamily="34" charset="0"/>
                <a:cs typeface="Arial" panose="020B0604020202020204" pitchFamily="34" charset="0"/>
              </a:rPr>
              <a:t>. . . .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Dar nalgadas,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golpear,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bofetear,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Jalones de pelo,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pellizcar, </a:t>
            </a:r>
          </a:p>
          <a:p>
            <a:pPr marL="685783" lvl="1" indent="-342892">
              <a:spcBef>
                <a:spcPts val="450"/>
              </a:spcBef>
              <a:buFont typeface="Arial" panose="020B0604020202020204" pitchFamily="34" charset="0"/>
              <a:buChar char="•"/>
            </a:pPr>
            <a:r>
              <a:rPr lang="es-MX" sz="3400" dirty="0" smtClean="0">
                <a:solidFill>
                  <a:schemeClr val="tx2"/>
                </a:solidFill>
                <a:latin typeface="Arial" panose="020B0604020202020204" pitchFamily="34" charset="0"/>
                <a:cs typeface="Arial" panose="020B0604020202020204" pitchFamily="34" charset="0"/>
              </a:rPr>
              <a:t>patear, etc. </a:t>
            </a:r>
          </a:p>
          <a:p>
            <a:pPr marL="685783" lvl="1" indent="-342892">
              <a:buFont typeface="Arial" panose="020B0604020202020204" pitchFamily="34" charset="0"/>
              <a:buChar char="•"/>
            </a:pPr>
            <a:endParaRPr lang="es-MX" sz="700" dirty="0" smtClean="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r>
              <a:rPr lang="es-MX" sz="2900" b="1" dirty="0" smtClean="0">
                <a:solidFill>
                  <a:schemeClr val="tx2"/>
                </a:solidFill>
                <a:latin typeface="Arial" panose="020B0604020202020204" pitchFamily="34" charset="0"/>
                <a:cs typeface="Arial" panose="020B0604020202020204" pitchFamily="34" charset="0"/>
              </a:rPr>
              <a:t>No se debe castigar corporalmente a sus </a:t>
            </a:r>
          </a:p>
          <a:p>
            <a:pPr lvl="1"/>
            <a:r>
              <a:rPr lang="es-MX" sz="2900" b="1" dirty="0">
                <a:solidFill>
                  <a:schemeClr val="tx2"/>
                </a:solidFill>
                <a:latin typeface="Arial" panose="020B0604020202020204" pitchFamily="34" charset="0"/>
                <a:cs typeface="Arial" panose="020B0604020202020204" pitchFamily="34" charset="0"/>
              </a:rPr>
              <a:t>p</a:t>
            </a:r>
            <a:r>
              <a:rPr lang="es-MX" sz="2900" b="1" dirty="0" smtClean="0">
                <a:solidFill>
                  <a:schemeClr val="tx2"/>
                </a:solidFill>
                <a:latin typeface="Arial" panose="020B0604020202020204" pitchFamily="34" charset="0"/>
                <a:cs typeface="Arial" panose="020B0604020202020204" pitchFamily="34" charset="0"/>
              </a:rPr>
              <a:t>ropios hijos frente a un niño de crianza. </a:t>
            </a:r>
          </a:p>
          <a:p>
            <a:endParaRPr lang="es-MX" dirty="0">
              <a:latin typeface="Arial" panose="020B0604020202020204" pitchFamily="34" charset="0"/>
              <a:cs typeface="Arial" panose="020B0604020202020204" pitchFamily="34" charset="0"/>
            </a:endParaRPr>
          </a:p>
        </p:txBody>
      </p:sp>
      <p:pic>
        <p:nvPicPr>
          <p:cNvPr id="4098" name="Picture 2" descr="http://www.clker.com/cliparts/y/q/A/v/K/5/transparent-blue-circle-hi.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3102" y="2139736"/>
            <a:ext cx="2873829" cy="285205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826110" y="109092"/>
            <a:ext cx="7543802" cy="653603"/>
          </a:xfrm>
        </p:spPr>
        <p:txBody>
          <a:bodyPr>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225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cdn.sheknows.com/articles/crave/timeout.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76580" y="98683"/>
            <a:ext cx="2605847" cy="50448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71502" y="1176618"/>
            <a:ext cx="5219698" cy="2993125"/>
          </a:xfrm>
          <a:prstGeom prst="rect">
            <a:avLst/>
          </a:prstGeom>
          <a:noFill/>
        </p:spPr>
        <p:txBody>
          <a:bodyPr wrap="square" lIns="68579" tIns="34289" rIns="68579" bIns="34289" rtlCol="0">
            <a:spAutoFit/>
          </a:bodyPr>
          <a:lstStyle/>
          <a:p>
            <a:pPr algn="ctr"/>
            <a:r>
              <a:rPr lang="es-MX" sz="24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 disciplina es necesaria!</a:t>
            </a:r>
          </a:p>
          <a:p>
            <a:endParaRPr lang="es-MX" sz="2100" b="1" dirty="0" smtClean="0">
              <a:solidFill>
                <a:schemeClr val="tx2"/>
              </a:solidFill>
              <a:latin typeface="Arial" panose="020B0604020202020204" pitchFamily="34" charset="0"/>
              <a:cs typeface="Arial" panose="020B0604020202020204" pitchFamily="34" charset="0"/>
            </a:endParaRPr>
          </a:p>
          <a:p>
            <a:r>
              <a:rPr lang="es-MX" sz="2000" b="1" dirty="0" smtClean="0">
                <a:solidFill>
                  <a:schemeClr val="tx2"/>
                </a:solidFill>
                <a:latin typeface="Arial" panose="020B0604020202020204" pitchFamily="34" charset="0"/>
                <a:cs typeface="Arial" panose="020B0604020202020204" pitchFamily="34" charset="0"/>
              </a:rPr>
              <a:t>Considere otras estrategias aprobadas:</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Tiempo fuera</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Remover privilegios </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Disciplina positiva</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Manejo de conducta</a:t>
            </a:r>
          </a:p>
          <a:p>
            <a:pPr marL="557200" lvl="1" indent="-214308">
              <a:spcBef>
                <a:spcPts val="600"/>
              </a:spcBef>
              <a:buFont typeface="Arial" panose="020B0604020202020204" pitchFamily="34" charset="0"/>
              <a:buChar char="•"/>
            </a:pPr>
            <a:r>
              <a:rPr lang="es-MX" sz="2000" dirty="0" smtClean="0">
                <a:solidFill>
                  <a:schemeClr val="tx2"/>
                </a:solidFill>
                <a:latin typeface="Arial" panose="020B0604020202020204" pitchFamily="34" charset="0"/>
                <a:cs typeface="Arial" panose="020B0604020202020204" pitchFamily="34" charset="0"/>
              </a:rPr>
              <a:t>Consejería a toda la familia</a:t>
            </a:r>
            <a:endParaRPr lang="es-MX" sz="2000" dirty="0">
              <a:solidFill>
                <a:schemeClr val="tx2"/>
              </a:solidFill>
              <a:latin typeface="Arial" panose="020B0604020202020204" pitchFamily="34" charset="0"/>
              <a:cs typeface="Arial" panose="020B0604020202020204" pitchFamily="34" charset="0"/>
            </a:endParaRPr>
          </a:p>
        </p:txBody>
      </p:sp>
      <p:sp>
        <p:nvSpPr>
          <p:cNvPr id="6" name="Title 1"/>
          <p:cNvSpPr>
            <a:spLocks noGrp="1"/>
          </p:cNvSpPr>
          <p:nvPr>
            <p:ph type="title"/>
          </p:nvPr>
        </p:nvSpPr>
        <p:spPr>
          <a:xfrm>
            <a:off x="-123159" y="98683"/>
            <a:ext cx="7543802" cy="653603"/>
          </a:xfrm>
        </p:spPr>
        <p:txBody>
          <a:bodyPr>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199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353" y="929409"/>
            <a:ext cx="5894059" cy="4113239"/>
          </a:xfrm>
        </p:spPr>
        <p:txBody>
          <a:bodyPr>
            <a:normAutofit fontScale="92500" lnSpcReduction="10000"/>
          </a:bodyPr>
          <a:lstStyle/>
          <a:p>
            <a:pPr marL="0" indent="0" eaLnBrk="0" fontAlgn="base" hangingPunct="0">
              <a:spcBef>
                <a:spcPct val="20000"/>
              </a:spcBef>
              <a:spcAft>
                <a:spcPct val="0"/>
              </a:spcAft>
              <a:buClr>
                <a:srgbClr val="003366"/>
              </a:buClr>
              <a:buSzPct val="75000"/>
              <a:buNone/>
            </a:pPr>
            <a:r>
              <a:rPr lang="es-MX" sz="2000" b="1" kern="0" dirty="0" smtClean="0">
                <a:solidFill>
                  <a:schemeClr val="tx2"/>
                </a:solidFill>
                <a:latin typeface="Arial" panose="020B0604020202020204" pitchFamily="34" charset="0"/>
                <a:cs typeface="Arial" panose="020B0604020202020204" pitchFamily="34" charset="0"/>
              </a:rPr>
              <a:t>SE PROHÍBE FUMAR</a:t>
            </a:r>
          </a:p>
          <a:p>
            <a:pPr marL="257168" indent="-257168" eaLnBrk="0" fontAlgn="base" hangingPunct="0">
              <a:spcBef>
                <a:spcPct val="20000"/>
              </a:spcBef>
              <a:spcAft>
                <a:spcPct val="0"/>
              </a:spcAft>
              <a:buClr>
                <a:srgbClr val="003366"/>
              </a:buClr>
              <a:buSzPct val="75000"/>
              <a:buNone/>
            </a:pPr>
            <a:r>
              <a:rPr lang="es-MX" sz="2000" b="1" kern="0" dirty="0" smtClean="0">
                <a:solidFill>
                  <a:schemeClr val="tx2"/>
                </a:solidFill>
                <a:latin typeface="Arial" panose="020B0604020202020204" pitchFamily="34" charset="0"/>
                <a:cs typeface="Arial" panose="020B0604020202020204" pitchFamily="34" charset="0"/>
              </a:rPr>
              <a:t>LOS HOGARES DE FAMILIAS DE APOYO SON LIBRE DE HUMO!</a:t>
            </a:r>
            <a:endParaRPr lang="es-MX" sz="2000" b="1" kern="0" dirty="0" smtClean="0">
              <a:solidFill>
                <a:srgbClr val="C00000"/>
              </a:solidFill>
              <a:latin typeface="Arial" panose="020B0604020202020204" pitchFamily="34" charset="0"/>
              <a:cs typeface="Arial" panose="020B0604020202020204" pitchFamily="34" charset="0"/>
            </a:endParaRPr>
          </a:p>
          <a:p>
            <a:pPr marL="257168" indent="-257168" eaLnBrk="0" fontAlgn="base" hangingPunct="0">
              <a:spcBef>
                <a:spcPts val="1200"/>
              </a:spcBef>
              <a:spcAft>
                <a:spcPct val="0"/>
              </a:spcAft>
              <a:buClr>
                <a:srgbClr val="003366"/>
              </a:buClr>
              <a:buSzPct val="75000"/>
              <a:buNone/>
            </a:pPr>
            <a:r>
              <a:rPr lang="es-MX" b="1" kern="0" dirty="0" smtClean="0">
                <a:solidFill>
                  <a:srgbClr val="C00000"/>
                </a:solidFill>
                <a:latin typeface="Arial" panose="020B0604020202020204" pitchFamily="34" charset="0"/>
                <a:cs typeface="Arial" panose="020B0604020202020204" pitchFamily="34" charset="0"/>
              </a:rPr>
              <a:t>Un proveedor de cuidado certificado/aprobado/con licencia:</a:t>
            </a:r>
          </a:p>
          <a:p>
            <a:pPr marL="552056" lvl="1" indent="-257168" eaLnBrk="0" fontAlgn="base" hangingPunct="0">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No fumara o dejara que ninguna persona fume adentro del hogar/las instalaciones. </a:t>
            </a:r>
          </a:p>
          <a:p>
            <a:pPr marL="552056" lvl="1" indent="-257168" eaLnBrk="0" fontAlgn="base" hangingPunct="0">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No podrá fumar afuera del hogar/las instalaciones cuando el niño este presente </a:t>
            </a:r>
          </a:p>
          <a:p>
            <a:pPr marL="552056" lvl="1" indent="-257168" eaLnBrk="0" fontAlgn="base" hangingPunct="0">
              <a:spcAft>
                <a:spcPct val="0"/>
              </a:spcAft>
              <a:buClr>
                <a:srgbClr val="003366"/>
              </a:buClr>
              <a:buSzPct val="75000"/>
              <a:buFont typeface="Wingdings" pitchFamily="2" charset="2"/>
              <a:buChar char="l"/>
            </a:pPr>
            <a:r>
              <a:rPr lang="es-MX" sz="1800" kern="0" dirty="0" smtClean="0">
                <a:solidFill>
                  <a:schemeClr val="tx2"/>
                </a:solidFill>
                <a:latin typeface="Arial" panose="020B0604020202020204" pitchFamily="34" charset="0"/>
                <a:cs typeface="Arial" panose="020B0604020202020204" pitchFamily="34" charset="0"/>
              </a:rPr>
              <a:t>No podrá fumar adentro de ningún vehículo motorizado que se utilice con regularidad para transportar al niño. </a:t>
            </a:r>
          </a:p>
          <a:p>
            <a:pPr marL="294887" lvl="1" indent="0" eaLnBrk="0" fontAlgn="base" hangingPunct="0">
              <a:spcBef>
                <a:spcPct val="20000"/>
              </a:spcBef>
              <a:spcAft>
                <a:spcPct val="0"/>
              </a:spcAft>
              <a:buClr>
                <a:srgbClr val="003366"/>
              </a:buClr>
              <a:buSzPct val="75000"/>
              <a:buNone/>
            </a:pPr>
            <a:endParaRPr lang="es-MX" sz="800" kern="0" dirty="0" smtClean="0">
              <a:solidFill>
                <a:schemeClr val="tx2"/>
              </a:solidFill>
              <a:latin typeface="Arial" panose="020B0604020202020204" pitchFamily="34" charset="0"/>
              <a:cs typeface="Arial" panose="020B0604020202020204" pitchFamily="34" charset="0"/>
            </a:endParaRPr>
          </a:p>
          <a:p>
            <a:pPr marL="294887" lvl="1" indent="0" eaLnBrk="0" fontAlgn="base" hangingPunct="0">
              <a:spcBef>
                <a:spcPct val="20000"/>
              </a:spcBef>
              <a:spcAft>
                <a:spcPct val="0"/>
              </a:spcAft>
              <a:buClr>
                <a:srgbClr val="003366"/>
              </a:buClr>
              <a:buSzPct val="75000"/>
              <a:buNone/>
            </a:pPr>
            <a:r>
              <a:rPr lang="es-MX" sz="2100" b="1" kern="0" dirty="0" smtClean="0">
                <a:solidFill>
                  <a:srgbClr val="FF0000"/>
                </a:solidFill>
                <a:latin typeface="Arial" panose="020B0604020202020204" pitchFamily="34" charset="0"/>
                <a:cs typeface="Arial" panose="020B0604020202020204" pitchFamily="34" charset="0"/>
              </a:rPr>
              <a:t>        </a:t>
            </a:r>
            <a:endParaRPr lang="es-MX" sz="2100" kern="0" dirty="0">
              <a:solidFill>
                <a:schemeClr val="tx2"/>
              </a:solidFill>
              <a:latin typeface="Arial" panose="020B0604020202020204" pitchFamily="34" charset="0"/>
              <a:cs typeface="Arial" panose="020B0604020202020204" pitchFamily="34" charset="0"/>
            </a:endParaRPr>
          </a:p>
        </p:txBody>
      </p:sp>
      <p:pic>
        <p:nvPicPr>
          <p:cNvPr id="11270" name="Picture 6" descr="http://www.cityofcalabasas.com/images/smoking/smoke-free-area.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1127" y="770562"/>
            <a:ext cx="2475367" cy="37706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86439" y="4335587"/>
            <a:ext cx="7140539" cy="807913"/>
          </a:xfrm>
          <a:prstGeom prst="rect">
            <a:avLst/>
          </a:prstGeom>
          <a:noFill/>
          <a:effectLst>
            <a:glow rad="228600">
              <a:schemeClr val="accent5">
                <a:satMod val="175000"/>
                <a:alpha val="40000"/>
              </a:schemeClr>
            </a:glow>
          </a:effectLst>
        </p:spPr>
        <p:txBody>
          <a:bodyPr wrap="square" lIns="68580" tIns="34290" rIns="68580" bIns="34290">
            <a:spAutoFit/>
          </a:bodyPr>
          <a:lstStyle/>
          <a:p>
            <a:pPr algn="ctr"/>
            <a:r>
              <a:rPr lang="en-US" sz="2400" b="1" kern="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No se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permite</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el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humo</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de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segunda</a:t>
            </a:r>
            <a:r>
              <a:rPr lang="en-US" sz="2400" b="1" kern="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a:t>
            </a:r>
            <a:r>
              <a:rPr lang="en-US" sz="2400" b="1" kern="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mano</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Title 1"/>
          <p:cNvSpPr>
            <a:spLocks noGrp="1"/>
          </p:cNvSpPr>
          <p:nvPr>
            <p:ph type="title"/>
          </p:nvPr>
        </p:nvSpPr>
        <p:spPr>
          <a:xfrm>
            <a:off x="417539" y="105310"/>
            <a:ext cx="7543802" cy="914400"/>
          </a:xfrm>
        </p:spPr>
        <p:txBody>
          <a:bodyPr>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65</a:t>
            </a:fld>
            <a:endParaRPr lang="en-US"/>
          </a:p>
        </p:txBody>
      </p:sp>
    </p:spTree>
    <p:extLst>
      <p:ext uri="{BB962C8B-B14F-4D97-AF65-F5344CB8AC3E}">
        <p14:creationId xmlns:p14="http://schemas.microsoft.com/office/powerpoint/2010/main" val="379998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898" y="652006"/>
            <a:ext cx="5389895" cy="4236099"/>
          </a:xfrm>
        </p:spPr>
        <p:txBody>
          <a:bodyPr>
            <a:normAutofit fontScale="25000" lnSpcReduction="20000"/>
          </a:bodyPr>
          <a:lstStyle/>
          <a:p>
            <a:pPr marL="0" indent="0" eaLnBrk="0" fontAlgn="base" hangingPunct="0">
              <a:spcBef>
                <a:spcPct val="20000"/>
              </a:spcBef>
              <a:spcAft>
                <a:spcPct val="0"/>
              </a:spcAft>
              <a:buClr>
                <a:srgbClr val="003366"/>
              </a:buClr>
              <a:buSzPct val="75000"/>
              <a:buNone/>
            </a:pPr>
            <a:endParaRPr lang="es-MX" sz="800" kern="0" dirty="0" smtClean="0">
              <a:solidFill>
                <a:schemeClr val="tx2"/>
              </a:solidFill>
              <a:latin typeface="Arial" panose="020B0604020202020204" pitchFamily="34" charset="0"/>
              <a:cs typeface="Arial" panose="020B0604020202020204" pitchFamily="34" charset="0"/>
            </a:endParaRPr>
          </a:p>
          <a:p>
            <a:pPr marL="0" indent="0" eaLnBrk="0" fontAlgn="base" hangingPunct="0">
              <a:spcBef>
                <a:spcPct val="20000"/>
              </a:spcBef>
              <a:spcAft>
                <a:spcPct val="0"/>
              </a:spcAft>
              <a:buClr>
                <a:srgbClr val="003366"/>
              </a:buClr>
              <a:buSzPct val="75000"/>
              <a:buNone/>
            </a:pPr>
            <a:r>
              <a:rPr lang="es-MX" sz="5500" b="1" kern="0" dirty="0" smtClean="0">
                <a:solidFill>
                  <a:schemeClr val="tx2"/>
                </a:solidFill>
                <a:latin typeface="Arial" panose="020B0604020202020204" pitchFamily="34" charset="0"/>
                <a:cs typeface="Arial" panose="020B0604020202020204" pitchFamily="34" charset="0"/>
              </a:rPr>
              <a:t>NIÑERA DE CORTO PLAZO OCASIONAL </a:t>
            </a:r>
          </a:p>
          <a:p>
            <a:pPr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La familia de apoyo puede hacer arreglos para el uso ocasional de una niñera de corto plazo (menos de 24 horas a la vez)</a:t>
            </a:r>
          </a:p>
          <a:p>
            <a:pPr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Para cuidado que exceda 24 horas a la vez:</a:t>
            </a:r>
          </a:p>
          <a:p>
            <a:pPr lvl="1"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Ocasionalmente solamente</a:t>
            </a:r>
          </a:p>
          <a:p>
            <a:pPr lvl="1"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La persona que cuide a los niños necesita ser mayor de 18 años y completado verificaciones de antecedentes</a:t>
            </a:r>
          </a:p>
          <a:p>
            <a:pPr lvl="1"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No exceder más de 72 horas sin la aprobación de el trabajador social o el oficial de libertad condicional. </a:t>
            </a:r>
          </a:p>
          <a:p>
            <a:pPr eaLnBrk="0" fontAlgn="base" hangingPunct="0">
              <a:spcAft>
                <a:spcPct val="0"/>
              </a:spcAft>
              <a:buClr>
                <a:srgbClr val="003366"/>
              </a:buClr>
              <a:buSzPct val="75000"/>
            </a:pPr>
            <a:r>
              <a:rPr lang="es-MX" sz="6400" kern="0" dirty="0" smtClean="0">
                <a:solidFill>
                  <a:schemeClr val="tx2"/>
                </a:solidFill>
                <a:latin typeface="Arial" panose="020B0604020202020204" pitchFamily="34" charset="0"/>
                <a:cs typeface="Arial" panose="020B0604020202020204" pitchFamily="34" charset="0"/>
              </a:rPr>
              <a:t>Cuidado de respiro, cuidado temporal de un niño en otro hogar</a:t>
            </a:r>
            <a:r>
              <a:rPr lang="es-MX" sz="6400" kern="0" dirty="0">
                <a:solidFill>
                  <a:schemeClr val="tx2"/>
                </a:solidFill>
                <a:latin typeface="Arial" panose="020B0604020202020204" pitchFamily="34" charset="0"/>
                <a:cs typeface="Arial" panose="020B0604020202020204" pitchFamily="34" charset="0"/>
              </a:rPr>
              <a:t> </a:t>
            </a:r>
            <a:r>
              <a:rPr lang="es-MX" sz="6400" kern="0" dirty="0" smtClean="0">
                <a:solidFill>
                  <a:schemeClr val="tx2"/>
                </a:solidFill>
                <a:latin typeface="Arial" panose="020B0604020202020204" pitchFamily="34" charset="0"/>
                <a:cs typeface="Arial" panose="020B0604020202020204" pitchFamily="34" charset="0"/>
              </a:rPr>
              <a:t>puede ser proporcionado ocasionalmente pero debe ser aprobado de ante mano por el trabajador del niño o el oficial de libertad condicional.</a:t>
            </a:r>
          </a:p>
          <a:p>
            <a:pPr eaLnBrk="0" fontAlgn="base" hangingPunct="0">
              <a:spcAft>
                <a:spcPct val="0"/>
              </a:spcAft>
              <a:buClr>
                <a:srgbClr val="003366"/>
              </a:buClr>
              <a:buSzPct val="75000"/>
              <a:buNone/>
            </a:pPr>
            <a:endParaRPr lang="es-MX" strike="sngStrike" kern="0" dirty="0" smtClean="0">
              <a:solidFill>
                <a:schemeClr val="tx2"/>
              </a:solidFill>
              <a:latin typeface="Arial" panose="020B0604020202020204" pitchFamily="34" charset="0"/>
              <a:cs typeface="Arial" panose="020B0604020202020204" pitchFamily="34" charset="0"/>
            </a:endParaRPr>
          </a:p>
          <a:p>
            <a:pPr marL="0" indent="0" algn="ctr" eaLnBrk="0" fontAlgn="base" hangingPunct="0">
              <a:spcBef>
                <a:spcPct val="20000"/>
              </a:spcBef>
              <a:spcAft>
                <a:spcPct val="0"/>
              </a:spcAft>
              <a:buClr>
                <a:srgbClr val="003366"/>
              </a:buClr>
              <a:buSzPct val="75000"/>
              <a:buNone/>
            </a:pPr>
            <a:r>
              <a:rPr lang="es-MX" sz="2100" kern="0" dirty="0" smtClean="0">
                <a:solidFill>
                  <a:schemeClr val="tx2"/>
                </a:solidFill>
                <a:latin typeface="Arial" panose="020B0604020202020204" pitchFamily="34" charset="0"/>
                <a:cs typeface="Arial" panose="020B0604020202020204" pitchFamily="34" charset="0"/>
              </a:rPr>
              <a:t/>
            </a:r>
            <a:br>
              <a:rPr lang="es-MX" sz="2100" kern="0" dirty="0" smtClean="0">
                <a:solidFill>
                  <a:schemeClr val="tx2"/>
                </a:solidFill>
                <a:latin typeface="Arial" panose="020B0604020202020204" pitchFamily="34" charset="0"/>
                <a:cs typeface="Arial" panose="020B0604020202020204" pitchFamily="34" charset="0"/>
              </a:rPr>
            </a:br>
            <a:endParaRPr lang="es-MX" sz="2100" kern="0" dirty="0" smtClean="0">
              <a:solidFill>
                <a:schemeClr val="tx2"/>
              </a:solidFill>
              <a:latin typeface="Arial" panose="020B0604020202020204" pitchFamily="34" charset="0"/>
              <a:cs typeface="Arial" panose="020B0604020202020204" pitchFamily="34" charset="0"/>
            </a:endParaRPr>
          </a:p>
          <a:p>
            <a:pPr eaLnBrk="0" fontAlgn="base" hangingPunct="0">
              <a:spcBef>
                <a:spcPct val="20000"/>
              </a:spcBef>
              <a:spcAft>
                <a:spcPct val="0"/>
              </a:spcAft>
              <a:buClr>
                <a:srgbClr val="003366"/>
              </a:buClr>
              <a:buSzPct val="75000"/>
            </a:pPr>
            <a:endParaRPr lang="es-MX" sz="1000" kern="0" dirty="0">
              <a:solidFill>
                <a:schemeClr val="tx2"/>
              </a:solidFill>
              <a:latin typeface="Arial" panose="020B0604020202020204" pitchFamily="34" charset="0"/>
              <a:cs typeface="Arial" panose="020B0604020202020204" pitchFamily="34" charset="0"/>
            </a:endParaRPr>
          </a:p>
        </p:txBody>
      </p:sp>
      <p:pic>
        <p:nvPicPr>
          <p:cNvPr id="13314" name="Picture 2" descr="http://4.bp.blogspot.com/_Z6-HUqdXkBk/TGHc46bZxCI/AAAAAAAAABo/ia7SZRsqG1U/s1600/agoodbabysitter.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7392" y="593353"/>
            <a:ext cx="3676608" cy="401898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358898" y="136153"/>
            <a:ext cx="7983814" cy="914400"/>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66</a:t>
            </a:fld>
            <a:endParaRPr lang="en-US"/>
          </a:p>
        </p:txBody>
      </p:sp>
    </p:spTree>
    <p:extLst>
      <p:ext uri="{BB962C8B-B14F-4D97-AF65-F5344CB8AC3E}">
        <p14:creationId xmlns:p14="http://schemas.microsoft.com/office/powerpoint/2010/main" val="214053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5210" y="1017431"/>
            <a:ext cx="5528920" cy="3800459"/>
          </a:xfrm>
        </p:spPr>
        <p:txBody>
          <a:bodyPr>
            <a:normAutofit/>
          </a:bodyPr>
          <a:lstStyle/>
          <a:p>
            <a:pPr marL="0" indent="0" eaLnBrk="0" fontAlgn="base" hangingPunct="0">
              <a:spcBef>
                <a:spcPct val="20000"/>
              </a:spcBef>
              <a:spcAft>
                <a:spcPct val="0"/>
              </a:spcAft>
              <a:buClr>
                <a:srgbClr val="003366"/>
              </a:buClr>
              <a:buSzPct val="75000"/>
              <a:buNone/>
            </a:pPr>
            <a:r>
              <a:rPr lang="es-MX" sz="2000" b="1" kern="0" dirty="0" smtClean="0">
                <a:solidFill>
                  <a:schemeClr val="tx2"/>
                </a:solidFill>
                <a:latin typeface="Arial" panose="020B0604020202020204" pitchFamily="34" charset="0"/>
                <a:cs typeface="Arial" panose="020B0604020202020204" pitchFamily="34" charset="0"/>
              </a:rPr>
              <a:t>ACTIVIDADES EXTRACURRICULARES</a:t>
            </a:r>
          </a:p>
          <a:p>
            <a:pPr eaLnBrk="0" fontAlgn="base" hangingPunct="0">
              <a:spcBef>
                <a:spcPts val="1200"/>
              </a:spcBef>
              <a:spcAft>
                <a:spcPct val="0"/>
              </a:spcAft>
              <a:buClr>
                <a:srgbClr val="003366"/>
              </a:buClr>
              <a:buSzPct val="100000"/>
              <a:buNone/>
            </a:pPr>
            <a:r>
              <a:rPr lang="es-MX" sz="2000" kern="0" dirty="0" smtClean="0">
                <a:solidFill>
                  <a:schemeClr val="tx2"/>
                </a:solidFill>
                <a:latin typeface="Arial" panose="020B0604020202020204" pitchFamily="34" charset="0"/>
                <a:cs typeface="Arial" panose="020B0604020202020204" pitchFamily="34" charset="0"/>
              </a:rPr>
              <a:t>    Proveer oportunidades y apoyar la participación del niño en deportes, clubs, actividades escolares, etc. </a:t>
            </a:r>
            <a:endParaRPr lang="es-MX" kern="0" dirty="0" smtClean="0">
              <a:solidFill>
                <a:schemeClr val="tx2"/>
              </a:solidFill>
              <a:latin typeface="Arial" panose="020B0604020202020204" pitchFamily="34" charset="0"/>
              <a:cs typeface="Arial" panose="020B0604020202020204" pitchFamily="34" charset="0"/>
            </a:endParaRP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Incluya al niño de crianza en vacaciones de familia y viajes de fin de semana. </a:t>
            </a: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Haga un libro de recuerdos</a:t>
            </a:r>
          </a:p>
          <a:p>
            <a:pPr lvl="2" eaLnBrk="0" fontAlgn="base" hangingPunct="0">
              <a:spcBef>
                <a:spcPts val="300"/>
              </a:spcBef>
              <a:spcAft>
                <a:spcPct val="0"/>
              </a:spcAft>
              <a:buClr>
                <a:srgbClr val="003366"/>
              </a:buClr>
              <a:buSzPct val="100000"/>
            </a:pPr>
            <a:r>
              <a:rPr lang="es-MX" sz="1600" i="1" kern="0" dirty="0" smtClean="0">
                <a:solidFill>
                  <a:schemeClr val="tx2"/>
                </a:solidFill>
                <a:latin typeface="Arial" panose="020B0604020202020204" pitchFamily="34" charset="0"/>
                <a:cs typeface="Arial" panose="020B0604020202020204" pitchFamily="34" charset="0"/>
              </a:rPr>
              <a:t>Haga un álbum de recortes con anécdotas, fotos y dibujos del niño</a:t>
            </a: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Aliéntelos a que escriban en un diario</a:t>
            </a:r>
          </a:p>
          <a:p>
            <a:pPr lvl="1" eaLnBrk="0" fontAlgn="base" hangingPunct="0">
              <a:spcAft>
                <a:spcPct val="0"/>
              </a:spcAft>
              <a:buClr>
                <a:srgbClr val="003366"/>
              </a:buClr>
              <a:buSzPct val="100000"/>
            </a:pPr>
            <a:r>
              <a:rPr lang="es-MX" sz="1600" kern="0" dirty="0" smtClean="0">
                <a:solidFill>
                  <a:schemeClr val="tx2"/>
                </a:solidFill>
                <a:latin typeface="Arial" panose="020B0604020202020204" pitchFamily="34" charset="0"/>
                <a:cs typeface="Arial" panose="020B0604020202020204" pitchFamily="34" charset="0"/>
              </a:rPr>
              <a:t>Permítale soñar!</a:t>
            </a:r>
          </a:p>
          <a:p>
            <a:endParaRPr lang="es-MX" dirty="0">
              <a:solidFill>
                <a:schemeClr val="tx2"/>
              </a:solidFill>
              <a:latin typeface="Arial" panose="020B0604020202020204" pitchFamily="34" charset="0"/>
              <a:cs typeface="Arial" panose="020B0604020202020204" pitchFamily="34" charset="0"/>
            </a:endParaRPr>
          </a:p>
        </p:txBody>
      </p:sp>
      <p:pic>
        <p:nvPicPr>
          <p:cNvPr id="48130" name="Picture 2" descr="https://educatedcoaches.files.wordpress.com/2015/05/youth-sports.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32649" y="136152"/>
            <a:ext cx="3139099" cy="1639308"/>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http://www.clipartbest.com/cliparts/nTB/Xgp/nTBXgpdrc.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33309" y="1982481"/>
            <a:ext cx="2684703" cy="2932420"/>
          </a:xfrm>
          <a:prstGeom prst="rect">
            <a:avLst/>
          </a:prstGeom>
          <a:ln w="88900" cap="sq" cmpd="thickThin">
            <a:solidFill>
              <a:schemeClr val="bg2">
                <a:lumMod val="5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358898" y="136153"/>
            <a:ext cx="5574411" cy="914400"/>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67</a:t>
            </a:fld>
            <a:endParaRPr lang="en-US"/>
          </a:p>
        </p:txBody>
      </p:sp>
    </p:spTree>
    <p:extLst>
      <p:ext uri="{BB962C8B-B14F-4D97-AF65-F5344CB8AC3E}">
        <p14:creationId xmlns:p14="http://schemas.microsoft.com/office/powerpoint/2010/main" val="50687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143" y="1016000"/>
            <a:ext cx="6692792" cy="4073711"/>
          </a:xfrm>
        </p:spPr>
        <p:txBody>
          <a:bodyPr>
            <a:normAutofit fontScale="92500"/>
          </a:bodyPr>
          <a:lstStyle/>
          <a:p>
            <a:pPr marL="0" indent="0">
              <a:spcBef>
                <a:spcPts val="0"/>
              </a:spcBef>
              <a:buNone/>
            </a:pPr>
            <a:endParaRPr lang="es-MX" sz="600" kern="0" dirty="0" smtClean="0">
              <a:solidFill>
                <a:schemeClr val="tx2"/>
              </a:solidFill>
              <a:latin typeface="Arial" panose="020B0604020202020204" pitchFamily="34" charset="0"/>
              <a:cs typeface="Arial" panose="020B0604020202020204" pitchFamily="34" charset="0"/>
            </a:endParaRPr>
          </a:p>
          <a:p>
            <a:pPr marL="342892" lvl="1" indent="0" fontAlgn="base">
              <a:spcBef>
                <a:spcPts val="0"/>
              </a:spcBef>
              <a:buNone/>
            </a:pPr>
            <a:r>
              <a:rPr lang="es-MX" sz="2000" b="1" kern="0" dirty="0" smtClean="0">
                <a:solidFill>
                  <a:schemeClr val="tx2"/>
                </a:solidFill>
                <a:latin typeface="Arial" panose="020B0604020202020204" pitchFamily="34" charset="0"/>
                <a:cs typeface="Arial" panose="020B0604020202020204" pitchFamily="34" charset="0"/>
              </a:rPr>
              <a:t>DERECHOS PERSONALES DE NIÑOS DE CRIANZA</a:t>
            </a:r>
            <a:r>
              <a:rPr lang="es-MX" sz="2100" b="1" kern="0" dirty="0" smtClean="0">
                <a:latin typeface="Arial" panose="020B0604020202020204" pitchFamily="34" charset="0"/>
                <a:cs typeface="Arial" panose="020B0604020202020204" pitchFamily="34" charset="0"/>
              </a:rPr>
              <a:t/>
            </a:r>
            <a:br>
              <a:rPr lang="es-MX" sz="2100" b="1" kern="0" dirty="0" smtClean="0">
                <a:latin typeface="Arial" panose="020B0604020202020204" pitchFamily="34" charset="0"/>
                <a:cs typeface="Arial" panose="020B0604020202020204" pitchFamily="34" charset="0"/>
              </a:rPr>
            </a:br>
            <a:endParaRPr lang="es-MX" sz="2100" b="1" kern="0" dirty="0" smtClean="0">
              <a:latin typeface="Arial" panose="020B0604020202020204" pitchFamily="34" charset="0"/>
              <a:cs typeface="Arial" panose="020B0604020202020204" pitchFamily="34" charset="0"/>
            </a:endParaRPr>
          </a:p>
          <a:p>
            <a:pPr marL="342892" lvl="1" indent="0" fontAlgn="base">
              <a:spcBef>
                <a:spcPts val="0"/>
              </a:spcBef>
              <a:spcAft>
                <a:spcPts val="1200"/>
              </a:spcAft>
              <a:buNone/>
            </a:pPr>
            <a:r>
              <a:rPr lang="es-MX" sz="2000" dirty="0" smtClean="0">
                <a:solidFill>
                  <a:schemeClr val="tx2"/>
                </a:solidFill>
                <a:latin typeface="Arial" panose="020B0604020202020204" pitchFamily="34" charset="0"/>
                <a:cs typeface="Arial" panose="020B0604020202020204" pitchFamily="34" charset="0"/>
              </a:rPr>
              <a:t>Los padres de apoyo se aseguraran de que a cada niño se le concedan lo siguientes derechos personales:</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Alojamiento sano, seguro y cómodo.</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Independencia adecuada a la edad, madurez y capacidad del niño. </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Ser libre de castigos corporales y inusuales </a:t>
            </a:r>
          </a:p>
          <a:p>
            <a:pPr lvl="1" fontAlgn="base">
              <a:lnSpc>
                <a:spcPct val="110000"/>
              </a:lnSpc>
              <a:spcBef>
                <a:spcPts val="600"/>
              </a:spcBef>
              <a:spcAft>
                <a:spcPct val="0"/>
              </a:spcAft>
            </a:pPr>
            <a:r>
              <a:rPr lang="es-MX" sz="1800" dirty="0" smtClean="0">
                <a:solidFill>
                  <a:schemeClr val="tx2"/>
                </a:solidFill>
                <a:latin typeface="Arial" panose="020B0604020202020204" pitchFamily="34" charset="0"/>
                <a:cs typeface="Arial" panose="020B0604020202020204" pitchFamily="34" charset="0"/>
              </a:rPr>
              <a:t>El niño puede tener su propio teléfono celular, al menos que sea prohibido por el tribunal o la agencia de colocación. </a:t>
            </a:r>
          </a:p>
          <a:p>
            <a:pPr marL="0" indent="0">
              <a:buNone/>
            </a:pPr>
            <a:r>
              <a:rPr lang="es-MX" dirty="0" smtClean="0">
                <a:solidFill>
                  <a:schemeClr val="tx2"/>
                </a:solidFill>
                <a:latin typeface="Arial" panose="020B0604020202020204" pitchFamily="34" charset="0"/>
                <a:cs typeface="Arial" panose="020B0604020202020204" pitchFamily="34" charset="0"/>
              </a:rPr>
              <a:t>	</a:t>
            </a:r>
            <a:endParaRPr lang="es-MX" dirty="0">
              <a:solidFill>
                <a:schemeClr val="tx2"/>
              </a:solidFill>
              <a:latin typeface="Arial" panose="020B0604020202020204" pitchFamily="34" charset="0"/>
              <a:cs typeface="Arial" panose="020B0604020202020204" pitchFamily="34" charset="0"/>
            </a:endParaRPr>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935" y="454259"/>
            <a:ext cx="2057400" cy="432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816042" y="4782653"/>
            <a:ext cx="3246403" cy="307777"/>
          </a:xfrm>
          <a:prstGeom prst="rect">
            <a:avLst/>
          </a:prstGeom>
          <a:noFill/>
        </p:spPr>
        <p:txBody>
          <a:bodyPr wrap="none" rtlCol="0">
            <a:spAutoFit/>
          </a:bodyPr>
          <a:lstStyle/>
          <a:p>
            <a:pPr algn="ctr"/>
            <a:r>
              <a:rPr lang="es-MX" dirty="0" smtClean="0"/>
              <a:t>Folleto esta incluido en el paquete</a:t>
            </a:r>
            <a:endParaRPr lang="es-MX" dirty="0"/>
          </a:p>
        </p:txBody>
      </p:sp>
      <p:sp>
        <p:nvSpPr>
          <p:cNvPr id="8" name="Title 1"/>
          <p:cNvSpPr>
            <a:spLocks noGrp="1"/>
          </p:cNvSpPr>
          <p:nvPr>
            <p:ph type="title"/>
          </p:nvPr>
        </p:nvSpPr>
        <p:spPr>
          <a:xfrm>
            <a:off x="358898" y="136153"/>
            <a:ext cx="6997553" cy="914400"/>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68</a:t>
            </a:fld>
            <a:endParaRPr lang="en-US"/>
          </a:p>
        </p:txBody>
      </p:sp>
    </p:spTree>
    <p:extLst>
      <p:ext uri="{BB962C8B-B14F-4D97-AF65-F5344CB8AC3E}">
        <p14:creationId xmlns:p14="http://schemas.microsoft.com/office/powerpoint/2010/main" val="419938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rgbClr val="3399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rgbClr val="3399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898" y="1034321"/>
            <a:ext cx="8543439" cy="3730184"/>
          </a:xfrm>
        </p:spPr>
        <p:txBody>
          <a:bodyPr>
            <a:normAutofit lnSpcReduction="10000"/>
          </a:bodyPr>
          <a:lstStyle/>
          <a:p>
            <a:pPr marL="0" indent="0" algn="ctr">
              <a:spcBef>
                <a:spcPts val="0"/>
              </a:spcBef>
              <a:buNone/>
            </a:pPr>
            <a:r>
              <a:rPr lang="es-MX" sz="2800" b="1" dirty="0" smtClean="0">
                <a:solidFill>
                  <a:schemeClr val="accent5"/>
                </a:solidFill>
                <a:latin typeface="Arial" panose="020B0604020202020204" pitchFamily="34" charset="0"/>
                <a:cs typeface="Arial" panose="020B0604020202020204" pitchFamily="34" charset="0"/>
              </a:rPr>
              <a:t>Los padres de apoyo se mantienen al: </a:t>
            </a:r>
          </a:p>
          <a:p>
            <a:pPr marL="0" indent="0" algn="ctr">
              <a:spcBef>
                <a:spcPts val="0"/>
              </a:spcBef>
              <a:buNone/>
            </a:pPr>
            <a:r>
              <a:rPr lang="es-MX" sz="2800" b="1" dirty="0" smtClean="0">
                <a:solidFill>
                  <a:schemeClr val="accent5"/>
                </a:solidFill>
                <a:latin typeface="Arial" panose="020B0604020202020204" pitchFamily="34" charset="0"/>
                <a:cs typeface="Arial" panose="020B0604020202020204" pitchFamily="34" charset="0"/>
              </a:rPr>
              <a:t>“Estándar del padre razonable y prudente”</a:t>
            </a:r>
          </a:p>
          <a:p>
            <a:r>
              <a:rPr lang="es-MX" dirty="0" smtClean="0">
                <a:solidFill>
                  <a:schemeClr val="tx2"/>
                </a:solidFill>
                <a:latin typeface="Arial" panose="020B0604020202020204" pitchFamily="34" charset="0"/>
                <a:cs typeface="Arial" panose="020B0604020202020204" pitchFamily="34" charset="0"/>
              </a:rPr>
              <a:t>Tomar decisiones sensatas que protejan al niño y al mismo tiempo alentar su crecimiento emocional y desarrollo</a:t>
            </a:r>
          </a:p>
          <a:p>
            <a:r>
              <a:rPr lang="es-MX" dirty="0" smtClean="0">
                <a:solidFill>
                  <a:schemeClr val="tx2"/>
                </a:solidFill>
                <a:latin typeface="Arial" panose="020B0604020202020204" pitchFamily="34" charset="0"/>
                <a:cs typeface="Arial" panose="020B0604020202020204" pitchFamily="34" charset="0"/>
              </a:rPr>
              <a:t>El estándar alienta a considerar el mejor interés de el niño en todo momento.</a:t>
            </a:r>
          </a:p>
          <a:p>
            <a:r>
              <a:rPr lang="es-MX" dirty="0" smtClean="0">
                <a:solidFill>
                  <a:schemeClr val="tx2"/>
                </a:solidFill>
                <a:latin typeface="Arial" panose="020B0604020202020204" pitchFamily="34" charset="0"/>
                <a:cs typeface="Arial" panose="020B0604020202020204" pitchFamily="34" charset="0"/>
              </a:rPr>
              <a:t>Considere lo siguiente cuando tome decisiones acerca del niño: </a:t>
            </a:r>
          </a:p>
          <a:p>
            <a:pPr lvl="1">
              <a:lnSpc>
                <a:spcPct val="120000"/>
              </a:lnSpc>
              <a:spcBef>
                <a:spcPts val="0"/>
              </a:spcBef>
              <a:buNone/>
            </a:pPr>
            <a:r>
              <a:rPr lang="es-MX" sz="1800" dirty="0" smtClean="0">
                <a:solidFill>
                  <a:schemeClr val="tx2"/>
                </a:solidFill>
                <a:latin typeface="Arial" panose="020B0604020202020204" pitchFamily="34" charset="0"/>
                <a:cs typeface="Arial" panose="020B0604020202020204" pitchFamily="34" charset="0"/>
              </a:rPr>
              <a:t>(1) Edad, madurez, y el desarrollo del niño. </a:t>
            </a:r>
          </a:p>
          <a:p>
            <a:pPr lvl="1">
              <a:lnSpc>
                <a:spcPct val="120000"/>
              </a:lnSpc>
              <a:spcBef>
                <a:spcPts val="0"/>
              </a:spcBef>
              <a:buNone/>
            </a:pPr>
            <a:r>
              <a:rPr lang="es-MX" sz="1800" dirty="0" smtClean="0">
                <a:solidFill>
                  <a:schemeClr val="tx2"/>
                </a:solidFill>
                <a:latin typeface="Arial" panose="020B0604020202020204" pitchFamily="34" charset="0"/>
                <a:cs typeface="Arial" panose="020B0604020202020204" pitchFamily="34" charset="0"/>
              </a:rPr>
              <a:t>(2) La naturaleza y los riesgos inherentes del daño de la actividad. </a:t>
            </a:r>
          </a:p>
          <a:p>
            <a:pPr lvl="1">
              <a:lnSpc>
                <a:spcPct val="120000"/>
              </a:lnSpc>
              <a:spcBef>
                <a:spcPts val="0"/>
              </a:spcBef>
              <a:buNone/>
            </a:pPr>
            <a:r>
              <a:rPr lang="es-MX" sz="1800" dirty="0" smtClean="0">
                <a:solidFill>
                  <a:schemeClr val="tx2"/>
                </a:solidFill>
                <a:latin typeface="Arial" panose="020B0604020202020204" pitchFamily="34" charset="0"/>
                <a:cs typeface="Arial" panose="020B0604020202020204" pitchFamily="34" charset="0"/>
              </a:rPr>
              <a:t>(3) Lo mas conveniente para el niño basado en la información que la familia de apoyo conoce como el nivel de desarrollo y tendencias de comportamiento. </a:t>
            </a:r>
          </a:p>
        </p:txBody>
      </p:sp>
      <p:sp>
        <p:nvSpPr>
          <p:cNvPr id="7" name="Title 1"/>
          <p:cNvSpPr>
            <a:spLocks noGrp="1"/>
          </p:cNvSpPr>
          <p:nvPr>
            <p:ph type="title"/>
          </p:nvPr>
        </p:nvSpPr>
        <p:spPr>
          <a:xfrm>
            <a:off x="358898" y="136153"/>
            <a:ext cx="8543439" cy="736996"/>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69</a:t>
            </a:fld>
            <a:endParaRPr lang="en-US"/>
          </a:p>
        </p:txBody>
      </p:sp>
    </p:spTree>
    <p:extLst>
      <p:ext uri="{BB962C8B-B14F-4D97-AF65-F5344CB8AC3E}">
        <p14:creationId xmlns:p14="http://schemas.microsoft.com/office/powerpoint/2010/main" val="104143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3767" y="1027114"/>
            <a:ext cx="7028354" cy="3143302"/>
          </a:xfrm>
        </p:spPr>
        <p:txBody>
          <a:bodyPr>
            <a:noAutofit/>
          </a:bodyPr>
          <a:lstStyle/>
          <a:p>
            <a:pPr marL="0" indent="0">
              <a:buNone/>
            </a:pPr>
            <a:r>
              <a:rPr lang="es-MX" sz="2000" dirty="0" smtClean="0">
                <a:solidFill>
                  <a:schemeClr val="tx2"/>
                </a:solidFill>
                <a:latin typeface="Arial" panose="020B0604020202020204" pitchFamily="34" charset="0"/>
                <a:cs typeface="Arial" panose="020B0604020202020204" pitchFamily="34" charset="0"/>
              </a:rPr>
              <a:t>El condado deberá monitorear a las familias de apoyo como sigue: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Realizará actualizaciones cada año y estarán disponibles para responder preguntas o preocupaciones.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Investigará las quejas en contra de las familias de apoyo.</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Desarrollará planes de medidas correctivas para rectificar las deficiencias que se identifiquen.</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Asegurará de que las familias de apoyo son tratadas con dignidad y respeto. </a:t>
            </a:r>
            <a:endParaRPr lang="es-MX" sz="1800" dirty="0">
              <a:solidFill>
                <a:schemeClr val="tx2"/>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054" y="146762"/>
            <a:ext cx="1694315" cy="4339590"/>
          </a:xfrm>
          <a:prstGeom prst="rect">
            <a:avLst/>
          </a:prstGeom>
          <a:noFill/>
          <a:ln w="285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78376" y="4512983"/>
            <a:ext cx="1535998" cy="307777"/>
          </a:xfrm>
          <a:prstGeom prst="rect">
            <a:avLst/>
          </a:prstGeom>
          <a:noFill/>
        </p:spPr>
        <p:txBody>
          <a:bodyPr wrap="none" rtlCol="0">
            <a:spAutoFit/>
          </a:bodyPr>
          <a:lstStyle/>
          <a:p>
            <a:r>
              <a:rPr lang="en-US" b="1" dirty="0" err="1" smtClean="0"/>
              <a:t>Folleto</a:t>
            </a:r>
            <a:r>
              <a:rPr lang="en-US" b="1" dirty="0" smtClean="0"/>
              <a:t> </a:t>
            </a:r>
            <a:r>
              <a:rPr lang="en-US" b="1" dirty="0" err="1" smtClean="0"/>
              <a:t>incluido</a:t>
            </a:r>
            <a:endParaRPr lang="en-US" b="1" dirty="0"/>
          </a:p>
        </p:txBody>
      </p:sp>
      <p:sp>
        <p:nvSpPr>
          <p:cNvPr id="9" name="Title 1"/>
          <p:cNvSpPr>
            <a:spLocks noGrp="1"/>
          </p:cNvSpPr>
          <p:nvPr>
            <p:ph type="title"/>
          </p:nvPr>
        </p:nvSpPr>
        <p:spPr>
          <a:xfrm>
            <a:off x="1895369" y="136153"/>
            <a:ext cx="7006968" cy="736996"/>
          </a:xfrm>
        </p:spPr>
        <p:txBody>
          <a:bodyPr anchor="t">
            <a:normAutofit fontScale="90000"/>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70</a:t>
            </a:fld>
            <a:endParaRPr lang="en-US"/>
          </a:p>
        </p:txBody>
      </p:sp>
    </p:spTree>
    <p:extLst>
      <p:ext uri="{BB962C8B-B14F-4D97-AF65-F5344CB8AC3E}">
        <p14:creationId xmlns:p14="http://schemas.microsoft.com/office/powerpoint/2010/main" val="297829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denied denial"/>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4815" y="3093835"/>
            <a:ext cx="2459305" cy="18444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3118" y="1021806"/>
            <a:ext cx="8531802" cy="3938814"/>
          </a:xfrm>
        </p:spPr>
        <p:txBody>
          <a:bodyPr>
            <a:noAutofit/>
          </a:bodyPr>
          <a:lstStyle/>
          <a:p>
            <a:pPr marL="0" indent="0">
              <a:buNone/>
            </a:pPr>
            <a:r>
              <a:rPr lang="es-MX" sz="2400" b="1" dirty="0" smtClean="0">
                <a:solidFill>
                  <a:schemeClr val="tx2"/>
                </a:solidFill>
                <a:latin typeface="Arial" panose="020B0604020202020204" pitchFamily="34" charset="0"/>
                <a:cs typeface="Arial" panose="020B0604020202020204" pitchFamily="34" charset="0"/>
              </a:rPr>
              <a:t>La aprobación puede ser anulada por:</a:t>
            </a:r>
          </a:p>
          <a:p>
            <a:pPr lvl="1"/>
            <a:r>
              <a:rPr lang="es-MX" sz="1800" dirty="0" smtClean="0">
                <a:solidFill>
                  <a:schemeClr val="tx2"/>
                </a:solidFill>
                <a:latin typeface="Arial" panose="020B0604020202020204" pitchFamily="34" charset="0"/>
                <a:cs typeface="Arial" panose="020B0604020202020204" pitchFamily="34" charset="0"/>
              </a:rPr>
              <a:t>Declaraciones falsas o engañosas para mantener la aprobación. </a:t>
            </a:r>
          </a:p>
          <a:p>
            <a:pPr lvl="1"/>
            <a:r>
              <a:rPr lang="es-MX" sz="1800" dirty="0" smtClean="0">
                <a:solidFill>
                  <a:schemeClr val="tx2"/>
                </a:solidFill>
                <a:latin typeface="Arial" panose="020B0604020202020204" pitchFamily="34" charset="0"/>
                <a:cs typeface="Arial" panose="020B0604020202020204" pitchFamily="34" charset="0"/>
              </a:rPr>
              <a:t>Violación de cualquiera de las leyes que apliquen o de las normas escritas</a:t>
            </a:r>
          </a:p>
          <a:p>
            <a:pPr lvl="1"/>
            <a:r>
              <a:rPr lang="es-MX" sz="1800" dirty="0" smtClean="0">
                <a:solidFill>
                  <a:schemeClr val="tx2"/>
                </a:solidFill>
                <a:latin typeface="Arial" panose="020B0604020202020204" pitchFamily="34" charset="0"/>
                <a:cs typeface="Arial" panose="020B0604020202020204" pitchFamily="34" charset="0"/>
              </a:rPr>
              <a:t>Conducta que amanece la salud y seguridad del niño/DNM</a:t>
            </a:r>
          </a:p>
          <a:p>
            <a:pPr lvl="1"/>
            <a:r>
              <a:rPr lang="es-MX" sz="1800" dirty="0" smtClean="0">
                <a:solidFill>
                  <a:schemeClr val="tx2"/>
                </a:solidFill>
                <a:latin typeface="Arial" panose="020B0604020202020204" pitchFamily="34" charset="0"/>
                <a:cs typeface="Arial" panose="020B0604020202020204" pitchFamily="34" charset="0"/>
              </a:rPr>
              <a:t>Utilizar los fondos/propiedad/servicios del niño/joven/DNM para beneficios personales o no consistente para el mejor interés del niño. </a:t>
            </a:r>
          </a:p>
          <a:p>
            <a:pPr>
              <a:buNone/>
            </a:pPr>
            <a:r>
              <a:rPr lang="es-MX" sz="2000" b="1" dirty="0" smtClean="0">
                <a:solidFill>
                  <a:schemeClr val="tx2"/>
                </a:solidFill>
                <a:latin typeface="Arial" panose="020B0604020202020204" pitchFamily="34" charset="0"/>
                <a:cs typeface="Arial" panose="020B0604020202020204" pitchFamily="34" charset="0"/>
              </a:rPr>
              <a:t>Si su aprobación es Anulada :</a:t>
            </a:r>
            <a:endParaRPr lang="es-MX" sz="2100" dirty="0" smtClean="0">
              <a:solidFill>
                <a:schemeClr val="tx2"/>
              </a:solidFill>
              <a:latin typeface="Arial" panose="020B0604020202020204" pitchFamily="34" charset="0"/>
              <a:cs typeface="Arial" panose="020B0604020202020204" pitchFamily="34" charset="0"/>
            </a:endParaRPr>
          </a:p>
          <a:p>
            <a:pPr lvl="1"/>
            <a:r>
              <a:rPr lang="es-MX" sz="1800" dirty="0" smtClean="0">
                <a:solidFill>
                  <a:schemeClr val="tx2"/>
                </a:solidFill>
                <a:latin typeface="Arial" panose="020B0604020202020204" pitchFamily="34" charset="0"/>
                <a:cs typeface="Arial" panose="020B0604020202020204" pitchFamily="34" charset="0"/>
              </a:rPr>
              <a:t>Usted recibirá una notificación de acción e instrucciones sobre como apelar. </a:t>
            </a:r>
          </a:p>
          <a:p>
            <a:pPr lvl="2"/>
            <a:r>
              <a:rPr lang="es-MX" sz="1800" dirty="0" smtClean="0">
                <a:solidFill>
                  <a:schemeClr val="tx2"/>
                </a:solidFill>
                <a:latin typeface="Arial" panose="020B0604020202020204" pitchFamily="34" charset="0"/>
                <a:cs typeface="Arial" panose="020B0604020202020204" pitchFamily="34" charset="0"/>
              </a:rPr>
              <a:t>Si  usted no apela la decisión en la fecha o antes de la fecha de vencimiento la acción será finalizada.  </a:t>
            </a:r>
          </a:p>
          <a:p>
            <a:pPr lvl="1"/>
            <a:endParaRPr lang="es-MX" sz="1800" dirty="0" smtClean="0">
              <a:solidFill>
                <a:schemeClr val="tx2"/>
              </a:solidFill>
              <a:latin typeface="Arial" panose="020B0604020202020204" pitchFamily="34" charset="0"/>
              <a:cs typeface="Arial" panose="020B0604020202020204" pitchFamily="34" charset="0"/>
            </a:endParaRPr>
          </a:p>
        </p:txBody>
      </p:sp>
      <p:sp>
        <p:nvSpPr>
          <p:cNvPr id="7" name="Title 1"/>
          <p:cNvSpPr>
            <a:spLocks noGrp="1"/>
          </p:cNvSpPr>
          <p:nvPr>
            <p:ph type="title"/>
          </p:nvPr>
        </p:nvSpPr>
        <p:spPr>
          <a:xfrm>
            <a:off x="322638" y="467690"/>
            <a:ext cx="8543439" cy="736996"/>
          </a:xfrm>
        </p:spPr>
        <p:txBody>
          <a:bodyPr anchor="t">
            <a:normAutofit/>
          </a:bodyPr>
          <a:lstStyle/>
          <a:p>
            <a:pPr algn="ctr"/>
            <a:r>
              <a:rPr lang="es-MX" sz="2800" b="1" dirty="0" smtClean="0">
                <a:solidFill>
                  <a:schemeClr val="tx1"/>
                </a:solidFill>
                <a:effectLst>
                  <a:outerShdw blurRad="38100" dist="38100" dir="2700000" algn="tl">
                    <a:srgbClr val="000000">
                      <a:alpha val="43137"/>
                    </a:srgbClr>
                  </a:outerShdw>
                </a:effectLst>
              </a:rPr>
              <a:t>Responsabilidades después de la aprobación</a:t>
            </a:r>
            <a:endParaRPr lang="es-MX"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71</a:t>
            </a:fld>
            <a:endParaRPr lang="en-US"/>
          </a:p>
        </p:txBody>
      </p:sp>
    </p:spTree>
    <p:extLst>
      <p:ext uri="{BB962C8B-B14F-4D97-AF65-F5344CB8AC3E}">
        <p14:creationId xmlns:p14="http://schemas.microsoft.com/office/powerpoint/2010/main" val="212305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err="1" smtClean="0">
                <a:solidFill>
                  <a:srgbClr val="C00000"/>
                </a:solidFill>
                <a:effectLst>
                  <a:outerShdw blurRad="38100" dist="38100" dir="2700000" algn="tl">
                    <a:srgbClr val="000000">
                      <a:alpha val="43137"/>
                    </a:srgbClr>
                  </a:outerShdw>
                </a:effectLst>
              </a:rPr>
              <a:t>Solicitud</a:t>
            </a:r>
            <a:r>
              <a:rPr lang="en-US" b="1" dirty="0" smtClean="0">
                <a:solidFill>
                  <a:srgbClr val="C00000"/>
                </a:solidFill>
                <a:effectLst>
                  <a:outerShdw blurRad="38100" dist="38100" dir="2700000" algn="tl">
                    <a:srgbClr val="000000">
                      <a:alpha val="43137"/>
                    </a:srgbClr>
                  </a:outerShdw>
                </a:effectLst>
              </a:rPr>
              <a:t> RFA</a:t>
            </a:r>
            <a:endParaRPr lang="en-US"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3199207" y="2800350"/>
            <a:ext cx="5143502" cy="1466850"/>
          </a:xfrm>
        </p:spPr>
        <p:txBody>
          <a:bodyPr/>
          <a:lstStyle/>
          <a:p>
            <a:pPr>
              <a:buFont typeface="Arial" pitchFamily="34" charset="0"/>
              <a:buChar char="•"/>
            </a:pPr>
            <a:r>
              <a:rPr lang="es-MX" dirty="0" err="1" smtClean="0"/>
              <a:t>eAdopt</a:t>
            </a:r>
            <a:r>
              <a:rPr lang="es-MX" dirty="0" smtClean="0"/>
              <a:t>- solicitud en línea</a:t>
            </a:r>
          </a:p>
          <a:p>
            <a:pPr>
              <a:buFont typeface="Arial" pitchFamily="34" charset="0"/>
              <a:buChar char="•"/>
            </a:pPr>
            <a:r>
              <a:rPr lang="es-MX" dirty="0" smtClean="0"/>
              <a:t>El proceso de aprobación en 5 pasos</a:t>
            </a:r>
          </a:p>
          <a:p>
            <a:pPr>
              <a:buFont typeface="Arial" pitchFamily="34" charset="0"/>
              <a:buChar char="•"/>
            </a:pPr>
            <a:r>
              <a:rPr lang="es-MX" dirty="0" smtClean="0"/>
              <a:t>Información importante</a:t>
            </a:r>
          </a:p>
          <a:p>
            <a:pPr>
              <a:buFont typeface="Arial" pitchFamily="34" charset="0"/>
              <a:buChar char="•"/>
            </a:pPr>
            <a:r>
              <a:rPr lang="es-MX" dirty="0" smtClean="0"/>
              <a:t>Proceso legal establecido</a:t>
            </a:r>
          </a:p>
          <a:p>
            <a:pPr>
              <a:buFont typeface="Arial" pitchFamily="34" charset="0"/>
              <a:buChar char="•"/>
            </a:pPr>
            <a:r>
              <a:rPr lang="es-MX" dirty="0" smtClean="0"/>
              <a:t>Asistencia disponible</a:t>
            </a:r>
          </a:p>
          <a:p>
            <a:endParaRPr lang="es-MX" dirty="0"/>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215494">
            <a:off x="583823" y="1156417"/>
            <a:ext cx="2162009" cy="165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56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377" y="1013362"/>
            <a:ext cx="8927207" cy="3648016"/>
          </a:xfrm>
        </p:spPr>
        <p:txBody>
          <a:bodyPr>
            <a:normAutofit lnSpcReduction="10000"/>
          </a:bodyPr>
          <a:lstStyle/>
          <a:p>
            <a:pPr>
              <a:buNone/>
            </a:pPr>
            <a:r>
              <a:rPr lang="es-MX" sz="2000" b="1" dirty="0" smtClean="0">
                <a:effectLst>
                  <a:outerShdw blurRad="38100" dist="38100" dir="2700000" algn="tl">
                    <a:srgbClr val="000000">
                      <a:alpha val="43137"/>
                    </a:srgbClr>
                  </a:outerShdw>
                </a:effectLst>
              </a:rPr>
              <a:t>El Condado de Kern utiliza el Sistema web </a:t>
            </a:r>
            <a:r>
              <a:rPr lang="es-MX" sz="2000" b="1" dirty="0" err="1" smtClean="0">
                <a:effectLst>
                  <a:outerShdw blurRad="38100" dist="38100" dir="2700000" algn="tl">
                    <a:srgbClr val="000000">
                      <a:alpha val="43137"/>
                    </a:srgbClr>
                  </a:outerShdw>
                </a:effectLst>
              </a:rPr>
              <a:t>eAdopt</a:t>
            </a:r>
            <a:endParaRPr lang="es-MX" sz="2000" b="1" dirty="0" smtClean="0">
              <a:effectLst>
                <a:outerShdw blurRad="38100" dist="38100" dir="2700000" algn="tl">
                  <a:srgbClr val="000000">
                    <a:alpha val="43137"/>
                  </a:srgbClr>
                </a:outerShdw>
              </a:effectLst>
            </a:endParaRPr>
          </a:p>
          <a:p>
            <a:pPr lvl="1"/>
            <a:r>
              <a:rPr lang="es-MX" sz="2000" b="1" dirty="0" smtClean="0">
                <a:solidFill>
                  <a:schemeClr val="tx2"/>
                </a:solidFill>
                <a:latin typeface="Arial" panose="020B0604020202020204" pitchFamily="34" charset="0"/>
                <a:cs typeface="Arial" panose="020B0604020202020204" pitchFamily="34" charset="0"/>
              </a:rPr>
              <a:t>Proceso de solicitud en línea. </a:t>
            </a:r>
          </a:p>
          <a:p>
            <a:pPr lvl="1"/>
            <a:r>
              <a:rPr lang="es-MX" sz="2000" b="1" dirty="0" smtClean="0">
                <a:solidFill>
                  <a:schemeClr val="tx2"/>
                </a:solidFill>
                <a:latin typeface="Arial" panose="020B0604020202020204" pitchFamily="34" charset="0"/>
                <a:cs typeface="Arial" panose="020B0604020202020204" pitchFamily="34" charset="0"/>
              </a:rPr>
              <a:t>Asignado por correo electrónico.</a:t>
            </a:r>
          </a:p>
          <a:p>
            <a:pPr lvl="1"/>
            <a:r>
              <a:rPr lang="es-MX" sz="2000" b="1" dirty="0" smtClean="0">
                <a:solidFill>
                  <a:schemeClr val="tx2"/>
                </a:solidFill>
                <a:latin typeface="Arial" panose="020B0604020202020204" pitchFamily="34" charset="0"/>
                <a:cs typeface="Arial" panose="020B0604020202020204" pitchFamily="34" charset="0"/>
              </a:rPr>
              <a:t>Asignado a un trabajador social RFA que le </a:t>
            </a:r>
          </a:p>
          <a:p>
            <a:pPr marL="342891" lvl="1" indent="0">
              <a:buNone/>
            </a:pPr>
            <a:r>
              <a:rPr lang="es-MX" sz="2000" b="1" dirty="0" smtClean="0">
                <a:solidFill>
                  <a:schemeClr val="tx2"/>
                </a:solidFill>
                <a:latin typeface="Arial" panose="020B0604020202020204" pitchFamily="34" charset="0"/>
                <a:cs typeface="Arial" panose="020B0604020202020204" pitchFamily="34" charset="0"/>
              </a:rPr>
              <a:t>   ayudara durante el proceso.</a:t>
            </a:r>
          </a:p>
          <a:p>
            <a:pPr lvl="1">
              <a:buNone/>
            </a:pPr>
            <a:endParaRPr lang="es-MX" sz="600" b="1" dirty="0" smtClean="0"/>
          </a:p>
          <a:p>
            <a:pPr lvl="1">
              <a:buNone/>
            </a:pPr>
            <a:r>
              <a:rPr lang="es-MX" sz="2000" b="1" dirty="0" smtClean="0">
                <a:latin typeface="Arial" pitchFamily="34" charset="0"/>
                <a:cs typeface="Arial" pitchFamily="34" charset="0"/>
              </a:rPr>
              <a:t>Opciones para asistirle:</a:t>
            </a:r>
          </a:p>
          <a:p>
            <a:pPr lvl="1"/>
            <a:r>
              <a:rPr lang="es-MX" sz="1800" dirty="0" smtClean="0">
                <a:solidFill>
                  <a:schemeClr val="tx2"/>
                </a:solidFill>
                <a:latin typeface="Arial" pitchFamily="34" charset="0"/>
                <a:cs typeface="Arial" pitchFamily="34" charset="0"/>
              </a:rPr>
              <a:t>Si no tiene computadora o acceso al internet, su trabajador social RFA asignado le asistirá con el proceso. </a:t>
            </a:r>
          </a:p>
          <a:p>
            <a:pPr lvl="1"/>
            <a:r>
              <a:rPr lang="es-MX" sz="1800" dirty="0" smtClean="0">
                <a:solidFill>
                  <a:schemeClr val="tx2"/>
                </a:solidFill>
                <a:latin typeface="Arial" pitchFamily="34" charset="0"/>
                <a:cs typeface="Arial" pitchFamily="34" charset="0"/>
              </a:rPr>
              <a:t>El trabajador social del día también esta disponible para ayudar con la solicitud.</a:t>
            </a:r>
          </a:p>
          <a:p>
            <a:pPr lvl="1"/>
            <a:endParaRPr lang="es-MX" dirty="0"/>
          </a:p>
        </p:txBody>
      </p:sp>
      <p:pic>
        <p:nvPicPr>
          <p:cNvPr id="80898" name="Picture 2" descr="C:\Program Files\Microsoft Office\MEDIA\CAGCAT10\j0195384.wmf"/>
          <p:cNvPicPr>
            <a:picLocks noChangeAspect="1" noChangeArrowheads="1"/>
          </p:cNvPicPr>
          <p:nvPr/>
        </p:nvPicPr>
        <p:blipFill>
          <a:blip r:embed="rId2" cstate="print"/>
          <a:srcRect/>
          <a:stretch>
            <a:fillRect/>
          </a:stretch>
        </p:blipFill>
        <p:spPr bwMode="auto">
          <a:xfrm>
            <a:off x="7018093" y="1190529"/>
            <a:ext cx="1884607" cy="1923949"/>
          </a:xfrm>
          <a:prstGeom prst="rect">
            <a:avLst/>
          </a:prstGeom>
          <a:noFill/>
        </p:spPr>
      </p:pic>
      <p:sp>
        <p:nvSpPr>
          <p:cNvPr id="6" name="Title 1"/>
          <p:cNvSpPr txBox="1">
            <a:spLocks/>
          </p:cNvSpPr>
          <p:nvPr/>
        </p:nvSpPr>
        <p:spPr>
          <a:xfrm>
            <a:off x="317500" y="289393"/>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73</a:t>
            </a:fld>
            <a:endParaRPr lang="en-US"/>
          </a:p>
        </p:txBody>
      </p:sp>
    </p:spTree>
    <p:extLst>
      <p:ext uri="{BB962C8B-B14F-4D97-AF65-F5344CB8AC3E}">
        <p14:creationId xmlns:p14="http://schemas.microsoft.com/office/powerpoint/2010/main" val="323613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72291" y="969265"/>
            <a:ext cx="5281534" cy="3811871"/>
          </a:xfrm>
        </p:spPr>
        <p:txBody>
          <a:bodyPr>
            <a:normAutofit lnSpcReduction="10000"/>
          </a:bodyPr>
          <a:lstStyle/>
          <a:p>
            <a:pPr>
              <a:buNone/>
            </a:pPr>
            <a:r>
              <a:rPr lang="es-MX" b="1" dirty="0" err="1" smtClean="0">
                <a:solidFill>
                  <a:schemeClr val="tx2"/>
                </a:solidFill>
                <a:latin typeface="Arial" panose="020B0604020202020204" pitchFamily="34" charset="0"/>
                <a:cs typeface="Arial" panose="020B0604020202020204" pitchFamily="34" charset="0"/>
              </a:rPr>
              <a:t>eAdopt</a:t>
            </a:r>
            <a:r>
              <a:rPr lang="es-MX" b="1" dirty="0" smtClean="0">
                <a:solidFill>
                  <a:schemeClr val="tx2"/>
                </a:solidFill>
                <a:latin typeface="Arial" panose="020B0604020202020204" pitchFamily="34" charset="0"/>
                <a:cs typeface="Arial" panose="020B0604020202020204" pitchFamily="34" charset="0"/>
              </a:rPr>
              <a:t>, Sistema basado en la web</a:t>
            </a:r>
          </a:p>
          <a:p>
            <a:pPr lvl="1"/>
            <a:r>
              <a:rPr lang="es-MX" sz="1600" dirty="0" smtClean="0">
                <a:solidFill>
                  <a:schemeClr val="tx2"/>
                </a:solidFill>
                <a:latin typeface="Arial" panose="020B0604020202020204" pitchFamily="34" charset="0"/>
                <a:cs typeface="Arial" panose="020B0604020202020204" pitchFamily="34" charset="0"/>
              </a:rPr>
              <a:t>Proporciona tu correo electrónico al final de la orientación. </a:t>
            </a:r>
          </a:p>
          <a:p>
            <a:pPr lvl="1"/>
            <a:r>
              <a:rPr lang="es-MX" sz="1600" dirty="0" smtClean="0">
                <a:solidFill>
                  <a:schemeClr val="tx2"/>
                </a:solidFill>
                <a:latin typeface="Arial" panose="020B0604020202020204" pitchFamily="34" charset="0"/>
                <a:cs typeface="Arial" panose="020B0604020202020204" pitchFamily="34" charset="0"/>
              </a:rPr>
              <a:t>Recibe tu contraseña temporal </a:t>
            </a:r>
          </a:p>
          <a:p>
            <a:pPr lvl="1"/>
            <a:r>
              <a:rPr lang="es-MX" sz="1600" dirty="0" smtClean="0">
                <a:solidFill>
                  <a:schemeClr val="tx2"/>
                </a:solidFill>
                <a:latin typeface="Arial" panose="020B0604020202020204" pitchFamily="34" charset="0"/>
                <a:cs typeface="Arial" panose="020B0604020202020204" pitchFamily="34" charset="0"/>
              </a:rPr>
              <a:t>Crea tu perfil</a:t>
            </a:r>
          </a:p>
          <a:p>
            <a:pPr lvl="1"/>
            <a:r>
              <a:rPr lang="es-MX" sz="1600" dirty="0" smtClean="0">
                <a:solidFill>
                  <a:schemeClr val="tx2"/>
                </a:solidFill>
                <a:latin typeface="Arial" panose="020B0604020202020204" pitchFamily="34" charset="0"/>
                <a:cs typeface="Arial" panose="020B0604020202020204" pitchFamily="34" charset="0"/>
              </a:rPr>
              <a:t>Complete la solicitud</a:t>
            </a:r>
          </a:p>
          <a:p>
            <a:pPr lvl="2"/>
            <a:r>
              <a:rPr lang="es-MX" dirty="0" smtClean="0">
                <a:solidFill>
                  <a:schemeClr val="tx2"/>
                </a:solidFill>
                <a:latin typeface="Arial" panose="020B0604020202020204" pitchFamily="34" charset="0"/>
                <a:cs typeface="Arial" panose="020B0604020202020204" pitchFamily="34" charset="0"/>
              </a:rPr>
              <a:t>El estado de California requiere una firma original en la solicitud</a:t>
            </a:r>
          </a:p>
          <a:p>
            <a:pPr lvl="1"/>
            <a:r>
              <a:rPr lang="es-MX" sz="1600" dirty="0" smtClean="0">
                <a:solidFill>
                  <a:schemeClr val="tx2"/>
                </a:solidFill>
                <a:latin typeface="Arial" panose="020B0604020202020204" pitchFamily="34" charset="0"/>
                <a:cs typeface="Arial" panose="020B0604020202020204" pitchFamily="34" charset="0"/>
              </a:rPr>
              <a:t>Sigue el progreso de la solicitud en línea </a:t>
            </a:r>
          </a:p>
          <a:p>
            <a:pPr lvl="1"/>
            <a:r>
              <a:rPr lang="es-MX" sz="1600" dirty="0" smtClean="0">
                <a:solidFill>
                  <a:schemeClr val="tx2"/>
                </a:solidFill>
                <a:latin typeface="Arial" panose="020B0604020202020204" pitchFamily="34" charset="0"/>
                <a:cs typeface="Arial" panose="020B0604020202020204" pitchFamily="34" charset="0"/>
              </a:rPr>
              <a:t>Si no tienes acceso a una computadora, se le proporcionara una copia en papel. También tenemos una computadora disponible en el centro Columbus. </a:t>
            </a:r>
          </a:p>
          <a:p>
            <a:pPr algn="ctr"/>
            <a:endParaRPr lang="es-MX" sz="2400" b="1" dirty="0" smtClean="0">
              <a:latin typeface="Century Gothic" panose="020B0502020202020204" pitchFamily="34" charset="0"/>
            </a:endParaRPr>
          </a:p>
          <a:p>
            <a:pPr marL="0" indent="0" algn="ctr">
              <a:buNone/>
            </a:pPr>
            <a:endParaRPr lang="es-MX" sz="2400" b="1" dirty="0" smtClean="0">
              <a:latin typeface="Century Gothic" panose="020B0502020202020204" pitchFamily="34" charset="0"/>
            </a:endParaRPr>
          </a:p>
          <a:p>
            <a:pPr marL="0" indent="0">
              <a:buNone/>
            </a:pPr>
            <a:endParaRPr lang="es-MX" sz="2400" b="1" dirty="0" smtClean="0">
              <a:solidFill>
                <a:schemeClr val="tx2"/>
              </a:solidFill>
              <a:latin typeface="Arial" panose="020B0604020202020204" pitchFamily="34" charset="0"/>
              <a:cs typeface="Arial" panose="020B0604020202020204" pitchFamily="34" charset="0"/>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9428" y="1026093"/>
            <a:ext cx="2865174" cy="3669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a:xfrm>
            <a:off x="695636" y="179390"/>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74</a:t>
            </a:fld>
            <a:endParaRPr lang="en-US"/>
          </a:p>
        </p:txBody>
      </p:sp>
    </p:spTree>
    <p:extLst>
      <p:ext uri="{BB962C8B-B14F-4D97-AF65-F5344CB8AC3E}">
        <p14:creationId xmlns:p14="http://schemas.microsoft.com/office/powerpoint/2010/main" val="271366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4914" y="1545771"/>
            <a:ext cx="3839937" cy="2964412"/>
          </a:xfrm>
        </p:spPr>
        <p:txBody>
          <a:bodyPr>
            <a:normAutofit fontScale="85000" lnSpcReduction="10000"/>
          </a:bodyPr>
          <a:lstStyle/>
          <a:p>
            <a:r>
              <a:rPr lang="es-MX" b="1" dirty="0" smtClean="0">
                <a:solidFill>
                  <a:schemeClr val="tx1">
                    <a:lumMod val="75000"/>
                  </a:schemeClr>
                </a:solidFill>
                <a:latin typeface="Arial" pitchFamily="34" charset="0"/>
                <a:cs typeface="Arial" pitchFamily="34" charset="0"/>
              </a:rPr>
              <a:t>Paso 1</a:t>
            </a:r>
            <a:r>
              <a:rPr lang="es-MX" dirty="0" smtClean="0">
                <a:solidFill>
                  <a:schemeClr val="tx2"/>
                </a:solidFill>
                <a:latin typeface="Arial" pitchFamily="34" charset="0"/>
                <a:cs typeface="Arial" pitchFamily="34" charset="0"/>
              </a:rPr>
              <a:t>– Asistir a una orientación.</a:t>
            </a:r>
          </a:p>
          <a:p>
            <a:r>
              <a:rPr lang="es-MX" b="1" dirty="0" smtClean="0">
                <a:solidFill>
                  <a:schemeClr val="tx1">
                    <a:lumMod val="75000"/>
                  </a:schemeClr>
                </a:solidFill>
                <a:latin typeface="Arial" pitchFamily="34" charset="0"/>
                <a:cs typeface="Arial" pitchFamily="34" charset="0"/>
              </a:rPr>
              <a:t>Paso 2 </a:t>
            </a:r>
            <a:r>
              <a:rPr lang="es-MX" dirty="0" smtClean="0">
                <a:solidFill>
                  <a:schemeClr val="tx2"/>
                </a:solidFill>
                <a:latin typeface="Arial" pitchFamily="34" charset="0"/>
                <a:cs typeface="Arial" pitchFamily="34" charset="0"/>
              </a:rPr>
              <a:t>– Recibir la contraseña temporal para </a:t>
            </a:r>
            <a:r>
              <a:rPr lang="es-MX" dirty="0" err="1" smtClean="0">
                <a:solidFill>
                  <a:schemeClr val="tx2"/>
                </a:solidFill>
                <a:latin typeface="Arial" pitchFamily="34" charset="0"/>
                <a:cs typeface="Arial" pitchFamily="34" charset="0"/>
              </a:rPr>
              <a:t>eAdopt</a:t>
            </a:r>
            <a:r>
              <a:rPr lang="es-MX" dirty="0" smtClean="0">
                <a:solidFill>
                  <a:schemeClr val="tx2"/>
                </a:solidFill>
                <a:latin typeface="Arial" pitchFamily="34" charset="0"/>
                <a:cs typeface="Arial" pitchFamily="34" charset="0"/>
              </a:rPr>
              <a:t> y cree su perfil. Complete la solicitud y formularios. </a:t>
            </a:r>
          </a:p>
          <a:p>
            <a:r>
              <a:rPr lang="es-MX" b="1" dirty="0" smtClean="0">
                <a:solidFill>
                  <a:schemeClr val="tx1">
                    <a:lumMod val="75000"/>
                  </a:schemeClr>
                </a:solidFill>
                <a:latin typeface="Arial" pitchFamily="34" charset="0"/>
                <a:cs typeface="Arial" pitchFamily="34" charset="0"/>
              </a:rPr>
              <a:t>Paso 3 </a:t>
            </a:r>
            <a:r>
              <a:rPr lang="es-MX" dirty="0" smtClean="0">
                <a:solidFill>
                  <a:schemeClr val="tx2"/>
                </a:solidFill>
                <a:latin typeface="Arial" pitchFamily="34" charset="0"/>
                <a:cs typeface="Arial" pitchFamily="34" charset="0"/>
              </a:rPr>
              <a:t>– Completar todas las autorizaciones de salud y seguridad y pre-entrenamiento (huellas dactilares, chequeos de antecedentes, reporte del departamento de vehículos y de salud y tuberculosis, capacitación de primeros auxilios y resucitación cardiopulmonar y capacitación de previa a la aprobación. </a:t>
            </a:r>
          </a:p>
        </p:txBody>
      </p:sp>
      <p:sp>
        <p:nvSpPr>
          <p:cNvPr id="4" name="Content Placeholder 3"/>
          <p:cNvSpPr>
            <a:spLocks noGrp="1"/>
          </p:cNvSpPr>
          <p:nvPr>
            <p:ph sz="half" idx="2"/>
          </p:nvPr>
        </p:nvSpPr>
        <p:spPr>
          <a:xfrm>
            <a:off x="4629151" y="1513115"/>
            <a:ext cx="3970563" cy="2997068"/>
          </a:xfrm>
        </p:spPr>
        <p:txBody>
          <a:bodyPr>
            <a:normAutofit fontScale="85000" lnSpcReduction="10000"/>
          </a:bodyPr>
          <a:lstStyle/>
          <a:p>
            <a:r>
              <a:rPr lang="es-MX" b="1" dirty="0" smtClean="0">
                <a:solidFill>
                  <a:schemeClr val="tx1">
                    <a:lumMod val="75000"/>
                  </a:schemeClr>
                </a:solidFill>
                <a:latin typeface="Arial" pitchFamily="34" charset="0"/>
                <a:cs typeface="Arial" pitchFamily="34" charset="0"/>
              </a:rPr>
              <a:t>Paso 4</a:t>
            </a:r>
            <a:r>
              <a:rPr lang="es-MX" dirty="0" smtClean="0">
                <a:solidFill>
                  <a:schemeClr val="tx2"/>
                </a:solidFill>
                <a:latin typeface="Arial" pitchFamily="34" charset="0"/>
                <a:cs typeface="Arial" pitchFamily="34" charset="0"/>
              </a:rPr>
              <a:t>– Pasar el chequeo de antecedentes y programar la inspección del hogar y alrededores.</a:t>
            </a:r>
          </a:p>
          <a:p>
            <a:r>
              <a:rPr lang="es-MX" b="1" dirty="0" smtClean="0">
                <a:solidFill>
                  <a:schemeClr val="tx1">
                    <a:lumMod val="75000"/>
                  </a:schemeClr>
                </a:solidFill>
                <a:latin typeface="Arial" pitchFamily="34" charset="0"/>
                <a:cs typeface="Arial" pitchFamily="34" charset="0"/>
              </a:rPr>
              <a:t>Paso 5 </a:t>
            </a:r>
            <a:r>
              <a:rPr lang="es-MX" dirty="0" smtClean="0">
                <a:solidFill>
                  <a:schemeClr val="tx2"/>
                </a:solidFill>
                <a:latin typeface="Arial" pitchFamily="34" charset="0"/>
                <a:cs typeface="Arial" pitchFamily="34" charset="0"/>
              </a:rPr>
              <a:t>– Completar las entrevistas con la familia para la evaluación psicosocial. El reporte final de la evaluación tendrá por escrito la decisión de aprobar o negar su solicitud.</a:t>
            </a:r>
          </a:p>
          <a:p>
            <a:r>
              <a:rPr lang="es-MX" b="1" i="1" dirty="0" smtClean="0">
                <a:solidFill>
                  <a:schemeClr val="tx1">
                    <a:lumMod val="75000"/>
                  </a:schemeClr>
                </a:solidFill>
                <a:latin typeface="Arial" pitchFamily="34" charset="0"/>
                <a:cs typeface="Arial" pitchFamily="34" charset="0"/>
              </a:rPr>
              <a:t>El proceso de la solicitud toma aproximadamente 90 días y depende de su activa participación. </a:t>
            </a:r>
            <a:endParaRPr lang="es-MX" b="1" i="1" dirty="0">
              <a:solidFill>
                <a:schemeClr val="tx1">
                  <a:lumMod val="75000"/>
                </a:schemeClr>
              </a:solidFill>
              <a:latin typeface="Arial" pitchFamily="34" charset="0"/>
              <a:cs typeface="Arial" pitchFamily="34" charset="0"/>
            </a:endParaRPr>
          </a:p>
        </p:txBody>
      </p:sp>
      <p:sp>
        <p:nvSpPr>
          <p:cNvPr id="7" name="TextBox 6"/>
          <p:cNvSpPr txBox="1"/>
          <p:nvPr/>
        </p:nvSpPr>
        <p:spPr>
          <a:xfrm>
            <a:off x="1459788" y="887961"/>
            <a:ext cx="6309174" cy="707886"/>
          </a:xfrm>
          <a:prstGeom prst="rect">
            <a:avLst/>
          </a:prstGeom>
          <a:noFill/>
        </p:spPr>
        <p:txBody>
          <a:bodyPr wrap="square" rtlCol="0">
            <a:spAutoFit/>
          </a:bodyPr>
          <a:lstStyle/>
          <a:p>
            <a:r>
              <a:rPr lang="es-MX" sz="2000" b="1" dirty="0" smtClean="0">
                <a:solidFill>
                  <a:srgbClr val="964508"/>
                </a:solidFill>
                <a:effectLst>
                  <a:outerShdw blurRad="38100" dist="38100" dir="2700000" algn="tl">
                    <a:srgbClr val="000000">
                      <a:alpha val="43137"/>
                    </a:srgbClr>
                  </a:outerShdw>
                </a:effectLst>
                <a:latin typeface="Arial" pitchFamily="34" charset="0"/>
                <a:cs typeface="Arial" pitchFamily="34" charset="0"/>
              </a:rPr>
              <a:t>5 Pasos para completar el proceso de la solicitud	</a:t>
            </a:r>
            <a:endParaRPr lang="es-MX" sz="2000" dirty="0"/>
          </a:p>
        </p:txBody>
      </p:sp>
      <p:sp>
        <p:nvSpPr>
          <p:cNvPr id="9" name="Title 1"/>
          <p:cNvSpPr txBox="1">
            <a:spLocks/>
          </p:cNvSpPr>
          <p:nvPr/>
        </p:nvSpPr>
        <p:spPr>
          <a:xfrm>
            <a:off x="743545" y="265661"/>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75</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http://thefirststring.com/wordpress/wp-content/uploads/2015/05/iStock_000020530326Small.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443355" y="3250724"/>
            <a:ext cx="6169025" cy="28186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42901" y="1262743"/>
            <a:ext cx="8252460" cy="2438400"/>
          </a:xfrm>
        </p:spPr>
        <p:txBody>
          <a:bodyPr>
            <a:normAutofit lnSpcReduction="10000"/>
          </a:bodyPr>
          <a:lstStyle/>
          <a:p>
            <a:pPr marL="0" indent="0">
              <a:spcBef>
                <a:spcPts val="0"/>
              </a:spcBef>
              <a:buNone/>
            </a:pPr>
            <a:r>
              <a:rPr lang="es-MX" sz="2400" b="1" dirty="0" smtClean="0">
                <a:solidFill>
                  <a:schemeClr val="tx2"/>
                </a:solidFill>
                <a:latin typeface="Arial" panose="020B0604020202020204" pitchFamily="34" charset="0"/>
                <a:cs typeface="Arial" panose="020B0604020202020204" pitchFamily="34" charset="0"/>
              </a:rPr>
              <a:t>Cada solicitud es única!</a:t>
            </a:r>
          </a:p>
          <a:p>
            <a:pPr marL="0" indent="0">
              <a:spcBef>
                <a:spcPts val="0"/>
              </a:spcBef>
              <a:buNone/>
            </a:pPr>
            <a:endParaRPr lang="es-MX" sz="900" b="1" dirty="0" smtClean="0">
              <a:solidFill>
                <a:schemeClr val="tx2"/>
              </a:solidFill>
              <a:latin typeface="Arial" panose="020B0604020202020204" pitchFamily="34" charset="0"/>
              <a:cs typeface="Arial" panose="020B0604020202020204" pitchFamily="34" charset="0"/>
            </a:endParaRPr>
          </a:p>
          <a:p>
            <a:pPr>
              <a:spcBef>
                <a:spcPts val="0"/>
              </a:spcBef>
              <a:buNone/>
            </a:pPr>
            <a:r>
              <a:rPr lang="es-MX" sz="2000" b="1" dirty="0" smtClean="0">
                <a:solidFill>
                  <a:srgbClr val="FF0000"/>
                </a:solidFill>
                <a:latin typeface="Arial Black" panose="020B0A04020102020204" pitchFamily="34" charset="0"/>
                <a:cs typeface="Arial" panose="020B0604020202020204" pitchFamily="34" charset="0"/>
              </a:rPr>
              <a:t>	</a:t>
            </a:r>
            <a:r>
              <a:rPr lang="es-MX" sz="2000" b="1" dirty="0" smtClean="0">
                <a:solidFill>
                  <a:srgbClr val="964508"/>
                </a:solidFill>
                <a:latin typeface="+mj-lt"/>
                <a:cs typeface="Arial" panose="020B0604020202020204" pitchFamily="34" charset="0"/>
              </a:rPr>
              <a:t>Los plazos para finalizar el proceso de aprobación varían. . .  </a:t>
            </a:r>
            <a:endParaRPr lang="es-MX" sz="2000" dirty="0" smtClean="0">
              <a:solidFill>
                <a:schemeClr val="tx2"/>
              </a:solidFill>
              <a:latin typeface="Arial" panose="020B0604020202020204" pitchFamily="34" charset="0"/>
              <a:cs typeface="Arial" panose="020B0604020202020204" pitchFamily="34" charset="0"/>
            </a:endParaRPr>
          </a:p>
          <a:p>
            <a:pPr lvl="1">
              <a:spcBef>
                <a:spcPts val="600"/>
              </a:spcBef>
            </a:pPr>
            <a:r>
              <a:rPr lang="es-MX" sz="1700" dirty="0" smtClean="0">
                <a:solidFill>
                  <a:schemeClr val="tx2"/>
                </a:solidFill>
                <a:latin typeface="Arial" panose="020B0604020202020204" pitchFamily="34" charset="0"/>
                <a:cs typeface="Arial" panose="020B0604020202020204" pitchFamily="34" charset="0"/>
              </a:rPr>
              <a:t>Algunas solicitudes se procesan rápidamente… </a:t>
            </a:r>
          </a:p>
          <a:p>
            <a:pPr lvl="1">
              <a:spcBef>
                <a:spcPts val="600"/>
              </a:spcBef>
            </a:pPr>
            <a:r>
              <a:rPr lang="es-MX" sz="1700" dirty="0" smtClean="0">
                <a:solidFill>
                  <a:schemeClr val="tx2"/>
                </a:solidFill>
                <a:latin typeface="Arial" panose="020B0604020202020204" pitchFamily="34" charset="0"/>
                <a:cs typeface="Arial" panose="020B0604020202020204" pitchFamily="34" charset="0"/>
              </a:rPr>
              <a:t>Algunas otras se procesan despacio…</a:t>
            </a:r>
          </a:p>
          <a:p>
            <a:pPr lvl="1">
              <a:spcBef>
                <a:spcPts val="600"/>
              </a:spcBef>
            </a:pPr>
            <a:r>
              <a:rPr lang="es-MX" sz="1700" dirty="0" smtClean="0">
                <a:solidFill>
                  <a:schemeClr val="tx2"/>
                </a:solidFill>
                <a:latin typeface="Arial" panose="020B0604020202020204" pitchFamily="34" charset="0"/>
                <a:cs typeface="Arial" panose="020B0604020202020204" pitchFamily="34" charset="0"/>
              </a:rPr>
              <a:t>Depende de cada solicitante y que tan rápido puede entregar documentación y terminar la capacitación. </a:t>
            </a:r>
          </a:p>
          <a:p>
            <a:pPr marL="0" indent="0">
              <a:spcBef>
                <a:spcPts val="0"/>
              </a:spcBef>
              <a:buNone/>
            </a:pPr>
            <a:r>
              <a:rPr lang="es-MX" sz="2000" dirty="0" smtClean="0">
                <a:solidFill>
                  <a:schemeClr val="tx2"/>
                </a:solidFill>
                <a:latin typeface="Arial" panose="020B0604020202020204" pitchFamily="34" charset="0"/>
                <a:cs typeface="Arial" panose="020B0604020202020204" pitchFamily="34" charset="0"/>
              </a:rPr>
              <a:t> </a:t>
            </a:r>
            <a:endParaRPr lang="es-MX" sz="2000" dirty="0">
              <a:solidFill>
                <a:schemeClr val="tx2"/>
              </a:solidFill>
              <a:latin typeface="Arial" panose="020B0604020202020204" pitchFamily="34" charset="0"/>
              <a:cs typeface="Arial" panose="020B0604020202020204" pitchFamily="34" charset="0"/>
            </a:endParaRPr>
          </a:p>
        </p:txBody>
      </p:sp>
      <p:sp>
        <p:nvSpPr>
          <p:cNvPr id="7" name="Title 1"/>
          <p:cNvSpPr txBox="1">
            <a:spLocks noGrp="1"/>
          </p:cNvSpPr>
          <p:nvPr>
            <p:ph type="title"/>
          </p:nvPr>
        </p:nvSpPr>
        <p:spPr>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76</a:t>
            </a:fld>
            <a:endParaRPr lang="en-US"/>
          </a:p>
        </p:txBody>
      </p:sp>
    </p:spTree>
    <p:extLst>
      <p:ext uri="{BB962C8B-B14F-4D97-AF65-F5344CB8AC3E}">
        <p14:creationId xmlns:p14="http://schemas.microsoft.com/office/powerpoint/2010/main" val="190186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392032" y="721894"/>
            <a:ext cx="1380755" cy="3860413"/>
          </a:xfrm>
          <a:prstGeom prst="rect">
            <a:avLst/>
          </a:prstGeom>
        </p:spPr>
      </p:pic>
      <p:sp>
        <p:nvSpPr>
          <p:cNvPr id="5" name="Rectangle 4"/>
          <p:cNvSpPr/>
          <p:nvPr/>
        </p:nvSpPr>
        <p:spPr>
          <a:xfrm>
            <a:off x="2057400" y="1171977"/>
            <a:ext cx="6622869" cy="3862594"/>
          </a:xfrm>
          <a:prstGeom prst="rect">
            <a:avLst/>
          </a:prstGeom>
        </p:spPr>
        <p:txBody>
          <a:bodyPr wrap="square" lIns="68579" tIns="34289" rIns="68579" bIns="34289">
            <a:spAutoFit/>
          </a:bodyPr>
          <a:lstStyle/>
          <a:p>
            <a:pPr>
              <a:spcBef>
                <a:spcPts val="900"/>
              </a:spcBef>
              <a:spcAft>
                <a:spcPts val="1200"/>
              </a:spcAft>
            </a:pPr>
            <a:r>
              <a:rPr lang="es-MX" sz="2100" b="1" dirty="0" smtClean="0">
                <a:solidFill>
                  <a:srgbClr val="964508"/>
                </a:solidFill>
                <a:effectLst>
                  <a:outerShdw blurRad="38100" dist="38100" dir="2700000" algn="tl">
                    <a:srgbClr val="000000">
                      <a:alpha val="43137"/>
                    </a:srgbClr>
                  </a:outerShdw>
                </a:effectLst>
                <a:latin typeface="+mj-lt"/>
                <a:cs typeface="Arial" panose="020B0604020202020204" pitchFamily="34" charset="0"/>
              </a:rPr>
              <a:t>Lo que necesita saber!</a:t>
            </a:r>
          </a:p>
          <a:p>
            <a:pPr marL="214308" indent="-214308">
              <a:spcBef>
                <a:spcPts val="900"/>
              </a:spcBef>
              <a:buFont typeface="Arial" panose="020B0604020202020204" pitchFamily="34" charset="0"/>
              <a:buChar char="•"/>
            </a:pPr>
            <a:r>
              <a:rPr lang="es-MX" sz="1700" b="1" dirty="0" smtClean="0">
                <a:solidFill>
                  <a:schemeClr val="tx2"/>
                </a:solidFill>
                <a:latin typeface="Arial" panose="020B0604020202020204" pitchFamily="34" charset="0"/>
                <a:cs typeface="Arial" panose="020B0604020202020204" pitchFamily="34" charset="0"/>
              </a:rPr>
              <a:t>La aprobación no es concedida automáticamente.  </a:t>
            </a:r>
          </a:p>
          <a:p>
            <a:pPr marL="557199" lvl="1" indent="-214308">
              <a:spcBef>
                <a:spcPts val="900"/>
              </a:spcBef>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La evaluación a fondo del solicitante debe cumplir con los requisitos de las normas escritas para la aprobación. </a:t>
            </a:r>
          </a:p>
          <a:p>
            <a:pPr marL="214308" indent="-214308">
              <a:spcBef>
                <a:spcPts val="900"/>
              </a:spcBef>
              <a:buFont typeface="Arial" panose="020B0604020202020204" pitchFamily="34" charset="0"/>
              <a:buChar char="•"/>
            </a:pPr>
            <a:r>
              <a:rPr lang="es-MX" sz="1700" b="1" dirty="0" smtClean="0">
                <a:solidFill>
                  <a:schemeClr val="tx2"/>
                </a:solidFill>
                <a:latin typeface="Arial" panose="020B0604020202020204" pitchFamily="34" charset="0"/>
                <a:cs typeface="Arial" panose="020B0604020202020204" pitchFamily="34" charset="0"/>
              </a:rPr>
              <a:t>Recibir la aprobación no garantiza que el niño será colocado en su hogar. </a:t>
            </a:r>
          </a:p>
          <a:p>
            <a:pPr marL="557200" lvl="1" indent="-214308">
              <a:spcBef>
                <a:spcPts val="900"/>
              </a:spcBef>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El trabajador del niño o el oficial de libertad condicional toma la decisión de colocación.</a:t>
            </a:r>
          </a:p>
          <a:p>
            <a:pPr marL="557200" lvl="1" indent="-214308">
              <a:spcBef>
                <a:spcPts val="900"/>
              </a:spcBef>
              <a:buFont typeface="Arial" panose="020B0604020202020204" pitchFamily="34" charset="0"/>
              <a:buChar char="•"/>
            </a:pPr>
            <a:r>
              <a:rPr lang="es-MX" sz="1600" dirty="0" smtClean="0">
                <a:solidFill>
                  <a:schemeClr val="tx2"/>
                </a:solidFill>
                <a:latin typeface="Arial" panose="020B0604020202020204" pitchFamily="34" charset="0"/>
                <a:cs typeface="Arial" panose="020B0604020202020204" pitchFamily="34" charset="0"/>
              </a:rPr>
              <a:t>La decisión de colocación se toma con el mejor interés del niño. </a:t>
            </a:r>
          </a:p>
          <a:p>
            <a:pPr marL="214308" indent="-214308">
              <a:spcBef>
                <a:spcPts val="900"/>
              </a:spcBef>
              <a:buFont typeface="Arial" panose="020B0604020202020204" pitchFamily="34" charset="0"/>
              <a:buChar char="•"/>
            </a:pPr>
            <a:r>
              <a:rPr lang="es-MX" sz="1600" b="1" dirty="0" smtClean="0">
                <a:solidFill>
                  <a:schemeClr val="tx2"/>
                </a:solidFill>
                <a:latin typeface="Arial" panose="020B0604020202020204" pitchFamily="34" charset="0"/>
                <a:cs typeface="Arial" panose="020B0604020202020204" pitchFamily="34" charset="0"/>
              </a:rPr>
              <a:t>Se Procesa dentro de 90 días. </a:t>
            </a:r>
            <a:endParaRPr lang="es-MX" sz="1600" b="1" dirty="0">
              <a:solidFill>
                <a:schemeClr val="tx2"/>
              </a:solidFill>
              <a:latin typeface="Arial" panose="020B0604020202020204" pitchFamily="34" charset="0"/>
              <a:cs typeface="Arial" panose="020B0604020202020204" pitchFamily="34" charset="0"/>
            </a:endParaRPr>
          </a:p>
          <a:p>
            <a:pPr marL="214308" indent="-214308">
              <a:spcBef>
                <a:spcPts val="900"/>
              </a:spcBef>
              <a:buFont typeface="Arial" panose="020B0604020202020204" pitchFamily="34" charset="0"/>
              <a:buChar char="•"/>
            </a:pPr>
            <a:endParaRPr lang="es-MX" sz="1600" dirty="0">
              <a:solidFill>
                <a:schemeClr val="tx2"/>
              </a:solidFill>
              <a:latin typeface="Arial" panose="020B0604020202020204" pitchFamily="34" charset="0"/>
              <a:cs typeface="Arial" panose="020B0604020202020204" pitchFamily="34" charset="0"/>
            </a:endParaRPr>
          </a:p>
        </p:txBody>
      </p:sp>
      <p:sp>
        <p:nvSpPr>
          <p:cNvPr id="7" name="Title 1"/>
          <p:cNvSpPr txBox="1">
            <a:spLocks noGrp="1"/>
          </p:cNvSpPr>
          <p:nvPr>
            <p:ph type="title"/>
          </p:nvPr>
        </p:nvSpPr>
        <p:spPr>
          <a:xfrm>
            <a:off x="1252673" y="0"/>
            <a:ext cx="7543802" cy="914400"/>
          </a:xfrm>
          <a:prstGeom prst="rect">
            <a:avLst/>
          </a:prstGeom>
        </p:spPr>
        <p:txBody>
          <a:bodyPr vert="horz" lIns="68579" tIns="34289" rIns="68579" bIns="34289" rtlCol="0" anchor="b">
            <a:normAutofit/>
          </a:bodyPr>
          <a:lstStyle/>
          <a:p>
            <a:pPr lvl="0" algn="ctr">
              <a:lnSpc>
                <a:spcPct val="90000"/>
              </a:lnSpc>
              <a:spcBef>
                <a:spcPct val="0"/>
              </a:spcBef>
              <a:defRPr/>
            </a:pPr>
            <a:r>
              <a:rPr lang="es-MX" sz="2800" b="1" dirty="0" smtClean="0">
                <a:solidFill>
                  <a:srgbClr val="C00000"/>
                </a:solidFill>
                <a:effectLst>
                  <a:outerShdw blurRad="38100" dist="38100" dir="2700000" algn="tl">
                    <a:srgbClr val="000000">
                      <a:alpha val="43137"/>
                    </a:srgbClr>
                  </a:outerShdw>
                </a:effectLst>
                <a:cs typeface="Arial" pitchFamily="34" charset="0"/>
              </a:rPr>
              <a:t>Solicitud de familias de apoyo</a:t>
            </a:r>
            <a:endParaRPr kumimoji="0" lang="es-MX" sz="2800" b="0" i="0" u="none" strike="noStrike" kern="1200" cap="none" spc="0" normalizeH="0" baseline="0" dirty="0">
              <a:ln>
                <a:noFill/>
              </a:ln>
              <a:solidFill>
                <a:srgbClr val="C00000"/>
              </a:solidFill>
              <a:effectLst/>
              <a:uLnTx/>
              <a:uFillTx/>
              <a:latin typeface="+mj-lt"/>
              <a:ea typeface="+mj-ea"/>
              <a:cs typeface="+mj-cs"/>
            </a:endParaRPr>
          </a:p>
        </p:txBody>
      </p:sp>
      <p:sp>
        <p:nvSpPr>
          <p:cNvPr id="2" name="Slide Number Placeholder 1"/>
          <p:cNvSpPr>
            <a:spLocks noGrp="1"/>
          </p:cNvSpPr>
          <p:nvPr>
            <p:ph type="sldNum" sz="quarter" idx="12"/>
          </p:nvPr>
        </p:nvSpPr>
        <p:spPr/>
        <p:txBody>
          <a:bodyPr/>
          <a:lstStyle/>
          <a:p>
            <a:fld id="{022B156B-59AE-415F-B24B-8756D48BB977}" type="slidenum">
              <a:rPr lang="en-US" smtClean="0"/>
              <a:pPr/>
              <a:t>77</a:t>
            </a:fld>
            <a:endParaRPr lang="en-US"/>
          </a:p>
        </p:txBody>
      </p:sp>
    </p:spTree>
    <p:extLst>
      <p:ext uri="{BB962C8B-B14F-4D97-AF65-F5344CB8AC3E}">
        <p14:creationId xmlns:p14="http://schemas.microsoft.com/office/powerpoint/2010/main" val="383852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due process"/>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4867474" y="1477670"/>
            <a:ext cx="4276524" cy="37380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8086" y="361530"/>
            <a:ext cx="7825104" cy="498442"/>
          </a:xfrm>
        </p:spPr>
        <p:txBody>
          <a:bodyPr>
            <a:normAutofit/>
          </a:bodyPr>
          <a:lstStyle/>
          <a:p>
            <a:pPr algn="ctr"/>
            <a:r>
              <a:rPr lang="es-MX" sz="2800" b="1" dirty="0" smtClean="0">
                <a:solidFill>
                  <a:srgbClr val="C00000"/>
                </a:solidFill>
                <a:effectLst>
                  <a:outerShdw blurRad="38100" dist="38100" dir="2700000" algn="tl">
                    <a:srgbClr val="000000">
                      <a:alpha val="43137"/>
                    </a:srgbClr>
                  </a:outerShdw>
                </a:effectLst>
                <a:cs typeface="Arial" pitchFamily="34" charset="0"/>
              </a:rPr>
              <a:t>Solicitud de familias de apoyo</a:t>
            </a:r>
            <a:endParaRPr lang="es-MX" sz="2800" dirty="0">
              <a:solidFill>
                <a:srgbClr val="C00000"/>
              </a:solidFill>
            </a:endParaRPr>
          </a:p>
        </p:txBody>
      </p:sp>
      <p:sp>
        <p:nvSpPr>
          <p:cNvPr id="3" name="Content Placeholder 2"/>
          <p:cNvSpPr>
            <a:spLocks noGrp="1"/>
          </p:cNvSpPr>
          <p:nvPr>
            <p:ph idx="1"/>
          </p:nvPr>
        </p:nvSpPr>
        <p:spPr>
          <a:xfrm>
            <a:off x="235636" y="1687286"/>
            <a:ext cx="5684518" cy="3456214"/>
          </a:xfrm>
        </p:spPr>
        <p:txBody>
          <a:bodyPr>
            <a:normAutofit/>
          </a:bodyPr>
          <a:lstStyle/>
          <a:p>
            <a:pPr>
              <a:buNone/>
            </a:pPr>
            <a:r>
              <a:rPr lang="es-MX" sz="2000" dirty="0" smtClean="0">
                <a:solidFill>
                  <a:schemeClr val="tx2"/>
                </a:solidFill>
                <a:latin typeface="Arial" panose="020B0604020202020204" pitchFamily="34" charset="0"/>
                <a:cs typeface="Arial" panose="020B0604020202020204" pitchFamily="34" charset="0"/>
              </a:rPr>
              <a:t>    Si un padre de apoyo, solicitante, o individuo recibe:</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Aviso de negación o revocación de la aprobación,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Aviso de negación de exención o revocación, </a:t>
            </a:r>
          </a:p>
          <a:p>
            <a:pPr marL="637787" lvl="1" indent="-342900">
              <a:buFont typeface="+mj-lt"/>
              <a:buAutoNum type="arabicPeriod"/>
            </a:pPr>
            <a:r>
              <a:rPr lang="es-MX" sz="1800" dirty="0" smtClean="0">
                <a:solidFill>
                  <a:schemeClr val="tx2"/>
                </a:solidFill>
                <a:latin typeface="Arial" panose="020B0604020202020204" pitchFamily="34" charset="0"/>
                <a:cs typeface="Arial" panose="020B0604020202020204" pitchFamily="34" charset="0"/>
              </a:rPr>
              <a:t>Aviso de exclusión, </a:t>
            </a:r>
          </a:p>
          <a:p>
            <a:pPr marL="637787" lvl="1" indent="-342900">
              <a:buNone/>
            </a:pPr>
            <a:r>
              <a:rPr lang="es-MX" sz="1800" dirty="0" smtClean="0">
                <a:solidFill>
                  <a:schemeClr val="tx2"/>
                </a:solidFill>
                <a:latin typeface="Arial" panose="020B0604020202020204" pitchFamily="34" charset="0"/>
                <a:cs typeface="Arial" panose="020B0604020202020204" pitchFamily="34" charset="0"/>
              </a:rPr>
              <a:t>esta persona puede </a:t>
            </a:r>
            <a:r>
              <a:rPr lang="es-MX" sz="1800" dirty="0" smtClean="0">
                <a:solidFill>
                  <a:srgbClr val="FF0000"/>
                </a:solidFill>
                <a:latin typeface="Arial" panose="020B0604020202020204" pitchFamily="34" charset="0"/>
                <a:cs typeface="Arial" panose="020B0604020202020204" pitchFamily="34" charset="0"/>
              </a:rPr>
              <a:t>apelar</a:t>
            </a:r>
            <a:r>
              <a:rPr lang="es-MX" sz="1800" dirty="0" smtClean="0">
                <a:solidFill>
                  <a:schemeClr val="tx2"/>
                </a:solidFill>
                <a:latin typeface="Arial" panose="020B0604020202020204" pitchFamily="34" charset="0"/>
                <a:cs typeface="Arial" panose="020B0604020202020204" pitchFamily="34" charset="0"/>
              </a:rPr>
              <a:t> la decisión </a:t>
            </a:r>
            <a:r>
              <a:rPr lang="es-MX" sz="1800" dirty="0" smtClean="0">
                <a:latin typeface="Arial" panose="020B0604020202020204" pitchFamily="34" charset="0"/>
                <a:cs typeface="Arial" panose="020B0604020202020204" pitchFamily="34" charset="0"/>
              </a:rPr>
              <a:t>solicitando una audiencia estatal. </a:t>
            </a:r>
          </a:p>
          <a:p>
            <a:pPr marL="637787" lvl="1" indent="-342900">
              <a:buNone/>
            </a:pPr>
            <a:r>
              <a:rPr lang="es-MX" sz="1400" b="1" dirty="0" smtClean="0">
                <a:solidFill>
                  <a:schemeClr val="tx2"/>
                </a:solidFill>
                <a:latin typeface="Arial" panose="020B0604020202020204" pitchFamily="34" charset="0"/>
                <a:cs typeface="Arial" panose="020B0604020202020204" pitchFamily="34" charset="0"/>
              </a:rPr>
              <a:t>*Si no apela la decisión en la fecha o antes de la fecha de vencimiento, la acción será finalizada*   </a:t>
            </a:r>
            <a:endParaRPr lang="es-MX" sz="1200" b="1" dirty="0">
              <a:solidFill>
                <a:srgbClr val="964508"/>
              </a:solidFill>
              <a:latin typeface="Arial" panose="020B0604020202020204" pitchFamily="34" charset="0"/>
              <a:cs typeface="Arial" panose="020B0604020202020204" pitchFamily="34" charset="0"/>
            </a:endParaRPr>
          </a:p>
        </p:txBody>
      </p:sp>
      <p:sp>
        <p:nvSpPr>
          <p:cNvPr id="6" name="TextBox 5"/>
          <p:cNvSpPr txBox="1"/>
          <p:nvPr/>
        </p:nvSpPr>
        <p:spPr>
          <a:xfrm>
            <a:off x="435430" y="1077686"/>
            <a:ext cx="5225142" cy="523220"/>
          </a:xfrm>
          <a:prstGeom prst="rect">
            <a:avLst/>
          </a:prstGeom>
          <a:noFill/>
        </p:spPr>
        <p:txBody>
          <a:bodyPr wrap="square" rtlCol="0">
            <a:spAutoFit/>
          </a:bodyPr>
          <a:lstStyle/>
          <a:p>
            <a:r>
              <a:rPr lang="es-MX" sz="2800" b="1" dirty="0" smtClean="0">
                <a:effectLst>
                  <a:outerShdw blurRad="38100" dist="38100" dir="2700000" algn="tl">
                    <a:srgbClr val="000000">
                      <a:alpha val="43137"/>
                    </a:srgbClr>
                  </a:outerShdw>
                </a:effectLst>
              </a:rPr>
              <a:t>Proceso legal establecido</a:t>
            </a:r>
            <a:endParaRPr lang="es-MX" sz="28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022B156B-59AE-415F-B24B-8756D48BB977}" type="slidenum">
              <a:rPr lang="en-US" smtClean="0"/>
              <a:pPr/>
              <a:t>78</a:t>
            </a:fld>
            <a:endParaRPr lang="en-US"/>
          </a:p>
        </p:txBody>
      </p:sp>
    </p:spTree>
    <p:extLst>
      <p:ext uri="{BB962C8B-B14F-4D97-AF65-F5344CB8AC3E}">
        <p14:creationId xmlns:p14="http://schemas.microsoft.com/office/powerpoint/2010/main" val="366472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221" y="221876"/>
            <a:ext cx="7543802" cy="666766"/>
          </a:xfrm>
        </p:spPr>
        <p:txBody>
          <a:bodyPr>
            <a:normAutofit/>
          </a:bodyPr>
          <a:lstStyle/>
          <a:p>
            <a:r>
              <a:rPr lang="es-MX" sz="2800" b="1" dirty="0" smtClean="0">
                <a:solidFill>
                  <a:srgbClr val="C00000"/>
                </a:solidFill>
                <a:effectLst>
                  <a:outerShdw blurRad="38100" dist="38100" dir="2700000" algn="tl">
                    <a:srgbClr val="000000">
                      <a:alpha val="43137"/>
                    </a:srgbClr>
                  </a:outerShdw>
                </a:effectLst>
                <a:cs typeface="Arial" pitchFamily="34" charset="0"/>
              </a:rPr>
              <a:t>Proceso de solicitud de familias de apoyo</a:t>
            </a:r>
            <a:endParaRPr lang="es-MX" sz="2800" b="1" dirty="0">
              <a:solidFill>
                <a:schemeClr val="tx1"/>
              </a:solidFill>
            </a:endParaRPr>
          </a:p>
        </p:txBody>
      </p:sp>
      <p:sp>
        <p:nvSpPr>
          <p:cNvPr id="3" name="Content Placeholder 2"/>
          <p:cNvSpPr>
            <a:spLocks noGrp="1"/>
          </p:cNvSpPr>
          <p:nvPr>
            <p:ph idx="1"/>
          </p:nvPr>
        </p:nvSpPr>
        <p:spPr>
          <a:xfrm>
            <a:off x="402771" y="1004552"/>
            <a:ext cx="3795742" cy="3734874"/>
          </a:xfrm>
        </p:spPr>
        <p:txBody>
          <a:bodyPr>
            <a:normAutofit fontScale="92500" lnSpcReduction="10000"/>
          </a:bodyPr>
          <a:lstStyle/>
          <a:p>
            <a:pPr>
              <a:buNone/>
            </a:pPr>
            <a:r>
              <a:rPr lang="es-MX" sz="2600" b="1" dirty="0" smtClean="0">
                <a:solidFill>
                  <a:schemeClr val="bg2">
                    <a:lumMod val="50000"/>
                  </a:schemeClr>
                </a:solidFill>
                <a:latin typeface="+mj-lt"/>
                <a:cs typeface="Arial" panose="020B0604020202020204" pitchFamily="34" charset="0"/>
              </a:rPr>
              <a:t>Si el proceso parece confuso, </a:t>
            </a:r>
          </a:p>
          <a:p>
            <a:pPr>
              <a:spcBef>
                <a:spcPts val="0"/>
              </a:spcBef>
              <a:buNone/>
            </a:pPr>
            <a:r>
              <a:rPr lang="es-MX" sz="2600" b="1" dirty="0" smtClean="0">
                <a:solidFill>
                  <a:schemeClr val="tx2"/>
                </a:solidFill>
                <a:latin typeface="+mj-lt"/>
                <a:cs typeface="Arial" panose="020B0604020202020204" pitchFamily="34" charset="0"/>
              </a:rPr>
              <a:t>          estamos aquí para ayudarle!</a:t>
            </a:r>
          </a:p>
          <a:p>
            <a:pPr>
              <a:buNone/>
            </a:pPr>
            <a:r>
              <a:rPr lang="es-MX" sz="1600" kern="0" dirty="0" smtClean="0">
                <a:solidFill>
                  <a:schemeClr val="tx2"/>
                </a:solidFill>
                <a:latin typeface="Arial" panose="020B0604020202020204" pitchFamily="34" charset="0"/>
                <a:cs typeface="Arial" panose="020B0604020202020204" pitchFamily="34" charset="0"/>
              </a:rPr>
              <a:t>El personal de RFA esta disponible para contestar sus preguntas y ayudarle a tener acceso a </a:t>
            </a:r>
            <a:r>
              <a:rPr lang="es-MX" sz="1600" kern="0" dirty="0" err="1" smtClean="0">
                <a:solidFill>
                  <a:schemeClr val="tx2"/>
                </a:solidFill>
                <a:latin typeface="Arial" panose="020B0604020202020204" pitchFamily="34" charset="0"/>
                <a:cs typeface="Arial" panose="020B0604020202020204" pitchFamily="34" charset="0"/>
              </a:rPr>
              <a:t>eAdopt</a:t>
            </a:r>
            <a:r>
              <a:rPr lang="es-MX" sz="1600" kern="0" dirty="0" smtClean="0">
                <a:solidFill>
                  <a:schemeClr val="tx2"/>
                </a:solidFill>
                <a:latin typeface="Arial" panose="020B0604020202020204" pitchFamily="34" charset="0"/>
                <a:cs typeface="Arial" panose="020B0604020202020204" pitchFamily="34" charset="0"/>
              </a:rPr>
              <a:t> . </a:t>
            </a:r>
          </a:p>
          <a:p>
            <a:r>
              <a:rPr lang="es-MX" sz="1600" kern="0" dirty="0" smtClean="0">
                <a:solidFill>
                  <a:schemeClr val="tx2"/>
                </a:solidFill>
                <a:latin typeface="Arial" panose="020B0604020202020204" pitchFamily="34" charset="0"/>
                <a:cs typeface="Arial" panose="020B0604020202020204" pitchFamily="34" charset="0"/>
              </a:rPr>
              <a:t>Llame al  (661) 873-2800 y pida hablar con el trabajador RFA del día.</a:t>
            </a:r>
          </a:p>
          <a:p>
            <a:r>
              <a:rPr lang="es-MX" sz="1600" kern="0" dirty="0" smtClean="0">
                <a:solidFill>
                  <a:schemeClr val="tx2"/>
                </a:solidFill>
                <a:latin typeface="Arial" panose="020B0604020202020204" pitchFamily="34" charset="0"/>
                <a:cs typeface="Arial" panose="020B0604020202020204" pitchFamily="34" charset="0"/>
              </a:rPr>
              <a:t>Visítenos en Columbus Center, 3711 Columbus St. 7:30 am – 4 pm o llámenos durante horas de negocio. </a:t>
            </a:r>
          </a:p>
          <a:p>
            <a:endParaRPr lang="es-MX" sz="2400" dirty="0" smtClean="0">
              <a:solidFill>
                <a:schemeClr val="tx2"/>
              </a:solidFill>
              <a:latin typeface="Arial" panose="020B0604020202020204" pitchFamily="34" charset="0"/>
              <a:cs typeface="Arial" panose="020B0604020202020204" pitchFamily="34" charset="0"/>
            </a:endParaRPr>
          </a:p>
          <a:p>
            <a:endParaRPr lang="es-MX" sz="2400" dirty="0">
              <a:solidFill>
                <a:schemeClr val="tx2"/>
              </a:solidFill>
              <a:latin typeface="Arial" panose="020B0604020202020204" pitchFamily="34" charset="0"/>
              <a:cs typeface="Arial" panose="020B0604020202020204" pitchFamily="34" charset="0"/>
            </a:endParaRPr>
          </a:p>
        </p:txBody>
      </p:sp>
      <p:pic>
        <p:nvPicPr>
          <p:cNvPr id="3074" name="Picture 2" descr="http://adoption.com/wp-content/uploads/2015/03/infant-adoption-home-stud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9876" y="873893"/>
            <a:ext cx="4847477" cy="388911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22B156B-59AE-415F-B24B-8756D48BB977}" type="slidenum">
              <a:rPr lang="en-US" smtClean="0"/>
              <a:pPr/>
              <a:t>79</a:t>
            </a:fld>
            <a:endParaRPr lang="en-US"/>
          </a:p>
        </p:txBody>
      </p:sp>
    </p:spTree>
    <p:extLst>
      <p:ext uri="{BB962C8B-B14F-4D97-AF65-F5344CB8AC3E}">
        <p14:creationId xmlns:p14="http://schemas.microsoft.com/office/powerpoint/2010/main" val="91649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Orientacion</a:t>
            </a:r>
            <a:r>
              <a:rPr lang="en-US" dirty="0" smtClean="0"/>
              <a:t> de </a:t>
            </a:r>
            <a:r>
              <a:rPr lang="en-US" dirty="0" err="1" smtClean="0"/>
              <a:t>Familia</a:t>
            </a:r>
            <a:r>
              <a:rPr lang="en-US" dirty="0" smtClean="0"/>
              <a:t> de </a:t>
            </a:r>
            <a:r>
              <a:rPr lang="en-US" dirty="0" err="1" smtClean="0"/>
              <a:t>Apoyo</a:t>
            </a:r>
            <a:r>
              <a:rPr lang="en-US" dirty="0" smtClean="0"/>
              <a:t/>
            </a:r>
            <a:br>
              <a:rPr lang="en-US" dirty="0" smtClean="0"/>
            </a:br>
            <a:r>
              <a:rPr lang="en-US" dirty="0" smtClean="0">
                <a:solidFill>
                  <a:schemeClr val="tx1"/>
                </a:solidFill>
              </a:rPr>
              <a:t>¿</a:t>
            </a:r>
            <a:r>
              <a:rPr lang="en-US" dirty="0" err="1" smtClean="0">
                <a:solidFill>
                  <a:schemeClr val="tx1"/>
                </a:solidFill>
              </a:rPr>
              <a:t>Que</a:t>
            </a:r>
            <a:r>
              <a:rPr lang="en-US" dirty="0" smtClean="0">
                <a:solidFill>
                  <a:schemeClr val="tx1"/>
                </a:solidFill>
              </a:rPr>
              <a:t> son los </a:t>
            </a:r>
            <a:r>
              <a:rPr lang="en-US" dirty="0" err="1" smtClean="0">
                <a:solidFill>
                  <a:schemeClr val="tx1"/>
                </a:solidFill>
              </a:rPr>
              <a:t>siguientes</a:t>
            </a:r>
            <a:r>
              <a:rPr lang="en-US" dirty="0" smtClean="0">
                <a:solidFill>
                  <a:schemeClr val="tx1"/>
                </a:solidFill>
              </a:rPr>
              <a:t> </a:t>
            </a:r>
            <a:r>
              <a:rPr lang="en-US" dirty="0" err="1" smtClean="0">
                <a:solidFill>
                  <a:schemeClr val="tx1"/>
                </a:solidFill>
              </a:rPr>
              <a:t>pasos</a:t>
            </a:r>
            <a:r>
              <a:rPr lang="en-US" dirty="0" smtClean="0">
                <a:solidFill>
                  <a:schemeClr val="tx1"/>
                </a:solidFill>
              </a:rPr>
              <a:t>?</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r>
              <a:rPr lang="es-MX" b="1" dirty="0" smtClean="0">
                <a:solidFill>
                  <a:schemeClr val="tx2">
                    <a:lumMod val="95000"/>
                    <a:lumOff val="5000"/>
                  </a:schemeClr>
                </a:solidFill>
                <a:latin typeface="Arial" panose="020B0604020202020204" pitchFamily="34" charset="0"/>
                <a:cs typeface="Arial" panose="020B0604020202020204" pitchFamily="34" charset="0"/>
              </a:rPr>
              <a:t>Envié su nombre, domicilio, numero de teléfono y correo electrónico a </a:t>
            </a:r>
            <a:r>
              <a:rPr lang="es-MX" b="1" dirty="0" smtClean="0">
                <a:solidFill>
                  <a:schemeClr val="bg2">
                    <a:lumMod val="50000"/>
                  </a:schemeClr>
                </a:solidFill>
                <a:latin typeface="Arial" panose="020B0604020202020204" pitchFamily="34" charset="0"/>
                <a:cs typeface="Arial" panose="020B0604020202020204" pitchFamily="34" charset="0"/>
              </a:rPr>
              <a:t>RFAinbox@kerndhs.com </a:t>
            </a:r>
          </a:p>
          <a:p>
            <a:r>
              <a:rPr lang="es-MX" b="1" dirty="0" smtClean="0">
                <a:solidFill>
                  <a:schemeClr val="tx2">
                    <a:lumMod val="95000"/>
                    <a:lumOff val="5000"/>
                  </a:schemeClr>
                </a:solidFill>
                <a:latin typeface="Arial" panose="020B0604020202020204" pitchFamily="34" charset="0"/>
                <a:cs typeface="Arial" panose="020B0604020202020204" pitchFamily="34" charset="0"/>
              </a:rPr>
              <a:t>Si su solicitud es para un niño especifico incluya el nombre del niño o niños.</a:t>
            </a:r>
          </a:p>
          <a:p>
            <a:r>
              <a:rPr lang="es-MX" b="1" dirty="0" smtClean="0">
                <a:solidFill>
                  <a:schemeClr val="tx2">
                    <a:lumMod val="95000"/>
                    <a:lumOff val="5000"/>
                  </a:schemeClr>
                </a:solidFill>
                <a:latin typeface="Arial" panose="020B0604020202020204" pitchFamily="34" charset="0"/>
                <a:cs typeface="Arial" panose="020B0604020202020204" pitchFamily="34" charset="0"/>
              </a:rPr>
              <a:t>Espere recibir un correo electrónico con una clave temporal para su cuenta </a:t>
            </a:r>
            <a:r>
              <a:rPr lang="es-MX" b="1" dirty="0" err="1" smtClean="0">
                <a:solidFill>
                  <a:schemeClr val="tx2">
                    <a:lumMod val="95000"/>
                    <a:lumOff val="5000"/>
                  </a:schemeClr>
                </a:solidFill>
                <a:latin typeface="Arial" panose="020B0604020202020204" pitchFamily="34" charset="0"/>
                <a:cs typeface="Arial" panose="020B0604020202020204" pitchFamily="34" charset="0"/>
              </a:rPr>
              <a:t>eAdopt</a:t>
            </a:r>
            <a:r>
              <a:rPr lang="es-MX" b="1" dirty="0" smtClean="0">
                <a:solidFill>
                  <a:schemeClr val="tx2">
                    <a:lumMod val="95000"/>
                    <a:lumOff val="5000"/>
                  </a:schemeClr>
                </a:solidFill>
                <a:latin typeface="Arial" panose="020B0604020202020204" pitchFamily="34" charset="0"/>
                <a:cs typeface="Arial" panose="020B0604020202020204" pitchFamily="34" charset="0"/>
              </a:rPr>
              <a:t> donde podrá completar la solicitud.</a:t>
            </a:r>
          </a:p>
          <a:p>
            <a:r>
              <a:rPr lang="es-MX" b="1" dirty="0" smtClean="0">
                <a:solidFill>
                  <a:schemeClr val="tx2">
                    <a:lumMod val="95000"/>
                    <a:lumOff val="5000"/>
                  </a:schemeClr>
                </a:solidFill>
                <a:latin typeface="Arial" panose="020B0604020202020204" pitchFamily="34" charset="0"/>
                <a:cs typeface="Arial" panose="020B0604020202020204" pitchFamily="34" charset="0"/>
              </a:rPr>
              <a:t>Si necesita asistencia, llame al (661) 873-2800 y pregunte por el trabajador social del día RFA o visítenos en el centro Columbus en el 3711 Columbus St. durante horas de negocio, lunes a viernes de 7:30 am- 4 pm.</a:t>
            </a:r>
            <a:endParaRPr lang="es-MX" b="1" dirty="0">
              <a:solidFill>
                <a:schemeClr val="tx2">
                  <a:lumMod val="95000"/>
                  <a:lumOff val="5000"/>
                </a:schemeClr>
              </a:solidFill>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9895414">
            <a:off x="-101772" y="125735"/>
            <a:ext cx="1448651" cy="1301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345248" flipH="1">
            <a:off x="7291459" y="125734"/>
            <a:ext cx="1419839" cy="1301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fld id="{022B156B-59AE-415F-B24B-8756D48BB977}" type="slidenum">
              <a:rPr lang="en-US" smtClean="0"/>
              <a:pPr/>
              <a:t>80</a:t>
            </a:fld>
            <a:endParaRPr lang="en-US"/>
          </a:p>
        </p:txBody>
      </p:sp>
    </p:spTree>
    <p:extLst>
      <p:ext uri="{BB962C8B-B14F-4D97-AF65-F5344CB8AC3E}">
        <p14:creationId xmlns:p14="http://schemas.microsoft.com/office/powerpoint/2010/main" val="33531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08056" y="794880"/>
            <a:ext cx="7074845" cy="724827"/>
          </a:xfrm>
        </p:spPr>
        <p:txBody>
          <a:bodyPr>
            <a:normAutofit fontScale="90000"/>
          </a:bodyPr>
          <a:lstStyle/>
          <a:p>
            <a:r>
              <a:rPr lang="es-MX" b="1" dirty="0" smtClean="0">
                <a:solidFill>
                  <a:schemeClr val="tx1"/>
                </a:solidFill>
                <a:effectLst>
                  <a:outerShdw blurRad="38100" dist="38100" dir="2700000" algn="tl">
                    <a:srgbClr val="000000">
                      <a:alpha val="43137"/>
                    </a:srgbClr>
                  </a:outerShdw>
                </a:effectLst>
              </a:rPr>
              <a:t>Nuestros niños lo necesitan!</a:t>
            </a:r>
            <a:endParaRPr lang="es-MX" b="1" dirty="0">
              <a:solidFill>
                <a:schemeClr val="tx1"/>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979709" y="1719943"/>
            <a:ext cx="7369526" cy="1948543"/>
          </a:xfrm>
        </p:spPr>
        <p:txBody>
          <a:bodyPr>
            <a:noAutofit/>
          </a:bodyPr>
          <a:lstStyle/>
          <a:p>
            <a:pPr algn="ctr"/>
            <a:r>
              <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Los hermanos quieren permanecer juntos, quieren vivir en el mismo hogar.</a:t>
            </a:r>
          </a:p>
          <a:p>
            <a:pPr algn="ctr"/>
            <a:endPar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endParaRPr>
          </a:p>
          <a:p>
            <a:pPr algn="ctr"/>
            <a:r>
              <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Niños mayores y jóvenes necesitan hogares permanentes </a:t>
            </a:r>
          </a:p>
          <a:p>
            <a:pPr algn="ctr"/>
            <a:r>
              <a:rPr lang="es-MX" sz="2000" dirty="0">
                <a:solidFill>
                  <a:schemeClr val="bg2">
                    <a:lumMod val="25000"/>
                  </a:schemeClr>
                </a:solidFill>
                <a:uFill>
                  <a:solidFill>
                    <a:srgbClr val="00B050"/>
                  </a:solidFill>
                </a:uFill>
                <a:latin typeface="Arial" panose="020B0604020202020204" pitchFamily="34" charset="0"/>
                <a:cs typeface="Arial" panose="020B0604020202020204" pitchFamily="34" charset="0"/>
              </a:rPr>
              <a:t>t</a:t>
            </a:r>
            <a:r>
              <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anto como los niños pequeños!</a:t>
            </a:r>
          </a:p>
          <a:p>
            <a:pPr algn="ctr"/>
            <a:endParaRPr lang="es-MX"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endParaRPr>
          </a:p>
          <a:p>
            <a:pPr algn="ctr"/>
            <a:r>
              <a:rPr lang="es-MX" sz="2000" b="1" dirty="0" smtClean="0">
                <a:solidFill>
                  <a:srgbClr val="964508"/>
                </a:solidFill>
                <a:uFill>
                  <a:solidFill>
                    <a:srgbClr val="00B050"/>
                  </a:solidFill>
                </a:uFill>
                <a:latin typeface="+mj-lt"/>
                <a:cs typeface="Arial" panose="020B0604020202020204" pitchFamily="34" charset="0"/>
              </a:rPr>
              <a:t>Gracias por asistir la orientación para familias de apoyo.</a:t>
            </a:r>
            <a:endParaRPr lang="es-MX" sz="2000" b="1" dirty="0">
              <a:solidFill>
                <a:srgbClr val="964508"/>
              </a:solidFill>
              <a:uFill>
                <a:solidFill>
                  <a:srgbClr val="00B050"/>
                </a:solidFill>
              </a:uFill>
              <a:latin typeface="+mj-lt"/>
              <a:cs typeface="Arial" panose="020B0604020202020204" pitchFamily="34" charset="0"/>
            </a:endParaRPr>
          </a:p>
        </p:txBody>
      </p:sp>
      <p:pic>
        <p:nvPicPr>
          <p:cNvPr id="205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4472" y="3866648"/>
            <a:ext cx="1309007" cy="117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594004" y="3868722"/>
            <a:ext cx="1238250" cy="1172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132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49825" y="3971986"/>
            <a:ext cx="5312673" cy="584775"/>
          </a:xfrm>
          <a:prstGeom prst="rect">
            <a:avLst/>
          </a:prstGeom>
          <a:noFill/>
        </p:spPr>
        <p:txBody>
          <a:bodyPr wrap="none" rtlCol="0">
            <a:spAutoFit/>
          </a:bodyPr>
          <a:lstStyle/>
          <a:p>
            <a:pPr algn="ctr"/>
            <a:r>
              <a:rPr lang="es-MX" sz="1600" b="1" dirty="0" smtClean="0">
                <a:solidFill>
                  <a:schemeClr val="accent6"/>
                </a:solidFill>
                <a:sym typeface="Wingdings" panose="05000000000000000000" pitchFamily="2" charset="2"/>
              </a:rPr>
              <a:t>Las ilustraciones de las manitas es arte hecho por</a:t>
            </a:r>
          </a:p>
          <a:p>
            <a:pPr algn="ctr"/>
            <a:r>
              <a:rPr lang="es-MX" sz="1600" b="1" dirty="0" smtClean="0">
                <a:solidFill>
                  <a:schemeClr val="accent6"/>
                </a:solidFill>
                <a:sym typeface="Wingdings" panose="05000000000000000000" pitchFamily="2" charset="2"/>
              </a:rPr>
              <a:t>los niños de crianza  </a:t>
            </a:r>
            <a:endParaRPr lang="es-MX" sz="1600" b="1" dirty="0">
              <a:solidFill>
                <a:schemeClr val="accent6"/>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058" y="234932"/>
            <a:ext cx="2146458" cy="4808480"/>
          </a:xfrm>
          <a:prstGeom prst="rect">
            <a:avLst/>
          </a:prstGeom>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581" y="2163361"/>
            <a:ext cx="1395412" cy="10175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8031" y="293077"/>
            <a:ext cx="3815730" cy="361426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798" y="3663638"/>
            <a:ext cx="1661195" cy="1093815"/>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8562" y="2813522"/>
            <a:ext cx="1080831" cy="170023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708833">
            <a:off x="2787042" y="-93521"/>
            <a:ext cx="1745987" cy="1602762"/>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6167" y="2163361"/>
            <a:ext cx="889267" cy="772300"/>
          </a:xfrm>
          <a:prstGeom prst="rect">
            <a:avLst/>
          </a:prstGeom>
        </p:spPr>
      </p:pic>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939576" flipH="1">
            <a:off x="7921818" y="1777210"/>
            <a:ext cx="889267" cy="772300"/>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99316" y="2324037"/>
            <a:ext cx="737904" cy="920000"/>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81921" y="3018204"/>
            <a:ext cx="737904" cy="920000"/>
          </a:xfrm>
          <a:prstGeom prst="rect">
            <a:avLst/>
          </a:prstGeom>
        </p:spPr>
      </p:pic>
      <p:sp>
        <p:nvSpPr>
          <p:cNvPr id="2" name="TextBox 1"/>
          <p:cNvSpPr txBox="1"/>
          <p:nvPr/>
        </p:nvSpPr>
        <p:spPr>
          <a:xfrm>
            <a:off x="334107" y="677073"/>
            <a:ext cx="1939765" cy="1200329"/>
          </a:xfrm>
          <a:prstGeom prst="rect">
            <a:avLst/>
          </a:prstGeom>
          <a:noFill/>
        </p:spPr>
        <p:txBody>
          <a:bodyPr wrap="square" rtlCol="0">
            <a:spAutoFit/>
          </a:bodyPr>
          <a:lstStyle/>
          <a:p>
            <a:pPr algn="ctr"/>
            <a:r>
              <a:rPr lang="es-MX" sz="2400" b="1" dirty="0" smtClean="0">
                <a:ln>
                  <a:solidFill>
                    <a:srgbClr val="FFC000"/>
                  </a:solidFill>
                </a:ln>
                <a:solidFill>
                  <a:srgbClr val="FFC000"/>
                </a:solidFill>
              </a:rPr>
              <a:t>Gracias por su asistencia!</a:t>
            </a:r>
            <a:endParaRPr lang="es-MX" sz="2400" b="1" dirty="0">
              <a:ln>
                <a:solidFill>
                  <a:srgbClr val="FFC000"/>
                </a:solidFill>
              </a:ln>
              <a:solidFill>
                <a:srgbClr val="FFC000"/>
              </a:solidFill>
            </a:endParaRPr>
          </a:p>
        </p:txBody>
      </p:sp>
      <p:sp>
        <p:nvSpPr>
          <p:cNvPr id="3" name="Slide Number Placeholder 2"/>
          <p:cNvSpPr>
            <a:spLocks noGrp="1"/>
          </p:cNvSpPr>
          <p:nvPr>
            <p:ph type="sldNum" sz="quarter" idx="12"/>
          </p:nvPr>
        </p:nvSpPr>
        <p:spPr/>
        <p:txBody>
          <a:bodyPr/>
          <a:lstStyle/>
          <a:p>
            <a:fld id="{022B156B-59AE-415F-B24B-8756D48BB977}" type="slidenum">
              <a:rPr lang="en-US" smtClean="0"/>
              <a:pPr/>
              <a:t>82</a:t>
            </a:fld>
            <a:endParaRPr lang="en-US"/>
          </a:p>
        </p:txBody>
      </p:sp>
    </p:spTree>
    <p:extLst>
      <p:ext uri="{BB962C8B-B14F-4D97-AF65-F5344CB8AC3E}">
        <p14:creationId xmlns:p14="http://schemas.microsoft.com/office/powerpoint/2010/main" val="221456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67F96A-C2ED-4D5B-8EFB-A18C6982D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Waveform</Template>
  <TotalTime>0</TotalTime>
  <Words>6197</Words>
  <Application>Microsoft Office PowerPoint</Application>
  <PresentationFormat>On-screen Show (16:9)</PresentationFormat>
  <Paragraphs>819</Paragraphs>
  <Slides>82</Slides>
  <Notes>52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82</vt:i4>
      </vt:variant>
    </vt:vector>
  </HeadingPairs>
  <TitlesOfParts>
    <vt:vector size="93" baseType="lpstr">
      <vt:lpstr>Aharoni</vt:lpstr>
      <vt:lpstr>Arial</vt:lpstr>
      <vt:lpstr>Arial Black</vt:lpstr>
      <vt:lpstr>Arial Narrow</vt:lpstr>
      <vt:lpstr>Century Gothic</vt:lpstr>
      <vt:lpstr>Georgia</vt:lpstr>
      <vt:lpstr>Segoe Print</vt:lpstr>
      <vt:lpstr>Times New Roman</vt:lpstr>
      <vt:lpstr>Wingdings</vt:lpstr>
      <vt:lpstr>Nature Illustration 16x9</vt:lpstr>
      <vt:lpstr>1_Nature Illustration 16x9</vt:lpstr>
      <vt:lpstr>PowerPoint Presentation</vt:lpstr>
      <vt:lpstr>PowerPoint Presentation</vt:lpstr>
      <vt:lpstr>                        </vt:lpstr>
      <vt:lpstr>PowerPoint Presentation</vt:lpstr>
      <vt:lpstr>¿Cuál es el propósito del cuidado de crianza?</vt:lpstr>
      <vt:lpstr>¿Quién puede dar cuidado de crianza o adoptar?</vt:lpstr>
      <vt:lpstr>¿Quienes son considerados parientes?</vt:lpstr>
      <vt:lpstr>¿Qué es un hogar con una familia de apoyo?</vt:lpstr>
      <vt:lpstr>¿Por que ser un padre de apoyo?</vt:lpstr>
      <vt:lpstr>¿Porque hay niños en cuidado de crianza? </vt:lpstr>
      <vt:lpstr>PowerPoint Presentation</vt:lpstr>
      <vt:lpstr>PowerPoint Presentation</vt:lpstr>
      <vt:lpstr>¿Quiénes son los niños en cuidado de crianza? </vt:lpstr>
      <vt:lpstr>¿Y los dependientes no menores?</vt:lpstr>
      <vt:lpstr>¿Que es lo que quieren los niños que están bajo el cuidado de crianza?</vt:lpstr>
      <vt:lpstr>El rol de padres de apoyo y las agencias</vt:lpstr>
      <vt:lpstr>¿Cual es el rol de un padre de apoyo?</vt:lpstr>
      <vt:lpstr>¿Cual es le rol de un padre de apoyo? </vt:lpstr>
      <vt:lpstr>¿Cuál es el rol del trabajador social de CPS (SW en inglés) y del oficial de libertad condicional (PO en inglés)?</vt:lpstr>
      <vt:lpstr>¿Cuál es el papel del trabajador social de las familias de apoyo?</vt:lpstr>
      <vt:lpstr> Cualificaciones &amp; requisitos de los solicitantes</vt:lpstr>
      <vt:lpstr>Proceso judicial juvenil</vt:lpstr>
      <vt:lpstr>Proceso judicial del bienestar infantil</vt:lpstr>
      <vt:lpstr>Proceso judicial / Libertad condicional de adolescentes ¿Cuál es la diferencia para los menores bajo tutela?</vt:lpstr>
      <vt:lpstr>Tribunal &amp; Permanencia ¿Cuáles son las opciones de la permanencia?</vt:lpstr>
      <vt:lpstr>Aprobación para familias de apoyo  Evaluación comprensiva</vt:lpstr>
      <vt:lpstr>…Empieza con</vt:lpstr>
      <vt:lpstr>PowerPoint Presentation</vt:lpstr>
      <vt:lpstr>PowerPoint Presentation</vt:lpstr>
      <vt:lpstr>PowerPoint Presentation</vt:lpstr>
      <vt:lpstr>PowerPoint Presentation</vt:lpstr>
      <vt:lpstr> Evaluación del ambiente en el hogar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Mejor seguridad en la alberca</vt:lpstr>
      <vt:lpstr>Proceso de Evaluación Comprensiva RFA</vt:lpstr>
      <vt:lpstr>Proceso de Evaluación Comprensiva RFA</vt:lpstr>
      <vt:lpstr>Proceso de Evaluación Comprensiva RFA</vt:lpstr>
      <vt:lpstr>Proceso de Evaluación Comprensiva RFA</vt:lpstr>
      <vt:lpstr>Proceso de Evaluación Comprensiva RFA</vt:lpstr>
      <vt:lpstr>Proceso de Evaluación Comprensiva RFA</vt:lpstr>
      <vt:lpstr>PowerPoint Presentation</vt:lpstr>
      <vt:lpstr>Solicitud para familias de apoyo</vt:lpstr>
      <vt:lpstr>Proceso de Adopción</vt:lpstr>
      <vt:lpstr>Proceso de adopción judicial</vt:lpstr>
      <vt:lpstr>Proceso de Adopción</vt:lpstr>
      <vt:lpstr>Adopción: Preguntas que debe hacer</vt:lpstr>
      <vt:lpstr>Adopción- Finalización </vt:lpstr>
      <vt:lpstr>Después de la Aprobación         </vt:lpstr>
      <vt:lpstr>Responsabilidades después de la aprobación </vt:lpstr>
      <vt:lpstr>Responsabilidades después de la aprobación</vt:lpstr>
      <vt:lpstr>Responsabilidades después de la aprobación</vt:lpstr>
      <vt:lpstr>PowerPoint Presentation</vt:lpstr>
      <vt:lpstr>Post Approval Responsibilities</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Responsabilidades después de la aprobación</vt:lpstr>
      <vt:lpstr>Solicitud RFA</vt:lpstr>
      <vt:lpstr>PowerPoint Presentation</vt:lpstr>
      <vt:lpstr>PowerPoint Presentation</vt:lpstr>
      <vt:lpstr>PowerPoint Presentation</vt:lpstr>
      <vt:lpstr>Proceso de solicitud de familias de apoyo</vt:lpstr>
      <vt:lpstr>Solicitud de familias de apoyo</vt:lpstr>
      <vt:lpstr>Solicitud de familias de apoyo</vt:lpstr>
      <vt:lpstr>Proceso de solicitud de familias de apoyo</vt:lpstr>
      <vt:lpstr>Orientacion de Familia de Apoyo ¿Que son los siguientes pasos?</vt:lpstr>
      <vt:lpstr>Nuestros niños lo necesitan!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2015-11-25T17:05:52Z</dcterms:created>
  <dcterms:modified xsi:type="dcterms:W3CDTF">2019-11-04T22:24:07Z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TC034313779991</vt:lpwstr>
  </property>
</Properties>
</file>