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84"/>
  </p:notesMasterIdLst>
  <p:handoutMasterIdLst>
    <p:handoutMasterId r:id="rId85"/>
  </p:handoutMasterIdLst>
  <p:sldIdLst>
    <p:sldId id="475" r:id="rId3"/>
    <p:sldId id="491" r:id="rId4"/>
    <p:sldId id="673" r:id="rId5"/>
    <p:sldId id="778" r:id="rId6"/>
    <p:sldId id="494" r:id="rId7"/>
    <p:sldId id="506" r:id="rId8"/>
    <p:sldId id="495" r:id="rId9"/>
    <p:sldId id="496" r:id="rId10"/>
    <p:sldId id="497" r:id="rId11"/>
    <p:sldId id="660" r:id="rId12"/>
    <p:sldId id="656" r:id="rId13"/>
    <p:sldId id="501" r:id="rId14"/>
    <p:sldId id="503" r:id="rId15"/>
    <p:sldId id="505" r:id="rId16"/>
    <p:sldId id="504" r:id="rId17"/>
    <p:sldId id="507" r:id="rId18"/>
    <p:sldId id="508" r:id="rId19"/>
    <p:sldId id="509" r:id="rId20"/>
    <p:sldId id="657" r:id="rId21"/>
    <p:sldId id="513" r:id="rId22"/>
    <p:sldId id="515" r:id="rId23"/>
    <p:sldId id="682" r:id="rId24"/>
    <p:sldId id="744" r:id="rId25"/>
    <p:sldId id="685" r:id="rId26"/>
    <p:sldId id="686" r:id="rId27"/>
    <p:sldId id="692" r:id="rId28"/>
    <p:sldId id="694" r:id="rId29"/>
    <p:sldId id="749" r:id="rId30"/>
    <p:sldId id="695" r:id="rId31"/>
    <p:sldId id="697" r:id="rId32"/>
    <p:sldId id="698" r:id="rId33"/>
    <p:sldId id="699" r:id="rId34"/>
    <p:sldId id="700" r:id="rId35"/>
    <p:sldId id="701" r:id="rId36"/>
    <p:sldId id="702" r:id="rId37"/>
    <p:sldId id="703" r:id="rId38"/>
    <p:sldId id="704" r:id="rId39"/>
    <p:sldId id="705" r:id="rId40"/>
    <p:sldId id="706" r:id="rId41"/>
    <p:sldId id="707" r:id="rId42"/>
    <p:sldId id="708" r:id="rId43"/>
    <p:sldId id="709" r:id="rId44"/>
    <p:sldId id="710" r:id="rId45"/>
    <p:sldId id="711" r:id="rId46"/>
    <p:sldId id="750" r:id="rId47"/>
    <p:sldId id="712" r:id="rId48"/>
    <p:sldId id="776" r:id="rId49"/>
    <p:sldId id="715" r:id="rId50"/>
    <p:sldId id="716" r:id="rId51"/>
    <p:sldId id="780" r:id="rId52"/>
    <p:sldId id="751" r:id="rId53"/>
    <p:sldId id="745" r:id="rId54"/>
    <p:sldId id="746" r:id="rId55"/>
    <p:sldId id="747" r:id="rId56"/>
    <p:sldId id="752" r:id="rId57"/>
    <p:sldId id="748" r:id="rId58"/>
    <p:sldId id="717" r:id="rId59"/>
    <p:sldId id="718" r:id="rId60"/>
    <p:sldId id="719" r:id="rId61"/>
    <p:sldId id="720" r:id="rId62"/>
    <p:sldId id="779" r:id="rId63"/>
    <p:sldId id="775" r:id="rId64"/>
    <p:sldId id="723" r:id="rId65"/>
    <p:sldId id="724" r:id="rId66"/>
    <p:sldId id="725" r:id="rId67"/>
    <p:sldId id="726" r:id="rId68"/>
    <p:sldId id="728" r:id="rId69"/>
    <p:sldId id="729" r:id="rId70"/>
    <p:sldId id="730" r:id="rId71"/>
    <p:sldId id="731" r:id="rId72"/>
    <p:sldId id="732" r:id="rId73"/>
    <p:sldId id="733" r:id="rId74"/>
    <p:sldId id="734" r:id="rId75"/>
    <p:sldId id="735" r:id="rId76"/>
    <p:sldId id="736" r:id="rId77"/>
    <p:sldId id="737" r:id="rId78"/>
    <p:sldId id="738" r:id="rId79"/>
    <p:sldId id="740" r:id="rId80"/>
    <p:sldId id="741" r:id="rId81"/>
    <p:sldId id="742" r:id="rId82"/>
    <p:sldId id="754" r:id="rId83"/>
  </p:sldIdLst>
  <p:sldSz cx="9144000" cy="5143500" type="screen16x9"/>
  <p:notesSz cx="6950075" cy="9236075"/>
  <p:defaultTex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4508"/>
    <a:srgbClr val="FFFFCC"/>
    <a:srgbClr val="FF33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232" autoAdjust="0"/>
  </p:normalViewPr>
  <p:slideViewPr>
    <p:cSldViewPr snapToGrid="0">
      <p:cViewPr varScale="1">
        <p:scale>
          <a:sx n="73" d="100"/>
          <a:sy n="73" d="100"/>
        </p:scale>
        <p:origin x="40" y="13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3174"/>
    </p:cViewPr>
  </p:sorterViewPr>
  <p:notesViewPr>
    <p:cSldViewPr snapToGrid="0">
      <p:cViewPr varScale="1">
        <p:scale>
          <a:sx n="87" d="100"/>
          <a:sy n="87" d="100"/>
        </p:scale>
        <p:origin x="381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notesMaster" Target="notesMasters/notesMaster1.xml"/><Relationship Id="rId89"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ableStyles" Target="tableStyle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r>
              <a:rPr lang="en-US" smtClean="0"/>
              <a:t>Resource Family Approval Orientation</a:t>
            </a:r>
            <a:endParaRPr/>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C5D5CA4B-4B0B-405D-A603-A9D02ADAD5A4}" type="datetime1">
              <a:rPr lang="en-US" smtClean="0"/>
              <a:t>8/14/2020</a:t>
            </a:fld>
            <a:endParaRPr/>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r>
              <a:rPr lang="en-US" smtClean="0"/>
              <a:t>Revised 4/28/19 VBF</a:t>
            </a:r>
            <a:endParaRPr/>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57E03411-58E2-43FD-AE1D-AD77DFF8CB20}" type="slidenum">
              <a:rPr/>
              <a:p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r>
              <a:rPr lang="en-US" smtClean="0"/>
              <a:t>Resource Family Approval Orientation</a:t>
            </a:r>
            <a:endParaRPr/>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DA8484B6-3C60-407C-9DEA-DEF7165BAB29}" type="datetime1">
              <a:rPr lang="en-US" smtClean="0"/>
              <a:t>8/14/2020</a:t>
            </a:fld>
            <a:endParaRPr/>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r>
              <a:rPr lang="en-US" smtClean="0"/>
              <a:t>Revised 4/28/19 VBF</a:t>
            </a:r>
            <a:endParaRPr/>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C8DC57A8-AE18-4654-B6AF-04B3577165BE}" type="slidenum">
              <a:rPr/>
              <a:p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hf sldNum="0" dt="0"/>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58724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72025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41462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4090090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063957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4046382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944194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402284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331638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07453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young adults still need continued care and family connections. Foster parents can provide a place to live, or a place to visit, or mentoring on getting jobs, finding homes, college, etc.  Whatever a young adult needs to prepare to become independent.</a:t>
            </a:r>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399464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833063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418638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344844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974944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974944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374113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130507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4107843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063200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287020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85154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534753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967351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967351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8038217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517730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587034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967351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n-US" dirty="0" smtClean="0"/>
          </a:p>
        </p:txBody>
      </p:sp>
      <p:sp>
        <p:nvSpPr>
          <p:cNvPr id="4" name="Header Placeholder 3"/>
          <p:cNvSpPr>
            <a:spLocks noGrp="1"/>
          </p:cNvSpPr>
          <p:nvPr>
            <p:ph type="hdr" sz="quarter" idx="12"/>
          </p:nvPr>
        </p:nvSpPr>
        <p:spPr/>
        <p:txBody>
          <a:bodyPr/>
          <a:lstStyle/>
          <a:p>
            <a:r>
              <a:rPr lang="en-US" smtClean="0"/>
              <a:t>Resource Family Approval Orientation</a:t>
            </a:r>
            <a:endParaRPr lang="en-US"/>
          </a:p>
        </p:txBody>
      </p:sp>
      <p:sp>
        <p:nvSpPr>
          <p:cNvPr id="3" name="Footer Placeholder 2"/>
          <p:cNvSpPr>
            <a:spLocks noGrp="1"/>
          </p:cNvSpPr>
          <p:nvPr>
            <p:ph type="ftr" sz="quarter" idx="13"/>
          </p:nvPr>
        </p:nvSpPr>
        <p:spPr/>
        <p:txBody>
          <a:bodyPr/>
          <a:lstStyle/>
          <a:p>
            <a:r>
              <a:rPr lang="en-US" smtClean="0"/>
              <a:t>Revised 4/28/19 VBF</a:t>
            </a:r>
            <a:endParaRPr lang="en-US"/>
          </a:p>
        </p:txBody>
      </p:sp>
    </p:spTree>
    <p:extLst>
      <p:ext uri="{BB962C8B-B14F-4D97-AF65-F5344CB8AC3E}">
        <p14:creationId xmlns:p14="http://schemas.microsoft.com/office/powerpoint/2010/main" val="1454063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238493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862566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3477893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3664163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060989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33962995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3895568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187557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32907822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34963821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4285662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803124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861802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6914324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7006477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41685777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2846623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29495882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2846623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3862832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2918995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460418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14214696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37234067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24722524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252644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23528983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6" name="Footer Placeholder 5"/>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24094471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9414003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7869974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dirty="0" smtClean="0"/>
              <a:t>Revised 4/28/19 VBF</a:t>
            </a:r>
            <a:endParaRPr lang="en-US" dirty="0"/>
          </a:p>
        </p:txBody>
      </p:sp>
    </p:spTree>
    <p:extLst>
      <p:ext uri="{BB962C8B-B14F-4D97-AF65-F5344CB8AC3E}">
        <p14:creationId xmlns:p14="http://schemas.microsoft.com/office/powerpoint/2010/main" val="33662348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9026768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dirty="0" smtClean="0"/>
              <a:t>Revised 4/28/19 VBF</a:t>
            </a:r>
            <a:endParaRPr lang="en-US" dirty="0"/>
          </a:p>
        </p:txBody>
      </p:sp>
    </p:spTree>
    <p:extLst>
      <p:ext uri="{BB962C8B-B14F-4D97-AF65-F5344CB8AC3E}">
        <p14:creationId xmlns:p14="http://schemas.microsoft.com/office/powerpoint/2010/main" val="13207328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dirty="0" smtClean="0"/>
              <a:t>Revised 4/28/19 VBF</a:t>
            </a:r>
            <a:endParaRPr lang="en-US" dirty="0"/>
          </a:p>
        </p:txBody>
      </p:sp>
    </p:spTree>
    <p:extLst>
      <p:ext uri="{BB962C8B-B14F-4D97-AF65-F5344CB8AC3E}">
        <p14:creationId xmlns:p14="http://schemas.microsoft.com/office/powerpoint/2010/main" val="42908276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Resource Family Approval Orientation</a:t>
            </a:r>
            <a:endParaRPr lang="en-US"/>
          </a:p>
        </p:txBody>
      </p:sp>
      <p:sp>
        <p:nvSpPr>
          <p:cNvPr id="5" name="Footer Placeholder 4"/>
          <p:cNvSpPr>
            <a:spLocks noGrp="1"/>
          </p:cNvSpPr>
          <p:nvPr>
            <p:ph type="ftr" sz="quarter" idx="11"/>
          </p:nvPr>
        </p:nvSpPr>
        <p:spPr/>
        <p:txBody>
          <a:bodyPr/>
          <a:lstStyle/>
          <a:p>
            <a:r>
              <a:rPr lang="en-US" smtClean="0"/>
              <a:t>Revised 4/28/19 VBF</a:t>
            </a:r>
            <a:endParaRPr lang="en-US"/>
          </a:p>
        </p:txBody>
      </p:sp>
    </p:spTree>
    <p:extLst>
      <p:ext uri="{BB962C8B-B14F-4D97-AF65-F5344CB8AC3E}">
        <p14:creationId xmlns:p14="http://schemas.microsoft.com/office/powerpoint/2010/main" val="17614939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dirty="0" smtClean="0"/>
              <a:t>Revised 4/28/19 VBF</a:t>
            </a:r>
            <a:endParaRPr lang="en-US" dirty="0"/>
          </a:p>
        </p:txBody>
      </p:sp>
    </p:spTree>
    <p:extLst>
      <p:ext uri="{BB962C8B-B14F-4D97-AF65-F5344CB8AC3E}">
        <p14:creationId xmlns:p14="http://schemas.microsoft.com/office/powerpoint/2010/main" val="106513197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dirty="0" smtClean="0"/>
              <a:t>Revised 10.31.19 VBF</a:t>
            </a:r>
            <a:endParaRPr lang="en-US" dirty="0"/>
          </a:p>
        </p:txBody>
      </p:sp>
    </p:spTree>
    <p:extLst>
      <p:ext uri="{BB962C8B-B14F-4D97-AF65-F5344CB8AC3E}">
        <p14:creationId xmlns:p14="http://schemas.microsoft.com/office/powerpoint/2010/main" val="2150246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7" name="Header Placeholder 6"/>
          <p:cNvSpPr>
            <a:spLocks noGrp="1"/>
          </p:cNvSpPr>
          <p:nvPr>
            <p:ph type="hdr" sz="quarter" idx="13"/>
          </p:nvPr>
        </p:nvSpPr>
        <p:spPr/>
        <p:txBody>
          <a:bodyPr/>
          <a:lstStyle/>
          <a:p>
            <a:r>
              <a:rPr lang="en-US" smtClean="0"/>
              <a:t>Resource Family Approval Orientation</a:t>
            </a:r>
            <a:endParaRPr lang="en-US"/>
          </a:p>
        </p:txBody>
      </p:sp>
      <p:sp>
        <p:nvSpPr>
          <p:cNvPr id="5" name="Footer Placeholder 4"/>
          <p:cNvSpPr>
            <a:spLocks noGrp="1"/>
          </p:cNvSpPr>
          <p:nvPr>
            <p:ph type="ftr" sz="quarter" idx="14"/>
          </p:nvPr>
        </p:nvSpPr>
        <p:spPr/>
        <p:txBody>
          <a:bodyPr/>
          <a:lstStyle/>
          <a:p>
            <a:r>
              <a:rPr lang="en-US" smtClean="0"/>
              <a:t>Revised 4/28/19 VBF</a:t>
            </a:r>
            <a:endParaRPr lang="en-US"/>
          </a:p>
        </p:txBody>
      </p:sp>
    </p:spTree>
    <p:extLst>
      <p:ext uri="{BB962C8B-B14F-4D97-AF65-F5344CB8AC3E}">
        <p14:creationId xmlns:p14="http://schemas.microsoft.com/office/powerpoint/2010/main" val="80353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99209" y="1314450"/>
            <a:ext cx="5143502" cy="1371600"/>
          </a:xfrm>
        </p:spPr>
        <p:txBody>
          <a:bodyPr anchor="b">
            <a:normAutofit/>
          </a:bodyPr>
          <a:lstStyle>
            <a:lvl1pPr algn="l">
              <a:defRPr sz="4100"/>
            </a:lvl1pPr>
          </a:lstStyle>
          <a:p>
            <a:r>
              <a:rPr lang="en-US" smtClean="0"/>
              <a:t>Click to edit Master title style</a:t>
            </a:r>
            <a:endParaRPr/>
          </a:p>
        </p:txBody>
      </p:sp>
      <p:sp>
        <p:nvSpPr>
          <p:cNvPr id="3" name="Subtitle 2"/>
          <p:cNvSpPr>
            <a:spLocks noGrp="1"/>
          </p:cNvSpPr>
          <p:nvPr>
            <p:ph type="subTitle" idx="1"/>
          </p:nvPr>
        </p:nvSpPr>
        <p:spPr>
          <a:xfrm>
            <a:off x="3199207" y="2800350"/>
            <a:ext cx="5143502" cy="685800"/>
          </a:xfrm>
        </p:spPr>
        <p:txBody>
          <a:bodyPr/>
          <a:lstStyle>
            <a:lvl1pPr marL="0" indent="0" algn="l">
              <a:spcBef>
                <a:spcPts val="0"/>
              </a:spcBef>
              <a:buNone/>
              <a:defRPr sz="1800"/>
            </a:lvl1pPr>
            <a:lvl2pPr marL="342892" indent="0" algn="ctr">
              <a:buNone/>
              <a:defRPr sz="1500"/>
            </a:lvl2pPr>
            <a:lvl3pPr marL="685783" indent="0" algn="ctr">
              <a:buNone/>
              <a:defRPr sz="140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smtClean="0"/>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99210" y="1371600"/>
            <a:ext cx="5143502" cy="1371600"/>
          </a:xfrm>
        </p:spPr>
        <p:txBody>
          <a:bodyPr anchor="b">
            <a:normAutofit/>
          </a:bodyPr>
          <a:lstStyle>
            <a:lvl1pPr>
              <a:defRPr sz="3300"/>
            </a:lvl1pPr>
          </a:lstStyle>
          <a:p>
            <a:r>
              <a:rPr lang="en-US" smtClean="0"/>
              <a:t>Click to edit Master title style</a:t>
            </a:r>
            <a:endParaRPr/>
          </a:p>
        </p:txBody>
      </p:sp>
      <p:sp>
        <p:nvSpPr>
          <p:cNvPr id="3" name="Text Placeholder 2"/>
          <p:cNvSpPr>
            <a:spLocks noGrp="1"/>
          </p:cNvSpPr>
          <p:nvPr>
            <p:ph type="body" idx="1"/>
          </p:nvPr>
        </p:nvSpPr>
        <p:spPr>
          <a:xfrm>
            <a:off x="3199207" y="2800350"/>
            <a:ext cx="5143502" cy="685800"/>
          </a:xfrm>
        </p:spPr>
        <p:txBody>
          <a:bodyPr/>
          <a:lstStyle>
            <a:lvl1pPr marL="0" indent="0">
              <a:spcBef>
                <a:spcPts val="0"/>
              </a:spcBef>
              <a:buNone/>
              <a:defRPr sz="1800">
                <a:solidFill>
                  <a:schemeClr val="tx1"/>
                </a:solidFill>
              </a:defRPr>
            </a:lvl1pPr>
            <a:lvl2pPr marL="342892" indent="0">
              <a:buNone/>
              <a:defRPr sz="1500">
                <a:solidFill>
                  <a:schemeClr val="tx1">
                    <a:tint val="75000"/>
                  </a:schemeClr>
                </a:solidFill>
              </a:defRPr>
            </a:lvl2pPr>
            <a:lvl3pPr marL="685783" indent="0">
              <a:buNone/>
              <a:defRPr sz="140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8910" y="1369219"/>
            <a:ext cx="371594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29151" y="1369219"/>
            <a:ext cx="3713561" cy="31409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802386"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02386"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29150" y="1260872"/>
            <a:ext cx="3717036" cy="617934"/>
          </a:xfrm>
        </p:spPr>
        <p:txBody>
          <a:bodyPr anchor="b"/>
          <a:lstStyle>
            <a:lvl1pPr marL="0" indent="0">
              <a:spcBef>
                <a:spcPts val="0"/>
              </a:spcBef>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1878808"/>
            <a:ext cx="3717036" cy="26074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8" name="Footer Placeholder 7"/>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4" name="Footer Placeholder 3"/>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3" name="Footer Placeholder 2"/>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430825" y="543466"/>
            <a:ext cx="3989234" cy="2846717"/>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4713841" y="543466"/>
            <a:ext cx="3989234" cy="2846717"/>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625216"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7" name="Picture Placeholder 33"/>
          <p:cNvSpPr>
            <a:spLocks noGrp="1" noChangeAspect="1"/>
          </p:cNvSpPr>
          <p:nvPr>
            <p:ph type="pic" sz="quarter" idx="18"/>
          </p:nvPr>
        </p:nvSpPr>
        <p:spPr>
          <a:xfrm>
            <a:off x="4908233" y="765146"/>
            <a:ext cx="3600451" cy="24003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9" name="Text Placeholder 3"/>
          <p:cNvSpPr>
            <a:spLocks noGrp="1"/>
          </p:cNvSpPr>
          <p:nvPr>
            <p:ph type="body" sz="half" idx="2"/>
          </p:nvPr>
        </p:nvSpPr>
        <p:spPr>
          <a:xfrm>
            <a:off x="789317"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40" name="Text Placeholder 3"/>
          <p:cNvSpPr>
            <a:spLocks noGrp="1"/>
          </p:cNvSpPr>
          <p:nvPr>
            <p:ph type="body" sz="half" idx="19"/>
          </p:nvPr>
        </p:nvSpPr>
        <p:spPr>
          <a:xfrm>
            <a:off x="5057182" y="3486150"/>
            <a:ext cx="3276735" cy="97155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3023228" y="485795"/>
            <a:ext cx="3087621" cy="253746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197303" y="845801"/>
            <a:ext cx="3086100" cy="2536211"/>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5852929" y="845805"/>
            <a:ext cx="3086100" cy="2536210"/>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3449914" y="400050"/>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79" name="Picture Placeholder 33"/>
          <p:cNvSpPr>
            <a:spLocks noGrp="1"/>
          </p:cNvSpPr>
          <p:nvPr>
            <p:ph type="pic" sz="quarter" idx="19"/>
          </p:nvPr>
        </p:nvSpPr>
        <p:spPr>
          <a:xfrm>
            <a:off x="625928"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0" name="Picture Placeholder 33"/>
          <p:cNvSpPr>
            <a:spLocks noGrp="1"/>
          </p:cNvSpPr>
          <p:nvPr>
            <p:ph type="pic" sz="quarter" idx="20"/>
          </p:nvPr>
        </p:nvSpPr>
        <p:spPr>
          <a:xfrm>
            <a:off x="6281554" y="760193"/>
            <a:ext cx="2228850" cy="27432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1" name="Text Placeholder 3"/>
          <p:cNvSpPr>
            <a:spLocks noGrp="1"/>
          </p:cNvSpPr>
          <p:nvPr>
            <p:ph type="body" sz="half" idx="2"/>
          </p:nvPr>
        </p:nvSpPr>
        <p:spPr>
          <a:xfrm>
            <a:off x="711653"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2" name="Text Placeholder 3"/>
          <p:cNvSpPr>
            <a:spLocks noGrp="1"/>
          </p:cNvSpPr>
          <p:nvPr>
            <p:ph type="body" sz="half" idx="21"/>
          </p:nvPr>
        </p:nvSpPr>
        <p:spPr>
          <a:xfrm>
            <a:off x="3530406" y="3436784"/>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83" name="Text Placeholder 3"/>
          <p:cNvSpPr>
            <a:spLocks noGrp="1"/>
          </p:cNvSpPr>
          <p:nvPr>
            <p:ph type="body" sz="half" idx="22"/>
          </p:nvPr>
        </p:nvSpPr>
        <p:spPr>
          <a:xfrm>
            <a:off x="6367279" y="3763502"/>
            <a:ext cx="2057400" cy="685800"/>
          </a:xfrm>
        </p:spPr>
        <p:txBody>
          <a:bodyP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7" name="Footer Placeholder 6"/>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05736" y="826729"/>
            <a:ext cx="3790248" cy="3308889"/>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630596" y="765145"/>
            <a:ext cx="2914650" cy="34290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98" name="Group 97"/>
          <p:cNvGrpSpPr/>
          <p:nvPr/>
        </p:nvGrpSpPr>
        <p:grpSpPr>
          <a:xfrm>
            <a:off x="3991868" y="239384"/>
            <a:ext cx="2542205" cy="2033129"/>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4160086" y="397203"/>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112" name="Group 111"/>
          <p:cNvGrpSpPr/>
          <p:nvPr/>
        </p:nvGrpSpPr>
        <p:grpSpPr>
          <a:xfrm>
            <a:off x="3991868" y="2577106"/>
            <a:ext cx="2542205" cy="2033129"/>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4160086" y="2734924"/>
            <a:ext cx="2245025" cy="1729004"/>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126" name="Text Placeholder 3"/>
          <p:cNvSpPr>
            <a:spLocks noGrp="1"/>
          </p:cNvSpPr>
          <p:nvPr>
            <p:ph type="body" sz="half" idx="21"/>
          </p:nvPr>
        </p:nvSpPr>
        <p:spPr>
          <a:xfrm>
            <a:off x="6799661" y="1536671"/>
            <a:ext cx="1714500" cy="1885949"/>
          </a:xfrm>
        </p:spPr>
        <p:txBody>
          <a:bodyPr anchor="ctr">
            <a:normAutofit/>
          </a:bodyPr>
          <a:lstStyle>
            <a:lvl1pPr marL="0" indent="0">
              <a:spcBef>
                <a:spcPts val="1200"/>
              </a:spcBef>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33799" y="997760"/>
            <a:ext cx="2880360" cy="1577340"/>
          </a:xfrm>
        </p:spPr>
        <p:txBody>
          <a:bodyPr anchor="b">
            <a:normAutofit/>
          </a:bodyPr>
          <a:lstStyle>
            <a:lvl1pPr>
              <a:defRPr sz="2700"/>
            </a:lvl1pPr>
          </a:lstStyle>
          <a:p>
            <a:r>
              <a:rPr lang="en-US" smtClean="0"/>
              <a:t>Click to edit Master title style</a:t>
            </a:r>
            <a:endParaRPr/>
          </a:p>
        </p:txBody>
      </p:sp>
      <p:sp>
        <p:nvSpPr>
          <p:cNvPr id="3" name="Content Placeholder 2"/>
          <p:cNvSpPr>
            <a:spLocks noGrp="1"/>
          </p:cNvSpPr>
          <p:nvPr>
            <p:ph idx="1"/>
          </p:nvPr>
        </p:nvSpPr>
        <p:spPr>
          <a:xfrm>
            <a:off x="627461" y="685800"/>
            <a:ext cx="4629151" cy="3771900"/>
          </a:xfrm>
        </p:spPr>
        <p:txBody>
          <a:bodyPr>
            <a:normAutofit/>
          </a:bodyPr>
          <a:lstStyle>
            <a:lvl1pPr>
              <a:defRPr sz="1800"/>
            </a:lvl1pPr>
            <a:lvl2pPr>
              <a:defRPr sz="1500"/>
            </a:lvl2pPr>
            <a:lvl3pPr>
              <a:defRPr sz="1400"/>
            </a:lvl3pPr>
            <a:lvl4pPr>
              <a:defRPr sz="1200"/>
            </a:lvl4pPr>
            <a:lvl5pPr>
              <a:defRPr sz="12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633799" y="2666643"/>
            <a:ext cx="2880360" cy="179105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a:xfrm>
            <a:off x="798910" y="4514851"/>
            <a:ext cx="571500" cy="17145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446660" y="586050"/>
            <a:ext cx="4825049" cy="3790249"/>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5619668" y="997760"/>
            <a:ext cx="2880360" cy="1577340"/>
          </a:xfrm>
        </p:spPr>
        <p:txBody>
          <a:bodyPr anchor="b">
            <a:normAutofit/>
          </a:bodyPr>
          <a:lstStyle>
            <a:lvl1pPr>
              <a:defRPr sz="2700"/>
            </a:lvl1pPr>
          </a:lstStyle>
          <a:p>
            <a:r>
              <a:rPr lang="en-US" smtClean="0"/>
              <a:t>Click to edit Master title style</a:t>
            </a:r>
            <a:endParaRPr/>
          </a:p>
        </p:txBody>
      </p:sp>
      <p:sp>
        <p:nvSpPr>
          <p:cNvPr id="3" name="Picture Placeholder 2"/>
          <p:cNvSpPr>
            <a:spLocks noGrp="1"/>
          </p:cNvSpPr>
          <p:nvPr>
            <p:ph type="pic" idx="1"/>
          </p:nvPr>
        </p:nvSpPr>
        <p:spPr>
          <a:xfrm>
            <a:off x="627460" y="773396"/>
            <a:ext cx="4457700" cy="3429000"/>
          </a:xfrm>
          <a:solidFill>
            <a:schemeClr val="accent2">
              <a:lumMod val="40000"/>
              <a:lumOff val="60000"/>
            </a:schemeClr>
          </a:solidFill>
          <a:ln w="38100">
            <a:solidFill>
              <a:schemeClr val="bg1"/>
            </a:solidFill>
          </a:ln>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smtClean="0"/>
              <a:t>Click icon to add picture</a:t>
            </a:r>
            <a:endParaRPr/>
          </a:p>
        </p:txBody>
      </p:sp>
      <p:sp>
        <p:nvSpPr>
          <p:cNvPr id="4" name="Text Placeholder 3"/>
          <p:cNvSpPr>
            <a:spLocks noGrp="1"/>
          </p:cNvSpPr>
          <p:nvPr>
            <p:ph type="body" sz="half" idx="2"/>
          </p:nvPr>
        </p:nvSpPr>
        <p:spPr>
          <a:xfrm>
            <a:off x="5619668" y="2666642"/>
            <a:ext cx="2880360" cy="1626388"/>
          </a:xfrm>
        </p:spPr>
        <p:txBody>
          <a:bodyPr>
            <a:normAutofit/>
          </a:bodyPr>
          <a:lstStyle>
            <a:lvl1pPr marL="0" indent="0">
              <a:buNone/>
              <a:defRPr sz="14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en-US" smtClean="0"/>
              <a:t>Click to edit Master text styles</a:t>
            </a:r>
          </a:p>
        </p:txBody>
      </p:sp>
      <p:sp>
        <p:nvSpPr>
          <p:cNvPr id="5" name="Date Placeholder 4"/>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6" name="Footer Placeholder 5"/>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8202" y="228601"/>
            <a:ext cx="1297148" cy="4257675"/>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28651" y="228601"/>
            <a:ext cx="6475253" cy="4257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6056708" y="4514851"/>
            <a:ext cx="1047195" cy="171450"/>
          </a:xfrm>
          <a:prstGeom prst="rect">
            <a:avLst/>
          </a:prstGeom>
        </p:spPr>
        <p:txBody>
          <a:bodyPr lIns="68579" tIns="34289" rIns="68579" bIns="34289"/>
          <a:lstStyle/>
          <a:p>
            <a:endParaRPr/>
          </a:p>
        </p:txBody>
      </p:sp>
      <p:sp>
        <p:nvSpPr>
          <p:cNvPr id="5" name="Footer Placeholder 4"/>
          <p:cNvSpPr>
            <a:spLocks noGrp="1"/>
          </p:cNvSpPr>
          <p:nvPr>
            <p:ph type="ftr" sz="quarter" idx="11"/>
          </p:nvPr>
        </p:nvSpPr>
        <p:spPr>
          <a:xfrm>
            <a:off x="1484710" y="4514851"/>
            <a:ext cx="4457700" cy="171450"/>
          </a:xfrm>
          <a:prstGeom prst="rect">
            <a:avLst/>
          </a:prstGeom>
        </p:spPr>
        <p:txBody>
          <a:bodyPr lIns="68579" tIns="34289" rIns="68579" bIns="34289"/>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31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
              <a:srgbClr val="85C2FF"/>
            </a:gs>
            <a:gs pos="875">
              <a:schemeClr val="accent3">
                <a:lumMod val="20000"/>
                <a:lumOff val="80000"/>
              </a:schemeClr>
            </a:gs>
            <a:gs pos="750">
              <a:srgbClr val="A4D2FF"/>
            </a:gs>
            <a:gs pos="500">
              <a:srgbClr val="C2E1FF"/>
            </a:gs>
            <a:gs pos="99000">
              <a:srgbClr val="C4D6EB">
                <a:lumMod val="0"/>
                <a:lumOff val="100000"/>
                <a:alpha val="66000"/>
              </a:srgbClr>
            </a:gs>
            <a:gs pos="100000">
              <a:srgbClr val="FFEBF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8910" y="228600"/>
            <a:ext cx="7543802" cy="914400"/>
          </a:xfrm>
          <a:prstGeom prst="rect">
            <a:avLst/>
          </a:prstGeom>
        </p:spPr>
        <p:txBody>
          <a:bodyPr vert="horz" lIns="68579" tIns="34289" rIns="68579" bIns="34289"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798911" y="1314451"/>
            <a:ext cx="7543800" cy="3171825"/>
          </a:xfrm>
          <a:prstGeom prst="rect">
            <a:avLst/>
          </a:prstGeom>
        </p:spPr>
        <p:txBody>
          <a:bodyPr vert="horz" lIns="68579" tIns="34289" rIns="68579" bIns="342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798910" y="4514851"/>
            <a:ext cx="571500" cy="171450"/>
          </a:xfrm>
          <a:prstGeom prst="rect">
            <a:avLst/>
          </a:prstGeom>
        </p:spPr>
        <p:txBody>
          <a:bodyPr vert="horz" lIns="68579" tIns="34289" rIns="68579" bIns="34289" rtlCol="0" anchor="ctr"/>
          <a:lstStyle>
            <a:lvl1pPr algn="l">
              <a:defRPr sz="800">
                <a:solidFill>
                  <a:schemeClr val="tx1"/>
                </a:solidFill>
              </a:defRPr>
            </a:lvl1pPr>
          </a:lstStyle>
          <a:p>
            <a:fld id="{022B156B-59AE-415F-B24B-8756D48BB977}" type="slidenum">
              <a:rPr/>
              <a:pPr/>
              <a:t>‹#›</a:t>
            </a:fld>
            <a:endParaRPr/>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hf sldNum="0" hdr="0" ftr="0" dt="0"/>
  <p:txStyles>
    <p:titleStyle>
      <a:lvl1pPr algn="l" defTabSz="685783" rtl="0" eaLnBrk="1" latinLnBrk="0" hangingPunct="1">
        <a:lnSpc>
          <a:spcPct val="90000"/>
        </a:lnSpc>
        <a:spcBef>
          <a:spcPct val="0"/>
        </a:spcBef>
        <a:buNone/>
        <a:defRPr sz="2700" kern="1200">
          <a:solidFill>
            <a:schemeClr val="tx1">
              <a:lumMod val="50000"/>
            </a:schemeClr>
          </a:solidFill>
          <a:latin typeface="+mj-lt"/>
          <a:ea typeface="+mj-ea"/>
          <a:cs typeface="+mj-cs"/>
        </a:defRPr>
      </a:lvl1pPr>
    </p:titleStyle>
    <p:body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p:bodyStyle>
    <p:otherStyle>
      <a:defPPr>
        <a:defRPr/>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hyperlink" Target="http://www.cdss.ca.gov/inforesources/Resource-Family-Approval-Progra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gif"/><Relationship Id="rId9"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4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5.gif"/></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f65nMtsrKAhUFKWMKHdDwDJMQjRwIBw&amp;url=http://www.nydailynews.com/opinion/spanking-kids-illegal-corporal-punishment-leads-problems-life-article-1.131258&amp;bvm=bv.112766941,d.cGc&amp;psig=AFQjCNFcSVyY_URasKLm4Lg4Zgm7DV0lUQ&amp;ust=1453999006962559"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93.png"/><Relationship Id="rId4" Type="http://schemas.openxmlformats.org/officeDocument/2006/relationships/image" Target="../media/image92.jpeg"/></Relationships>
</file>

<file path=ppt/slides/_rels/slide6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98.gif"/></Relationships>
</file>

<file path=ppt/slides/_rels/slide6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25804" y="4041076"/>
            <a:ext cx="6718195" cy="984885"/>
          </a:xfrm>
          <a:prstGeom prst="rect">
            <a:avLst/>
          </a:prstGeom>
          <a:noFill/>
        </p:spPr>
        <p:txBody>
          <a:bodyPr wrap="square" rtlCol="0">
            <a:spAutoFit/>
          </a:bodyPr>
          <a:lstStyle/>
          <a:p>
            <a:pPr algn="ctr"/>
            <a:r>
              <a:rPr lang="en-US" sz="1100" b="1" dirty="0" smtClean="0">
                <a:solidFill>
                  <a:schemeClr val="accent6"/>
                </a:solidFill>
              </a:rPr>
              <a:t>Handprint Artwork by Kern Foster Children </a:t>
            </a:r>
            <a:r>
              <a:rPr lang="en-US" sz="1100" b="1" dirty="0" smtClean="0">
                <a:solidFill>
                  <a:schemeClr val="accent6"/>
                </a:solidFill>
                <a:sym typeface="Wingdings" panose="05000000000000000000" pitchFamily="2" charset="2"/>
              </a:rPr>
              <a:t></a:t>
            </a:r>
          </a:p>
          <a:p>
            <a:endParaRPr lang="en-US" sz="1100" b="1" dirty="0" smtClean="0">
              <a:latin typeface="Comic Sans MS" pitchFamily="66" charset="0"/>
            </a:endParaRPr>
          </a:p>
          <a:p>
            <a:r>
              <a:rPr lang="en-US" sz="1200" b="1" i="1" dirty="0" smtClean="0">
                <a:solidFill>
                  <a:srgbClr val="FF0000"/>
                </a:solidFill>
                <a:latin typeface="Arial Black" pitchFamily="34" charset="0"/>
                <a:cs typeface="Aharoni" pitchFamily="2" charset="-79"/>
              </a:rPr>
              <a:t>If this slideshow does not begin automatically, please press F5 to begin. </a:t>
            </a:r>
          </a:p>
          <a:p>
            <a:r>
              <a:rPr lang="en-US" sz="1200" b="1" i="1" dirty="0" smtClean="0">
                <a:solidFill>
                  <a:srgbClr val="FF0000"/>
                </a:solidFill>
                <a:latin typeface="Arial Black" pitchFamily="34" charset="0"/>
                <a:cs typeface="Aharoni" pitchFamily="2" charset="-79"/>
              </a:rPr>
              <a:t>View this slideshow by clicking your mouse to advance forward or by using your arrow keys.</a:t>
            </a:r>
            <a:r>
              <a:rPr lang="en-US" sz="1200" b="1" i="1" dirty="0" smtClean="0">
                <a:solidFill>
                  <a:srgbClr val="FF0000"/>
                </a:solidFill>
                <a:latin typeface="Arial Black" pitchFamily="34" charset="0"/>
                <a:cs typeface="Aharoni" pitchFamily="2" charset="-79"/>
                <a:sym typeface="Wingdings" panose="05000000000000000000" pitchFamily="2" charset="2"/>
              </a:rPr>
              <a:t> </a:t>
            </a:r>
            <a:endParaRPr lang="en-US" sz="1200" b="1" i="1" dirty="0">
              <a:solidFill>
                <a:srgbClr val="FF0000"/>
              </a:solidFill>
              <a:latin typeface="Arial Black" pitchFamily="34" charset="0"/>
              <a:cs typeface="Aharoni" pitchFamily="2" charset="-79"/>
            </a:endParaRPr>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8058" y="234932"/>
            <a:ext cx="2146458" cy="4808480"/>
          </a:xfrm>
          <a:prstGeom prst="rect">
            <a:avLst/>
          </a:prstGeom>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3581" y="2163361"/>
            <a:ext cx="1395412" cy="10175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98031" y="293077"/>
            <a:ext cx="3815730" cy="3614260"/>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7798" y="3663638"/>
            <a:ext cx="1661195" cy="1093815"/>
          </a:xfrm>
          <a:prstGeom prst="rect">
            <a:avLst/>
          </a:prstGeom>
        </p:spPr>
      </p:pic>
      <p:pic>
        <p:nvPicPr>
          <p:cNvPr id="14" name="Picture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10549" y="2244436"/>
            <a:ext cx="1080831" cy="170023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16708833">
            <a:off x="2787042" y="-93521"/>
            <a:ext cx="1745987" cy="1602762"/>
          </a:xfrm>
          <a:prstGeom prst="rect">
            <a:avLst/>
          </a:prstGeom>
        </p:spPr>
      </p:pic>
      <p:pic>
        <p:nvPicPr>
          <p:cNvPr id="16" name="Picture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57764" y="863552"/>
            <a:ext cx="889267" cy="772300"/>
          </a:xfrm>
          <a:prstGeom prst="rect">
            <a:avLst/>
          </a:prstGeom>
        </p:spPr>
      </p:pic>
      <p:pic>
        <p:nvPicPr>
          <p:cNvPr id="21" name="Picture 2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8939576" flipH="1">
            <a:off x="8111477" y="500073"/>
            <a:ext cx="889267" cy="772300"/>
          </a:xfrm>
          <a:prstGeom prst="rect">
            <a:avLst/>
          </a:prstGeom>
        </p:spPr>
      </p:pic>
      <p:pic>
        <p:nvPicPr>
          <p:cNvPr id="17" name="Picture 1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99316" y="2324037"/>
            <a:ext cx="737904" cy="920000"/>
          </a:xfrm>
          <a:prstGeom prst="rect">
            <a:avLst/>
          </a:prstGeom>
        </p:spPr>
      </p:pic>
      <p:pic>
        <p:nvPicPr>
          <p:cNvPr id="23" name="Picture 2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81921" y="3018204"/>
            <a:ext cx="737904" cy="920000"/>
          </a:xfrm>
          <a:prstGeom prst="rect">
            <a:avLst/>
          </a:prstGeom>
        </p:spPr>
      </p:pic>
      <p:sp>
        <p:nvSpPr>
          <p:cNvPr id="18" name="TextBox 17"/>
          <p:cNvSpPr txBox="1"/>
          <p:nvPr/>
        </p:nvSpPr>
        <p:spPr>
          <a:xfrm>
            <a:off x="397798" y="529389"/>
            <a:ext cx="1822888" cy="1446550"/>
          </a:xfrm>
          <a:prstGeom prst="rect">
            <a:avLst/>
          </a:prstGeom>
          <a:noFill/>
        </p:spPr>
        <p:txBody>
          <a:bodyPr wrap="square" rtlCol="0">
            <a:spAutoFit/>
          </a:bodyPr>
          <a:lstStyle/>
          <a:p>
            <a:pPr algn="ctr"/>
            <a:r>
              <a:rPr lang="en-US" sz="2200" b="1" dirty="0" smtClean="0">
                <a:ln>
                  <a:solidFill>
                    <a:srgbClr val="FFC000"/>
                  </a:solidFill>
                </a:ln>
                <a:solidFill>
                  <a:srgbClr val="FFC000"/>
                </a:solidFill>
              </a:rPr>
              <a:t>Welcome to Resource Family Orientation</a:t>
            </a:r>
            <a:endParaRPr lang="en-US" sz="2200" b="1" dirty="0">
              <a:ln>
                <a:solidFill>
                  <a:srgbClr val="FFC000"/>
                </a:solidFill>
              </a:ln>
              <a:solidFill>
                <a:srgbClr val="FFC000"/>
              </a:solidFill>
            </a:endParaRPr>
          </a:p>
        </p:txBody>
      </p:sp>
      <p:sp>
        <p:nvSpPr>
          <p:cNvPr id="2" name="TextBox 1"/>
          <p:cNvSpPr txBox="1"/>
          <p:nvPr/>
        </p:nvSpPr>
        <p:spPr>
          <a:xfrm>
            <a:off x="7968220" y="4906926"/>
            <a:ext cx="1128409" cy="215444"/>
          </a:xfrm>
          <a:prstGeom prst="rect">
            <a:avLst/>
          </a:prstGeom>
          <a:noFill/>
        </p:spPr>
        <p:txBody>
          <a:bodyPr wrap="square" rtlCol="0">
            <a:spAutoFit/>
          </a:bodyPr>
          <a:lstStyle/>
          <a:p>
            <a:r>
              <a:rPr lang="en-US" sz="800" dirty="0" smtClean="0">
                <a:solidFill>
                  <a:schemeClr val="tx2"/>
                </a:solidFill>
                <a:latin typeface="Times New Roman" panose="02020603050405020304" pitchFamily="18" charset="0"/>
                <a:cs typeface="Times New Roman" panose="02020603050405020304" pitchFamily="18" charset="0"/>
              </a:rPr>
              <a:t>.</a:t>
            </a:r>
            <a:endParaRPr lang="en-US" sz="800" dirty="0">
              <a:solidFill>
                <a:schemeClr val="tx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727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21635" y="1292163"/>
            <a:ext cx="2708622" cy="3362457"/>
          </a:xfrm>
          <a:prstGeom prst="rect">
            <a:avLst/>
          </a:prstGeom>
          <a:noFill/>
        </p:spPr>
        <p:txBody>
          <a:bodyPr wrap="square" lIns="68579" tIns="34289" rIns="68579" bIns="34289" rtlCol="0">
            <a:spAutoFit/>
          </a:bodyPr>
          <a:lstStyle/>
          <a:p>
            <a:pPr>
              <a:buFont typeface="Arial" panose="020B0604020202020204" pitchFamily="34" charset="0"/>
              <a:buNone/>
            </a:pPr>
            <a:r>
              <a:rPr lang="en-US" sz="2100" b="1" dirty="0">
                <a:solidFill>
                  <a:schemeClr val="tx2"/>
                </a:solidFill>
                <a:effectLst>
                  <a:outerShdw blurRad="38100" dist="38100" dir="2700000" algn="tl">
                    <a:srgbClr val="000000">
                      <a:alpha val="43137"/>
                    </a:srgbClr>
                  </a:outerShdw>
                </a:effectLst>
                <a:latin typeface="+mj-lt"/>
                <a:cs typeface="Arial" panose="020B0604020202020204" pitchFamily="34" charset="0"/>
              </a:rPr>
              <a:t>Our Mission</a:t>
            </a:r>
            <a:r>
              <a:rPr lang="en-US" sz="2100" dirty="0">
                <a:solidFill>
                  <a:schemeClr val="tx2"/>
                </a:solidFill>
                <a:effectLst>
                  <a:outerShdw blurRad="38100" dist="38100" dir="2700000" algn="tl">
                    <a:srgbClr val="000000">
                      <a:alpha val="43137"/>
                    </a:srgbClr>
                  </a:outerShdw>
                </a:effectLst>
                <a:latin typeface="+mj-lt"/>
                <a:cs typeface="Arial" panose="020B0604020202020204" pitchFamily="34" charset="0"/>
              </a:rPr>
              <a:t>: </a:t>
            </a:r>
          </a:p>
          <a:p>
            <a:pPr>
              <a:buFont typeface="Arial" panose="020B0604020202020204" pitchFamily="34" charset="0"/>
              <a:buNone/>
            </a:pPr>
            <a:r>
              <a:rPr lang="en-US" sz="1800"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a:t>
            </a:r>
            <a:r>
              <a:rPr lang="en-US" sz="2100" dirty="0">
                <a:solidFill>
                  <a:schemeClr val="tx2"/>
                </a:solidFill>
                <a:latin typeface="Arial" panose="020B0604020202020204" pitchFamily="34" charset="0"/>
                <a:cs typeface="Arial" panose="020B0604020202020204" pitchFamily="34" charset="0"/>
              </a:rPr>
              <a:t> </a:t>
            </a:r>
            <a:r>
              <a:rPr lang="en-US" dirty="0" smtClean="0">
                <a:solidFill>
                  <a:schemeClr val="tx2"/>
                </a:solidFill>
                <a:latin typeface="Arial" panose="020B0604020202020204" pitchFamily="34" charset="0"/>
                <a:cs typeface="Arial" panose="020B0604020202020204" pitchFamily="34" charset="0"/>
              </a:rPr>
              <a:t>partner </a:t>
            </a:r>
            <a:r>
              <a:rPr lang="en-US" dirty="0">
                <a:solidFill>
                  <a:schemeClr val="tx2"/>
                </a:solidFill>
                <a:latin typeface="Arial" panose="020B0604020202020204" pitchFamily="34" charset="0"/>
                <a:cs typeface="Arial" panose="020B0604020202020204" pitchFamily="34" charset="0"/>
              </a:rPr>
              <a:t>with children, individuals, </a:t>
            </a:r>
            <a:r>
              <a:rPr lang="en-US" dirty="0" smtClean="0">
                <a:solidFill>
                  <a:schemeClr val="tx2"/>
                </a:solidFill>
                <a:latin typeface="Arial" panose="020B0604020202020204" pitchFamily="34" charset="0"/>
                <a:cs typeface="Arial" panose="020B0604020202020204" pitchFamily="34" charset="0"/>
              </a:rPr>
              <a:t>families </a:t>
            </a:r>
            <a:r>
              <a:rPr lang="en-US" dirty="0">
                <a:solidFill>
                  <a:schemeClr val="tx2"/>
                </a:solidFill>
                <a:latin typeface="Arial" panose="020B0604020202020204" pitchFamily="34" charset="0"/>
                <a:cs typeface="Arial" panose="020B0604020202020204" pitchFamily="34" charset="0"/>
              </a:rPr>
              <a:t>and the community to provide </a:t>
            </a:r>
            <a:r>
              <a:rPr lang="en-US" dirty="0" smtClean="0">
                <a:solidFill>
                  <a:schemeClr val="tx2"/>
                </a:solidFill>
                <a:latin typeface="Arial" panose="020B0604020202020204" pitchFamily="34" charset="0"/>
                <a:cs typeface="Arial" panose="020B0604020202020204" pitchFamily="34" charset="0"/>
              </a:rPr>
              <a:t>customer </a:t>
            </a:r>
            <a:r>
              <a:rPr lang="en-US" dirty="0">
                <a:solidFill>
                  <a:schemeClr val="tx2"/>
                </a:solidFill>
                <a:latin typeface="Arial" panose="020B0604020202020204" pitchFamily="34" charset="0"/>
                <a:cs typeface="Arial" panose="020B0604020202020204" pitchFamily="34" charset="0"/>
              </a:rPr>
              <a:t>centered services. </a:t>
            </a:r>
            <a:endParaRPr lang="en-US" dirty="0" smtClean="0">
              <a:solidFill>
                <a:schemeClr val="tx2"/>
              </a:solidFill>
              <a:latin typeface="Arial" panose="020B0604020202020204" pitchFamily="34" charset="0"/>
              <a:cs typeface="Arial" panose="020B0604020202020204" pitchFamily="34" charset="0"/>
            </a:endParaRPr>
          </a:p>
          <a:p>
            <a:pPr>
              <a:buFont typeface="Arial" panose="020B0604020202020204" pitchFamily="34" charset="0"/>
              <a:buNone/>
            </a:pPr>
            <a:endParaRPr lang="en-US" sz="800" dirty="0">
              <a:solidFill>
                <a:schemeClr val="tx2"/>
              </a:solidFill>
              <a:latin typeface="Arial" panose="020B0604020202020204" pitchFamily="34" charset="0"/>
              <a:cs typeface="Arial" panose="020B0604020202020204" pitchFamily="34" charset="0"/>
            </a:endParaRPr>
          </a:p>
          <a:p>
            <a:r>
              <a:rPr lang="en-US" sz="1800"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a:t>
            </a:r>
            <a:r>
              <a:rPr lang="en-US" dirty="0" smtClean="0">
                <a:solidFill>
                  <a:schemeClr val="tx2"/>
                </a:solidFill>
                <a:latin typeface="Arial" panose="020B0604020202020204" pitchFamily="34" charset="0"/>
                <a:cs typeface="Arial" panose="020B0604020202020204" pitchFamily="34" charset="0"/>
              </a:rPr>
              <a:t> </a:t>
            </a:r>
            <a:r>
              <a:rPr lang="en-US" dirty="0">
                <a:solidFill>
                  <a:schemeClr val="tx2"/>
                </a:solidFill>
                <a:latin typeface="Arial" panose="020B0604020202020204" pitchFamily="34" charset="0"/>
                <a:cs typeface="Arial" panose="020B0604020202020204" pitchFamily="34" charset="0"/>
              </a:rPr>
              <a:t>work to ensure safe, protected and permanent homes for </a:t>
            </a:r>
            <a:r>
              <a:rPr lang="en-US" dirty="0" smtClean="0">
                <a:solidFill>
                  <a:schemeClr val="tx2"/>
                </a:solidFill>
                <a:latin typeface="Arial" panose="020B0604020202020204" pitchFamily="34" charset="0"/>
                <a:cs typeface="Arial" panose="020B0604020202020204" pitchFamily="34" charset="0"/>
              </a:rPr>
              <a:t>children.</a:t>
            </a:r>
          </a:p>
          <a:p>
            <a:endParaRPr lang="en-US" sz="800" dirty="0">
              <a:solidFill>
                <a:schemeClr val="tx2"/>
              </a:solidFill>
              <a:latin typeface="Arial" panose="020B0604020202020204" pitchFamily="34" charset="0"/>
              <a:cs typeface="Arial" panose="020B0604020202020204" pitchFamily="34" charset="0"/>
            </a:endParaRPr>
          </a:p>
          <a:p>
            <a:r>
              <a:rPr lang="en-US" sz="1800" i="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a:t>
            </a:r>
            <a:r>
              <a:rPr lang="en-US" dirty="0" smtClean="0">
                <a:solidFill>
                  <a:schemeClr val="tx2"/>
                </a:solidFill>
                <a:latin typeface="Arial" panose="020B0604020202020204" pitchFamily="34" charset="0"/>
                <a:cs typeface="Arial" panose="020B0604020202020204" pitchFamily="34" charset="0"/>
              </a:rPr>
              <a:t> </a:t>
            </a:r>
            <a:r>
              <a:rPr lang="en-US" dirty="0">
                <a:solidFill>
                  <a:schemeClr val="tx2"/>
                </a:solidFill>
                <a:latin typeface="Arial" panose="020B0604020202020204" pitchFamily="34" charset="0"/>
                <a:cs typeface="Arial" panose="020B0604020202020204" pitchFamily="34" charset="0"/>
              </a:rPr>
              <a:t>actively assist individuals as they prepare for employment.</a:t>
            </a:r>
          </a:p>
          <a:p>
            <a:pPr>
              <a:buFont typeface="Arial" panose="020B0604020202020204" pitchFamily="34" charset="0"/>
              <a:buNone/>
            </a:pPr>
            <a:r>
              <a:rPr lang="en-US" dirty="0" smtClean="0">
                <a:solidFill>
                  <a:schemeClr val="tx2"/>
                </a:solidFill>
                <a:latin typeface="Arial" panose="020B0604020202020204" pitchFamily="34" charset="0"/>
                <a:cs typeface="Arial" panose="020B0604020202020204" pitchFamily="34" charset="0"/>
              </a:rPr>
              <a:t> </a:t>
            </a:r>
            <a:endParaRPr lang="en-US" dirty="0">
              <a:solidFill>
                <a:schemeClr val="tx2"/>
              </a:solidFill>
              <a:latin typeface="Arial" panose="020B0604020202020204" pitchFamily="34" charset="0"/>
              <a:cs typeface="Arial" panose="020B0604020202020204" pitchFamily="34" charset="0"/>
            </a:endParaRPr>
          </a:p>
          <a:p>
            <a:pPr>
              <a:buFont typeface="Arial" panose="020B0604020202020204" pitchFamily="34" charset="0"/>
              <a:buNone/>
            </a:pPr>
            <a:endParaRPr lang="en-US" altLang="en-US" sz="800" dirty="0">
              <a:solidFill>
                <a:schemeClr val="tx2"/>
              </a:solidFill>
              <a:latin typeface="Arial"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p:txBody>
      </p:sp>
      <p:sp>
        <p:nvSpPr>
          <p:cNvPr id="5" name="Rectangle 5"/>
          <p:cNvSpPr txBox="1">
            <a:spLocks noChangeArrowheads="1"/>
          </p:cNvSpPr>
          <p:nvPr/>
        </p:nvSpPr>
        <p:spPr>
          <a:xfrm>
            <a:off x="161138" y="1241554"/>
            <a:ext cx="2795932" cy="1731837"/>
          </a:xfrm>
          <a:prstGeom prst="rect">
            <a:avLst/>
          </a:prstGeom>
        </p:spPr>
        <p:txBody>
          <a:bodyPr lIns="68579" tIns="34289" rIns="68579" bIns="34289">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a:spcBef>
                <a:spcPts val="0"/>
              </a:spcBef>
              <a:buNone/>
            </a:pPr>
            <a:r>
              <a:rPr lang="en-US" sz="2100" b="1" dirty="0">
                <a:solidFill>
                  <a:schemeClr val="tx2"/>
                </a:solidFill>
                <a:effectLst>
                  <a:outerShdw blurRad="38100" dist="38100" dir="2700000" algn="tl">
                    <a:srgbClr val="000000">
                      <a:alpha val="43137"/>
                    </a:srgbClr>
                  </a:outerShdw>
                </a:effectLst>
                <a:latin typeface="+mj-lt"/>
                <a:cs typeface="Arial" panose="020B0604020202020204" pitchFamily="34" charset="0"/>
              </a:rPr>
              <a:t>    Our Vision</a:t>
            </a:r>
            <a:r>
              <a:rPr lang="en-US" sz="2100" dirty="0">
                <a:solidFill>
                  <a:schemeClr val="tx2"/>
                </a:solidFill>
                <a:effectLst>
                  <a:outerShdw blurRad="38100" dist="38100" dir="2700000" algn="tl">
                    <a:srgbClr val="000000">
                      <a:alpha val="43137"/>
                    </a:srgbClr>
                  </a:outerShdw>
                </a:effectLst>
                <a:latin typeface="+mj-lt"/>
                <a:cs typeface="Arial" panose="020B0604020202020204" pitchFamily="34" charset="0"/>
              </a:rPr>
              <a:t>: </a:t>
            </a:r>
          </a:p>
          <a:p>
            <a:pPr>
              <a:spcBef>
                <a:spcPts val="0"/>
              </a:spcBef>
              <a:buNone/>
            </a:pPr>
            <a:r>
              <a:rPr lang="en-US" sz="2100" dirty="0">
                <a:solidFill>
                  <a:schemeClr val="tx2"/>
                </a:solidFill>
                <a:latin typeface="Arial" panose="020B0604020202020204" pitchFamily="34" charset="0"/>
                <a:cs typeface="Arial" panose="020B0604020202020204" pitchFamily="34" charset="0"/>
              </a:rPr>
              <a:t>    </a:t>
            </a:r>
            <a:r>
              <a:rPr lang="en-US" sz="1500" dirty="0">
                <a:solidFill>
                  <a:schemeClr val="tx2"/>
                </a:solidFill>
                <a:latin typeface="Arial" panose="020B0604020202020204" pitchFamily="34" charset="0"/>
                <a:cs typeface="Arial" panose="020B0604020202020204" pitchFamily="34" charset="0"/>
              </a:rPr>
              <a:t>Every child, individual,     and family in Kern County   is safe, healthy, and           self-sufficient.</a:t>
            </a:r>
          </a:p>
          <a:p>
            <a:pPr>
              <a:buFont typeface="Arial" panose="020B0604020202020204" pitchFamily="34" charset="0"/>
              <a:buNone/>
            </a:pPr>
            <a:endParaRPr lang="en-US" sz="1400" b="1" dirty="0">
              <a:solidFill>
                <a:schemeClr val="tx2"/>
              </a:solidFill>
              <a:latin typeface="Georgia" pitchFamily="18" charset="0"/>
            </a:endParaRPr>
          </a:p>
          <a:p>
            <a:pPr>
              <a:buFont typeface="Arial" panose="020B0604020202020204" pitchFamily="34" charset="0"/>
              <a:buNone/>
            </a:pPr>
            <a:endParaRPr lang="en-US" sz="1400" dirty="0">
              <a:solidFill>
                <a:schemeClr val="tx2"/>
              </a:solidFill>
              <a:latin typeface="Georgia" pitchFamily="18" charset="0"/>
            </a:endParaRPr>
          </a:p>
          <a:p>
            <a:pPr>
              <a:buFont typeface="Wingdings" pitchFamily="2" charset="2"/>
              <a:buNone/>
            </a:pPr>
            <a:endParaRPr lang="en-US" dirty="0" smtClean="0">
              <a:solidFill>
                <a:schemeClr val="tx2"/>
              </a:solidFill>
              <a:latin typeface="Georgia" pitchFamily="18" charset="0"/>
            </a:endParaRPr>
          </a:p>
        </p:txBody>
      </p:sp>
      <p:pic>
        <p:nvPicPr>
          <p:cNvPr id="3080" name="Picture 8" descr="http://www.austelltaskforce.org/images/DFRC-logo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53330" y="1486766"/>
            <a:ext cx="2937843" cy="32526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53792" y="384081"/>
            <a:ext cx="8023537" cy="669412"/>
          </a:xfrm>
          <a:prstGeom prst="rect">
            <a:avLst/>
          </a:prstGeom>
          <a:noFill/>
        </p:spPr>
        <p:txBody>
          <a:bodyPr wrap="square" lIns="68579" tIns="34289" rIns="68579" bIns="34289" rtlCol="0">
            <a:spAutoFit/>
          </a:bodyPr>
          <a:lstStyle/>
          <a:p>
            <a:pPr algn="ctr"/>
            <a:r>
              <a:rPr lang="en-US" sz="2400" b="1" dirty="0">
                <a:effectLst>
                  <a:outerShdw blurRad="38100" dist="38100" dir="2700000" algn="tl">
                    <a:srgbClr val="000000">
                      <a:alpha val="43137"/>
                    </a:srgbClr>
                  </a:outerShdw>
                </a:effectLst>
              </a:rPr>
              <a:t>Kern County </a:t>
            </a:r>
            <a:r>
              <a:rPr lang="en-US" sz="2400" b="1" dirty="0" smtClean="0">
                <a:effectLst>
                  <a:outerShdw blurRad="38100" dist="38100" dir="2700000" algn="tl">
                    <a:srgbClr val="000000">
                      <a:alpha val="43137"/>
                    </a:srgbClr>
                  </a:outerShdw>
                </a:effectLst>
              </a:rPr>
              <a:t>Department of Human </a:t>
            </a:r>
            <a:r>
              <a:rPr lang="en-US" sz="2400" b="1" dirty="0">
                <a:effectLst>
                  <a:outerShdw blurRad="38100" dist="38100" dir="2700000" algn="tl">
                    <a:srgbClr val="000000">
                      <a:alpha val="43137"/>
                    </a:srgbClr>
                  </a:outerShdw>
                </a:effectLst>
              </a:rPr>
              <a:t>Services</a:t>
            </a:r>
          </a:p>
          <a:p>
            <a:pPr algn="ctr"/>
            <a:r>
              <a:rPr lang="en-US" sz="1500" b="1" dirty="0"/>
              <a:t>Opportunities, Options &amp; Empowerment</a:t>
            </a: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3792" y="2679660"/>
            <a:ext cx="2353235" cy="218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296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sp>
        <p:nvSpPr>
          <p:cNvPr id="4" name="Content Placeholder 3"/>
          <p:cNvSpPr>
            <a:spLocks noGrp="1"/>
          </p:cNvSpPr>
          <p:nvPr>
            <p:ph idx="1"/>
          </p:nvPr>
        </p:nvSpPr>
        <p:spPr>
          <a:xfrm>
            <a:off x="701070" y="1580253"/>
            <a:ext cx="5595357" cy="3219181"/>
          </a:xfrm>
        </p:spPr>
        <p:txBody>
          <a:bodyPr>
            <a:normAutofit fontScale="92500" lnSpcReduction="10000"/>
          </a:bodyPr>
          <a:lstStyle/>
          <a:p>
            <a:pPr marL="0" indent="0">
              <a:buNone/>
            </a:pPr>
            <a:r>
              <a:rPr lang="en-US"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Placement-Foster Care</a:t>
            </a:r>
            <a:endParaRPr lang="en-US"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dirty="0" smtClean="0">
                <a:solidFill>
                  <a:schemeClr val="tx2"/>
                </a:solidFill>
                <a:latin typeface="Arial" panose="020B0604020202020204" pitchFamily="34" charset="0"/>
                <a:cs typeface="Arial" panose="020B0604020202020204" pitchFamily="34" charset="0"/>
              </a:rPr>
              <a:t>Placement Officers are responsible for the supervision and placement of Wards of the Court whose care has been vested with the Probation Department. These youth reside in out-of-home care including; group homes/STRTP, foster homes, and Resource Family Approval homes. In addition to ensuring that the orders of the Court are followed, Placement Officers are responsible for adhering to state and federal policies and procedures in assuring the placement and safety of the youth. Our Mission is rehabilitation, reunification and/or Permanency. </a:t>
            </a:r>
            <a:endParaRPr lang="en-US" dirty="0">
              <a:solidFill>
                <a:schemeClr val="tx2"/>
              </a:solidFill>
              <a:latin typeface="Arial" panose="020B0604020202020204"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9054" y="45720"/>
            <a:ext cx="6612008" cy="1325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0890" y="1057033"/>
            <a:ext cx="3536546"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Juvenile Probation</a:t>
            </a:r>
            <a:endParaRPr lang="en-US" sz="2800" b="1" dirty="0">
              <a:effectLst>
                <a:outerShdw blurRad="38100" dist="38100" dir="2700000" algn="tl">
                  <a:srgbClr val="000000">
                    <a:alpha val="43137"/>
                  </a:srgbClr>
                </a:outerShdw>
              </a:effectLst>
            </a:endParaRPr>
          </a:p>
        </p:txBody>
      </p:sp>
      <p:pic>
        <p:nvPicPr>
          <p:cNvPr id="4100" name="Picture 4" descr="http://www.kernprobation.com/wp-content/uploads/2012/01/jhsign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03070" y="0"/>
            <a:ext cx="2046285" cy="226441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youth teens fosteri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732089" y="2273934"/>
            <a:ext cx="2234783" cy="2869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60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111" y="711925"/>
            <a:ext cx="7543802" cy="561704"/>
          </a:xfrm>
        </p:spPr>
        <p:txBody>
          <a:bodyPr>
            <a:normAutofit/>
          </a:bodyPr>
          <a:lstStyle/>
          <a:p>
            <a:pPr algn="ctr"/>
            <a:r>
              <a:rPr lang="en-US" b="1" dirty="0">
                <a:solidFill>
                  <a:srgbClr val="964508"/>
                </a:solidFill>
                <a:effectLst>
                  <a:outerShdw blurRad="38100" dist="38100" dir="2700000" algn="tl">
                    <a:srgbClr val="000000">
                      <a:alpha val="43137"/>
                    </a:srgbClr>
                  </a:outerShdw>
                </a:effectLst>
              </a:rPr>
              <a:t>Who are the </a:t>
            </a:r>
            <a:r>
              <a:rPr lang="en-US" b="1" dirty="0" smtClean="0">
                <a:solidFill>
                  <a:srgbClr val="964508"/>
                </a:solidFill>
                <a:effectLst>
                  <a:outerShdw blurRad="38100" dist="38100" dir="2700000" algn="tl">
                    <a:srgbClr val="000000">
                      <a:alpha val="43137"/>
                    </a:srgbClr>
                  </a:outerShdw>
                </a:effectLst>
              </a:rPr>
              <a:t>Youth </a:t>
            </a:r>
            <a:r>
              <a:rPr lang="en-US" b="1" dirty="0">
                <a:solidFill>
                  <a:srgbClr val="964508"/>
                </a:solidFill>
                <a:effectLst>
                  <a:outerShdw blurRad="38100" dist="38100" dir="2700000" algn="tl">
                    <a:srgbClr val="000000">
                      <a:alpha val="43137"/>
                    </a:srgbClr>
                  </a:outerShdw>
                </a:effectLst>
              </a:rPr>
              <a:t>in Foster Care</a:t>
            </a:r>
            <a:r>
              <a:rPr lang="en-US" b="1" dirty="0" smtClean="0">
                <a:solidFill>
                  <a:srgbClr val="964508"/>
                </a:solidFill>
                <a:effectLst>
                  <a:outerShdw blurRad="38100" dist="38100" dir="2700000" algn="tl">
                    <a:srgbClr val="000000">
                      <a:alpha val="43137"/>
                    </a:srgbClr>
                  </a:outerShdw>
                </a:effectLst>
              </a:rPr>
              <a:t>?</a:t>
            </a:r>
            <a:endParaRPr lang="en-US" b="1" dirty="0">
              <a:solidFill>
                <a:srgbClr val="964508"/>
              </a:solidFill>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256802" y="1825379"/>
            <a:ext cx="5855833" cy="2748097"/>
          </a:xfrm>
        </p:spPr>
        <p:txBody>
          <a:bodyPr>
            <a:normAutofit fontScale="92500" lnSpcReduction="10000"/>
          </a:bodyPr>
          <a:lstStyle/>
          <a:p>
            <a:r>
              <a:rPr lang="en-US" dirty="0" smtClean="0">
                <a:solidFill>
                  <a:schemeClr val="tx2"/>
                </a:solidFill>
                <a:latin typeface="Arial" panose="020B0604020202020204" pitchFamily="34" charset="0"/>
                <a:cs typeface="Arial" panose="020B0604020202020204" pitchFamily="34" charset="0"/>
              </a:rPr>
              <a:t>Youth </a:t>
            </a:r>
            <a:r>
              <a:rPr lang="en-US" dirty="0">
                <a:solidFill>
                  <a:schemeClr val="tx2"/>
                </a:solidFill>
                <a:latin typeface="Arial" panose="020B0604020202020204" pitchFamily="34" charset="0"/>
                <a:cs typeface="Arial" panose="020B0604020202020204" pitchFamily="34" charset="0"/>
              </a:rPr>
              <a:t>are typically 13-17 years old</a:t>
            </a:r>
          </a:p>
          <a:p>
            <a:r>
              <a:rPr lang="en-US" dirty="0">
                <a:solidFill>
                  <a:schemeClr val="tx2"/>
                </a:solidFill>
                <a:latin typeface="Arial" panose="020B0604020202020204" pitchFamily="34" charset="0"/>
                <a:cs typeface="Arial" panose="020B0604020202020204" pitchFamily="34" charset="0"/>
              </a:rPr>
              <a:t>Similar to Child Welfare, if these youth do not have a suitable home, care, custody and control can be </a:t>
            </a:r>
            <a:r>
              <a:rPr lang="en-US" dirty="0" smtClean="0">
                <a:solidFill>
                  <a:schemeClr val="tx2"/>
                </a:solidFill>
                <a:latin typeface="Arial" panose="020B0604020202020204" pitchFamily="34" charset="0"/>
                <a:cs typeface="Arial" panose="020B0604020202020204" pitchFamily="34" charset="0"/>
              </a:rPr>
              <a:t>vested with the </a:t>
            </a:r>
            <a:r>
              <a:rPr lang="en-US" dirty="0">
                <a:solidFill>
                  <a:schemeClr val="tx2"/>
                </a:solidFill>
                <a:latin typeface="Arial" panose="020B0604020202020204" pitchFamily="34" charset="0"/>
                <a:cs typeface="Arial" panose="020B0604020202020204" pitchFamily="34" charset="0"/>
              </a:rPr>
              <a:t>Probation </a:t>
            </a:r>
            <a:r>
              <a:rPr lang="en-US" dirty="0" smtClean="0">
                <a:solidFill>
                  <a:schemeClr val="tx2"/>
                </a:solidFill>
                <a:latin typeface="Arial" panose="020B0604020202020204" pitchFamily="34" charset="0"/>
                <a:cs typeface="Arial" panose="020B0604020202020204" pitchFamily="34" charset="0"/>
              </a:rPr>
              <a:t>Department.</a:t>
            </a:r>
            <a:endParaRPr lang="en-US" dirty="0">
              <a:solidFill>
                <a:schemeClr val="tx2"/>
              </a:solidFill>
              <a:latin typeface="Arial" panose="020B0604020202020204" pitchFamily="34" charset="0"/>
              <a:cs typeface="Arial" panose="020B0604020202020204" pitchFamily="34" charset="0"/>
            </a:endParaRPr>
          </a:p>
          <a:p>
            <a:r>
              <a:rPr lang="en-US" u="sng" dirty="0">
                <a:solidFill>
                  <a:schemeClr val="tx2"/>
                </a:solidFill>
                <a:latin typeface="Arial" panose="020B0604020202020204" pitchFamily="34" charset="0"/>
                <a:cs typeface="Arial" panose="020B0604020202020204" pitchFamily="34" charset="0"/>
              </a:rPr>
              <a:t>When this happens, the youth is identified as a foster </a:t>
            </a:r>
            <a:r>
              <a:rPr lang="en-US" u="sng" dirty="0" smtClean="0">
                <a:solidFill>
                  <a:schemeClr val="tx2"/>
                </a:solidFill>
                <a:latin typeface="Arial" panose="020B0604020202020204" pitchFamily="34" charset="0"/>
                <a:cs typeface="Arial" panose="020B0604020202020204" pitchFamily="34" charset="0"/>
              </a:rPr>
              <a:t>youth and is eligible for all foster care services and support.</a:t>
            </a:r>
            <a:endParaRPr lang="en-US" dirty="0">
              <a:solidFill>
                <a:schemeClr val="tx2"/>
              </a:solidFill>
              <a:latin typeface="Arial" panose="020B0604020202020204" pitchFamily="34" charset="0"/>
              <a:cs typeface="Arial" panose="020B0604020202020204" pitchFamily="34" charset="0"/>
            </a:endParaRPr>
          </a:p>
          <a:p>
            <a:r>
              <a:rPr lang="en-US" dirty="0">
                <a:solidFill>
                  <a:schemeClr val="tx2"/>
                </a:solidFill>
                <a:latin typeface="Arial" panose="020B0604020202020204" pitchFamily="34" charset="0"/>
                <a:cs typeface="Arial" panose="020B0604020202020204" pitchFamily="34" charset="0"/>
              </a:rPr>
              <a:t>While </a:t>
            </a:r>
            <a:r>
              <a:rPr lang="en-US" dirty="0" smtClean="0">
                <a:solidFill>
                  <a:schemeClr val="tx2"/>
                </a:solidFill>
                <a:latin typeface="Arial" panose="020B0604020202020204" pitchFamily="34" charset="0"/>
                <a:cs typeface="Arial" panose="020B0604020202020204" pitchFamily="34" charset="0"/>
              </a:rPr>
              <a:t>deemed a Ward of the Court, most just need a Resource Family for stability and success. </a:t>
            </a:r>
            <a:endParaRPr lang="en-US" dirty="0">
              <a:solidFill>
                <a:schemeClr val="tx2"/>
              </a:solidFill>
              <a:latin typeface="Arial" panose="020B0604020202020204"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p:txBody>
      </p:sp>
      <p:pic>
        <p:nvPicPr>
          <p:cNvPr id="4098" name="Picture 2" descr="C:\Users\hillisj\AppData\Local\Microsoft\Windows\Temporary Internet Files\Content.IE5\IHDB7FRN\people-running-and-jumping[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02046" y="1357563"/>
            <a:ext cx="2609310" cy="18418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17518" y="0"/>
            <a:ext cx="6345642" cy="99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62330" y="1418524"/>
            <a:ext cx="3788217" cy="461665"/>
          </a:xfrm>
          <a:prstGeom prst="rect">
            <a:avLst/>
          </a:prstGeom>
        </p:spPr>
        <p:txBody>
          <a:bodyPr wrap="none">
            <a:spAutoFit/>
          </a:bodyPr>
          <a:lstStyle/>
          <a:p>
            <a:r>
              <a:rPr lang="en-US" sz="2400" b="1" dirty="0">
                <a:solidFill>
                  <a:schemeClr val="tx2"/>
                </a:solidFill>
                <a:effectLst>
                  <a:outerShdw blurRad="38100" dist="38100" dir="2700000" algn="tl">
                    <a:srgbClr val="000000">
                      <a:alpha val="43137"/>
                    </a:srgbClr>
                  </a:outerShdw>
                </a:effectLst>
              </a:rPr>
              <a:t>Probation </a:t>
            </a:r>
            <a:r>
              <a:rPr lang="en-US" sz="2400" b="1" dirty="0" smtClean="0">
                <a:solidFill>
                  <a:schemeClr val="tx2"/>
                </a:solidFill>
                <a:effectLst>
                  <a:outerShdw blurRad="38100" dist="38100" dir="2700000" algn="tl">
                    <a:srgbClr val="000000">
                      <a:alpha val="43137"/>
                    </a:srgbClr>
                  </a:outerShdw>
                </a:effectLst>
              </a:rPr>
              <a:t>Foster Youth</a:t>
            </a:r>
            <a:endParaRPr lang="en-US" sz="2400" dirty="0">
              <a:solidFill>
                <a:schemeClr val="tx2"/>
              </a:solidFill>
              <a:effectLst>
                <a:outerShdw blurRad="38100" dist="38100" dir="2700000" algn="tl">
                  <a:srgbClr val="000000">
                    <a:alpha val="43137"/>
                  </a:srgbClr>
                </a:outerShdw>
              </a:effectLst>
            </a:endParaRPr>
          </a:p>
        </p:txBody>
      </p:sp>
      <p:sp>
        <p:nvSpPr>
          <p:cNvPr id="10" name="Rectangle 9"/>
          <p:cNvSpPr/>
          <p:nvPr/>
        </p:nvSpPr>
        <p:spPr>
          <a:xfrm>
            <a:off x="6302046" y="3134114"/>
            <a:ext cx="2609310" cy="1815882"/>
          </a:xfrm>
          <a:prstGeom prst="rect">
            <a:avLst/>
          </a:prstGeom>
          <a:solidFill>
            <a:schemeClr val="tx2"/>
          </a:solidFill>
        </p:spPr>
        <p:txBody>
          <a:bodyPr wrap="square">
            <a:spAutoFit/>
          </a:bodyPr>
          <a:lstStyle/>
          <a:p>
            <a:pPr algn="ctr"/>
            <a:r>
              <a:rPr lang="en-US" sz="1600" dirty="0" smtClean="0">
                <a:solidFill>
                  <a:schemeClr val="bg1"/>
                </a:solidFill>
                <a:latin typeface="Arial" panose="020B0604020202020204" pitchFamily="34" charset="0"/>
                <a:cs typeface="Arial" panose="020B0604020202020204" pitchFamily="34" charset="0"/>
              </a:rPr>
              <a:t>If you are interested in being a Resource Family for a Probation Youth, please let the Social Workers or Deputy Probation Officer know</a:t>
            </a:r>
            <a:br>
              <a:rPr lang="en-US" sz="1600" dirty="0" smtClean="0">
                <a:solidFill>
                  <a:schemeClr val="bg1"/>
                </a:solidFill>
                <a:latin typeface="Arial" panose="020B0604020202020204" pitchFamily="34" charset="0"/>
                <a:cs typeface="Arial" panose="020B0604020202020204" pitchFamily="34" charset="0"/>
              </a:rPr>
            </a:br>
            <a:endParaRPr lang="en-US" sz="1600" dirty="0">
              <a:solidFill>
                <a:schemeClr val="bg1"/>
              </a:solidFill>
            </a:endParaRPr>
          </a:p>
        </p:txBody>
      </p:sp>
    </p:spTree>
    <p:extLst>
      <p:ext uri="{BB962C8B-B14F-4D97-AF65-F5344CB8AC3E}">
        <p14:creationId xmlns:p14="http://schemas.microsoft.com/office/powerpoint/2010/main" val="1454608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814" y="153583"/>
            <a:ext cx="6039127" cy="1119554"/>
          </a:xfrm>
        </p:spPr>
        <p:txBody>
          <a:bodyPr anchor="ctr">
            <a:normAutofit/>
          </a:bodyPr>
          <a:lstStyle/>
          <a:p>
            <a:pPr algn="ctr"/>
            <a:r>
              <a:rPr lang="en-US" b="1" dirty="0">
                <a:solidFill>
                  <a:schemeClr val="tx1"/>
                </a:solidFill>
                <a:effectLst>
                  <a:outerShdw blurRad="38100" dist="38100" dir="2700000" algn="tl">
                    <a:srgbClr val="000000">
                      <a:alpha val="43137"/>
                    </a:srgbClr>
                  </a:outerShdw>
                </a:effectLst>
              </a:rPr>
              <a:t>What is the </a:t>
            </a:r>
            <a:br>
              <a:rPr lang="en-US" b="1" dirty="0">
                <a:solidFill>
                  <a:schemeClr val="tx1"/>
                </a:solidFill>
                <a:effectLst>
                  <a:outerShdw blurRad="38100" dist="38100" dir="2700000" algn="tl">
                    <a:srgbClr val="000000">
                      <a:alpha val="43137"/>
                    </a:srgbClr>
                  </a:outerShdw>
                </a:effectLst>
              </a:rPr>
            </a:br>
            <a:r>
              <a:rPr lang="en-US" b="1" dirty="0">
                <a:solidFill>
                  <a:schemeClr val="tx1"/>
                </a:solidFill>
                <a:effectLst>
                  <a:outerShdw blurRad="38100" dist="38100" dir="2700000" algn="tl">
                    <a:srgbClr val="000000">
                      <a:alpha val="43137"/>
                    </a:srgbClr>
                  </a:outerShdw>
                </a:effectLst>
              </a:rPr>
              <a:t>Purpose of Foster Care?</a:t>
            </a:r>
          </a:p>
        </p:txBody>
      </p:sp>
      <p:sp>
        <p:nvSpPr>
          <p:cNvPr id="3" name="Text Placeholder 2"/>
          <p:cNvSpPr>
            <a:spLocks noGrp="1"/>
          </p:cNvSpPr>
          <p:nvPr>
            <p:ph type="body" idx="1"/>
          </p:nvPr>
        </p:nvSpPr>
        <p:spPr>
          <a:xfrm>
            <a:off x="4550255" y="1586740"/>
            <a:ext cx="4086600" cy="3331521"/>
          </a:xfrm>
        </p:spPr>
        <p:txBody>
          <a:bodyPr>
            <a:normAutofit fontScale="92500"/>
          </a:bodyPr>
          <a:lstStyle/>
          <a:p>
            <a:pPr marL="342892" indent="-342892">
              <a:buFont typeface="Arial" panose="020B0604020202020204" pitchFamily="34" charset="0"/>
              <a:buChar char="•"/>
            </a:pPr>
            <a:r>
              <a:rPr lang="en-US" sz="2100" dirty="0">
                <a:solidFill>
                  <a:schemeClr val="tx2"/>
                </a:solidFill>
                <a:latin typeface="Arial" panose="020B0604020202020204" pitchFamily="34" charset="0"/>
                <a:cs typeface="Arial" panose="020B0604020202020204" pitchFamily="34" charset="0"/>
              </a:rPr>
              <a:t>The purpose of foster care is to keep children safe while in out-of-home </a:t>
            </a:r>
            <a:r>
              <a:rPr lang="en-US" sz="2100" dirty="0" smtClean="0">
                <a:solidFill>
                  <a:schemeClr val="tx2"/>
                </a:solidFill>
                <a:latin typeface="Arial" panose="020B0604020202020204" pitchFamily="34" charset="0"/>
                <a:cs typeface="Arial" panose="020B0604020202020204" pitchFamily="34" charset="0"/>
              </a:rPr>
              <a:t>care with a </a:t>
            </a:r>
            <a:r>
              <a:rPr lang="en-US" sz="2100" b="1" dirty="0" smtClean="0">
                <a:solidFill>
                  <a:schemeClr val="tx2"/>
                </a:solidFill>
                <a:latin typeface="Arial" panose="020B0604020202020204" pitchFamily="34" charset="0"/>
                <a:cs typeface="Arial" panose="020B0604020202020204" pitchFamily="34" charset="0"/>
              </a:rPr>
              <a:t>primary</a:t>
            </a:r>
            <a:r>
              <a:rPr lang="en-US" sz="2100" dirty="0" smtClean="0">
                <a:solidFill>
                  <a:schemeClr val="tx2"/>
                </a:solidFill>
                <a:latin typeface="Arial" panose="020B0604020202020204" pitchFamily="34" charset="0"/>
                <a:cs typeface="Arial" panose="020B0604020202020204" pitchFamily="34" charset="0"/>
              </a:rPr>
              <a:t> goal of returning them safely to their parent/guardian.</a:t>
            </a:r>
            <a:endParaRPr lang="en-US" sz="2100" dirty="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endParaRPr lang="en-US" sz="2100" dirty="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r>
              <a:rPr lang="en-US" sz="2100" dirty="0">
                <a:solidFill>
                  <a:schemeClr val="tx2"/>
                </a:solidFill>
                <a:latin typeface="Arial" panose="020B0604020202020204" pitchFamily="34" charset="0"/>
                <a:cs typeface="Arial" panose="020B0604020202020204" pitchFamily="34" charset="0"/>
              </a:rPr>
              <a:t>Concurrently, child welfare services are provided </a:t>
            </a:r>
            <a:r>
              <a:rPr lang="en-US" sz="2100" dirty="0" smtClean="0">
                <a:solidFill>
                  <a:schemeClr val="tx2"/>
                </a:solidFill>
                <a:latin typeface="Arial" panose="020B0604020202020204" pitchFamily="34" charset="0"/>
                <a:cs typeface="Arial" panose="020B0604020202020204" pitchFamily="34" charset="0"/>
              </a:rPr>
              <a:t>to ensure a child has a permanent home </a:t>
            </a:r>
            <a:r>
              <a:rPr lang="en-US" sz="2100" b="1" dirty="0" smtClean="0">
                <a:solidFill>
                  <a:schemeClr val="tx2"/>
                </a:solidFill>
                <a:latin typeface="Arial" panose="020B0604020202020204" pitchFamily="34" charset="0"/>
                <a:cs typeface="Arial" panose="020B0604020202020204" pitchFamily="34" charset="0"/>
              </a:rPr>
              <a:t>if</a:t>
            </a:r>
            <a:r>
              <a:rPr lang="en-US" sz="2100" dirty="0" smtClean="0">
                <a:solidFill>
                  <a:schemeClr val="tx2"/>
                </a:solidFill>
                <a:latin typeface="Arial" panose="020B0604020202020204" pitchFamily="34" charset="0"/>
                <a:cs typeface="Arial" panose="020B0604020202020204" pitchFamily="34" charset="0"/>
              </a:rPr>
              <a:t> they cannot return to their parent/guardian.</a:t>
            </a:r>
            <a:endParaRPr lang="en-US" sz="2100" dirty="0">
              <a:solidFill>
                <a:schemeClr val="tx2"/>
              </a:solidFill>
              <a:latin typeface="Arial" panose="020B0604020202020204" pitchFamily="34" charset="0"/>
              <a:cs typeface="Arial" panose="020B0604020202020204" pitchFamily="34" charset="0"/>
            </a:endParaRPr>
          </a:p>
        </p:txBody>
      </p:sp>
      <p:pic>
        <p:nvPicPr>
          <p:cNvPr id="2050" name="Picture 2" descr="http://asianjournal.com/news/files/2013/08/family.jpg"/>
          <p:cNvPicPr>
            <a:picLocks noChangeAspect="1" noChangeArrowheads="1"/>
          </p:cNvPicPr>
          <p:nvPr/>
        </p:nvPicPr>
        <p:blipFill>
          <a:blip r:embed="rId3" cstate="screen">
            <a:clrChange>
              <a:clrFrom>
                <a:srgbClr val="050402"/>
              </a:clrFrom>
              <a:clrTo>
                <a:srgbClr val="050402">
                  <a:alpha val="0"/>
                </a:srgbClr>
              </a:clrTo>
            </a:clrChange>
            <a:extLst>
              <a:ext uri="{28A0092B-C50C-407E-A947-70E740481C1C}">
                <a14:useLocalDpi xmlns:a14="http://schemas.microsoft.com/office/drawing/2010/main"/>
              </a:ext>
            </a:extLst>
          </a:blip>
          <a:srcRect/>
          <a:stretch>
            <a:fillRect/>
          </a:stretch>
        </p:blipFill>
        <p:spPr bwMode="auto">
          <a:xfrm>
            <a:off x="495014" y="989076"/>
            <a:ext cx="4961156" cy="365754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2"/>
          <p:cNvSpPr txBox="1">
            <a:spLocks/>
          </p:cNvSpPr>
          <p:nvPr/>
        </p:nvSpPr>
        <p:spPr>
          <a:xfrm>
            <a:off x="392032" y="4656528"/>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endParaRPr lang="en-US" sz="1000" b="1" dirty="0"/>
          </a:p>
        </p:txBody>
      </p:sp>
    </p:spTree>
    <p:extLst>
      <p:ext uri="{BB962C8B-B14F-4D97-AF65-F5344CB8AC3E}">
        <p14:creationId xmlns:p14="http://schemas.microsoft.com/office/powerpoint/2010/main" val="45195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92032" y="2559317"/>
            <a:ext cx="5665730" cy="24412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7"/>
          <p:cNvSpPr>
            <a:spLocks noGrp="1"/>
          </p:cNvSpPr>
          <p:nvPr>
            <p:ph type="title"/>
          </p:nvPr>
        </p:nvSpPr>
        <p:spPr>
          <a:xfrm>
            <a:off x="491918" y="283793"/>
            <a:ext cx="7543802" cy="561703"/>
          </a:xfrm>
        </p:spPr>
        <p:txBody>
          <a:bodyPr>
            <a:noAutofit/>
          </a:bodyPr>
          <a:lstStyle/>
          <a:p>
            <a:r>
              <a:rPr lang="en-US" sz="3200" b="1" dirty="0">
                <a:solidFill>
                  <a:srgbClr val="964508"/>
                </a:solidFill>
                <a:effectLst>
                  <a:outerShdw blurRad="38100" dist="38100" dir="2700000" algn="tl">
                    <a:srgbClr val="000000">
                      <a:alpha val="43137"/>
                    </a:srgbClr>
                  </a:outerShdw>
                </a:effectLst>
              </a:rPr>
              <a:t>Who can </a:t>
            </a:r>
            <a:r>
              <a:rPr lang="en-US" sz="3200" b="1" dirty="0" smtClean="0">
                <a:solidFill>
                  <a:srgbClr val="964508"/>
                </a:solidFill>
                <a:effectLst>
                  <a:outerShdw blurRad="38100" dist="38100" dir="2700000" algn="tl">
                    <a:srgbClr val="000000">
                      <a:alpha val="43137"/>
                    </a:srgbClr>
                  </a:outerShdw>
                </a:effectLst>
              </a:rPr>
              <a:t>foster or adopt?</a:t>
            </a:r>
            <a:endParaRPr lang="en-US" sz="3200" b="1" dirty="0">
              <a:solidFill>
                <a:srgbClr val="964508"/>
              </a:solidFill>
              <a:effectLst>
                <a:outerShdw blurRad="38100" dist="38100" dir="2700000" algn="tl">
                  <a:srgbClr val="000000">
                    <a:alpha val="43137"/>
                  </a:srgbClr>
                </a:outerShdw>
              </a:effectLst>
            </a:endParaRPr>
          </a:p>
        </p:txBody>
      </p:sp>
      <p:sp>
        <p:nvSpPr>
          <p:cNvPr id="9" name="Content Placeholder 8"/>
          <p:cNvSpPr>
            <a:spLocks noGrp="1"/>
          </p:cNvSpPr>
          <p:nvPr>
            <p:ph sz="half" idx="2"/>
          </p:nvPr>
        </p:nvSpPr>
        <p:spPr>
          <a:xfrm>
            <a:off x="372748" y="986245"/>
            <a:ext cx="5079390" cy="2338945"/>
          </a:xfrm>
        </p:spPr>
        <p:txBody>
          <a:bodyPr>
            <a:normAutofit/>
          </a:bodyPr>
          <a:lstStyle/>
          <a:p>
            <a:pPr>
              <a:spcBef>
                <a:spcPts val="600"/>
              </a:spcBef>
            </a:pPr>
            <a:r>
              <a:rPr lang="en-US" sz="2400" dirty="0">
                <a:solidFill>
                  <a:schemeClr val="tx2"/>
                </a:solidFill>
                <a:latin typeface="Arial" pitchFamily="34" charset="0"/>
                <a:cs typeface="Arial" pitchFamily="34" charset="0"/>
              </a:rPr>
              <a:t>Single or Married</a:t>
            </a:r>
          </a:p>
          <a:p>
            <a:pPr>
              <a:spcBef>
                <a:spcPts val="600"/>
              </a:spcBef>
            </a:pPr>
            <a:r>
              <a:rPr lang="en-US" sz="2400" dirty="0">
                <a:solidFill>
                  <a:schemeClr val="tx2"/>
                </a:solidFill>
                <a:latin typeface="Arial" pitchFamily="34" charset="0"/>
                <a:cs typeface="Arial" pitchFamily="34" charset="0"/>
              </a:rPr>
              <a:t>All races, </a:t>
            </a:r>
            <a:r>
              <a:rPr lang="en-US" sz="2400" dirty="0" smtClean="0">
                <a:solidFill>
                  <a:schemeClr val="tx2"/>
                </a:solidFill>
                <a:latin typeface="Arial" pitchFamily="34" charset="0"/>
                <a:cs typeface="Arial" pitchFamily="34" charset="0"/>
              </a:rPr>
              <a:t>ethnicities, </a:t>
            </a:r>
            <a:r>
              <a:rPr lang="en-US" sz="2400" dirty="0">
                <a:solidFill>
                  <a:schemeClr val="tx2"/>
                </a:solidFill>
                <a:latin typeface="Arial" pitchFamily="34" charset="0"/>
                <a:cs typeface="Arial" pitchFamily="34" charset="0"/>
              </a:rPr>
              <a:t>ages or gender </a:t>
            </a:r>
            <a:r>
              <a:rPr lang="en-US" sz="2400" dirty="0" smtClean="0">
                <a:solidFill>
                  <a:schemeClr val="tx2"/>
                </a:solidFill>
                <a:latin typeface="Arial" pitchFamily="34" charset="0"/>
                <a:cs typeface="Arial" pitchFamily="34" charset="0"/>
              </a:rPr>
              <a:t>identities</a:t>
            </a:r>
          </a:p>
          <a:p>
            <a:pPr>
              <a:spcBef>
                <a:spcPts val="600"/>
              </a:spcBef>
            </a:pPr>
            <a:r>
              <a:rPr lang="en-US" sz="2400" dirty="0" smtClean="0">
                <a:solidFill>
                  <a:schemeClr val="tx2"/>
                </a:solidFill>
                <a:latin typeface="Arial" pitchFamily="34" charset="0"/>
                <a:cs typeface="Arial" pitchFamily="34" charset="0"/>
              </a:rPr>
              <a:t>Related or unrelated</a:t>
            </a:r>
            <a:endParaRPr lang="en-US" sz="2400" dirty="0">
              <a:solidFill>
                <a:schemeClr val="tx2"/>
              </a:solidFill>
              <a:latin typeface="Arial" pitchFamily="34" charset="0"/>
              <a:cs typeface="Arial" pitchFamily="34" charset="0"/>
            </a:endParaRPr>
          </a:p>
        </p:txBody>
      </p:sp>
      <p:pic>
        <p:nvPicPr>
          <p:cNvPr id="1028" name="Picture 4" descr="http://www.josephtaylorlaw.com/images/home_adoption.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808989">
            <a:off x="5653719" y="962117"/>
            <a:ext cx="3217264" cy="21394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7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9001" y="251766"/>
            <a:ext cx="7543802" cy="560935"/>
          </a:xfrm>
        </p:spPr>
        <p:txBody>
          <a:bodyPr>
            <a:noAutofit/>
          </a:bodyPr>
          <a:lstStyle/>
          <a:p>
            <a:pPr algn="ctr"/>
            <a:r>
              <a:rPr lang="en-US" sz="3200" b="1" dirty="0" smtClean="0">
                <a:solidFill>
                  <a:srgbClr val="964508"/>
                </a:solidFill>
                <a:effectLst>
                  <a:outerShdw blurRad="38100" dist="38100" dir="2700000" algn="tl">
                    <a:srgbClr val="000000">
                      <a:alpha val="43137"/>
                    </a:srgbClr>
                  </a:outerShdw>
                </a:effectLst>
              </a:rPr>
              <a:t>What about relatives?</a:t>
            </a:r>
            <a:endParaRPr lang="en-US" sz="3200" dirty="0">
              <a:solidFill>
                <a:srgbClr val="964508"/>
              </a:solidFill>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195851" y="1155438"/>
            <a:ext cx="3892823" cy="3657862"/>
          </a:xfrm>
        </p:spPr>
        <p:txBody>
          <a:bodyPr>
            <a:noAutofit/>
          </a:bodyPr>
          <a:lstStyle/>
          <a:p>
            <a:pPr marL="257168" indent="-257168">
              <a:spcBef>
                <a:spcPts val="450"/>
              </a:spcBef>
              <a:buNone/>
            </a:pPr>
            <a:r>
              <a:rPr lang="en-US" b="1" dirty="0" smtClean="0">
                <a:solidFill>
                  <a:schemeClr val="bg2">
                    <a:lumMod val="10000"/>
                  </a:schemeClr>
                </a:solidFill>
                <a:latin typeface="Arial" panose="020B0604020202020204" pitchFamily="34" charset="0"/>
                <a:cs typeface="Arial" panose="020B0604020202020204" pitchFamily="34" charset="0"/>
              </a:rPr>
              <a:t>Preferential Relatives</a:t>
            </a:r>
          </a:p>
          <a:p>
            <a:pPr marL="552055" lvl="1" indent="-257168">
              <a:spcBef>
                <a:spcPts val="450"/>
              </a:spcBef>
            </a:pPr>
            <a:r>
              <a:rPr lang="en-US" b="1" dirty="0" smtClean="0">
                <a:solidFill>
                  <a:schemeClr val="bg2">
                    <a:lumMod val="10000"/>
                  </a:schemeClr>
                </a:solidFill>
                <a:latin typeface="Arial" panose="020B0604020202020204" pitchFamily="34" charset="0"/>
                <a:cs typeface="Arial" panose="020B0604020202020204" pitchFamily="34" charset="0"/>
              </a:rPr>
              <a:t>Relatives have priority for placement until disposition of case</a:t>
            </a:r>
          </a:p>
          <a:p>
            <a:pPr marL="552055" lvl="1" indent="-257168">
              <a:spcBef>
                <a:spcPts val="450"/>
              </a:spcBef>
            </a:pPr>
            <a:r>
              <a:rPr lang="en-US" b="1" dirty="0" smtClean="0">
                <a:solidFill>
                  <a:schemeClr val="bg2">
                    <a:lumMod val="10000"/>
                  </a:schemeClr>
                </a:solidFill>
                <a:latin typeface="Arial" panose="020B0604020202020204" pitchFamily="34" charset="0"/>
                <a:cs typeface="Arial" panose="020B0604020202020204" pitchFamily="34" charset="0"/>
              </a:rPr>
              <a:t>After these relatives, the preference is for family friends or others that the child has an relationship with</a:t>
            </a:r>
          </a:p>
          <a:p>
            <a:pPr marL="552055" lvl="1" indent="-257168">
              <a:spcBef>
                <a:spcPts val="450"/>
              </a:spcBef>
            </a:pPr>
            <a:r>
              <a:rPr lang="en-US" b="1" dirty="0" smtClean="0">
                <a:solidFill>
                  <a:schemeClr val="bg2">
                    <a:lumMod val="10000"/>
                  </a:schemeClr>
                </a:solidFill>
                <a:latin typeface="Arial" panose="020B0604020202020204" pitchFamily="34" charset="0"/>
                <a:cs typeface="Arial" panose="020B0604020202020204" pitchFamily="34" charset="0"/>
              </a:rPr>
              <a:t>If placement with a relative/family friend is not possible the goal is for children to maintain contact with family if possible. </a:t>
            </a:r>
          </a:p>
        </p:txBody>
      </p:sp>
      <p:sp>
        <p:nvSpPr>
          <p:cNvPr id="7" name="TextBox 6"/>
          <p:cNvSpPr txBox="1"/>
          <p:nvPr/>
        </p:nvSpPr>
        <p:spPr>
          <a:xfrm>
            <a:off x="195851" y="812701"/>
            <a:ext cx="1149993" cy="392413"/>
          </a:xfrm>
          <a:prstGeom prst="rect">
            <a:avLst/>
          </a:prstGeom>
          <a:noFill/>
        </p:spPr>
        <p:txBody>
          <a:bodyPr wrap="none" lIns="68579" tIns="34289" rIns="68579" bIns="34289" rtlCol="0">
            <a:spAutoFit/>
          </a:bodyPr>
          <a:lstStyle/>
          <a:p>
            <a:r>
              <a:rPr lang="en-US" sz="2100" b="1" dirty="0" smtClean="0">
                <a:solidFill>
                  <a:srgbClr val="964508"/>
                </a:solidFill>
                <a:effectLst>
                  <a:outerShdw blurRad="38100" dist="38100" dir="2700000" algn="tl">
                    <a:srgbClr val="000000">
                      <a:alpha val="43137"/>
                    </a:srgbClr>
                  </a:outerShdw>
                </a:effectLst>
                <a:latin typeface="+mj-lt"/>
                <a:cs typeface="Arial" panose="020B0604020202020204" pitchFamily="34" charset="0"/>
              </a:rPr>
              <a:t>Related</a:t>
            </a:r>
            <a:endParaRPr lang="en-US" sz="2100" b="1" dirty="0">
              <a:solidFill>
                <a:srgbClr val="964508"/>
              </a:solidFill>
              <a:effectLst>
                <a:outerShdw blurRad="38100" dist="38100" dir="2700000" algn="tl">
                  <a:srgbClr val="000000">
                    <a:alpha val="43137"/>
                  </a:srgbClr>
                </a:outerShdw>
              </a:effectLst>
              <a:latin typeface="+mj-lt"/>
              <a:cs typeface="Arial" panose="020B0604020202020204" pitchFamily="34" charset="0"/>
            </a:endParaRPr>
          </a:p>
        </p:txBody>
      </p:sp>
      <p:pic>
        <p:nvPicPr>
          <p:cNvPr id="8" name="Picture 2"/>
          <p:cNvPicPr>
            <a:picLocks noChangeAspect="1" noChangeArrowheads="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146667" y="961391"/>
            <a:ext cx="4848652" cy="3695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362994" y="1916574"/>
            <a:ext cx="843501" cy="261610"/>
          </a:xfrm>
          <a:prstGeom prst="rect">
            <a:avLst/>
          </a:prstGeom>
          <a:noFill/>
        </p:spPr>
        <p:txBody>
          <a:bodyPr wrap="none" rtlCol="0">
            <a:spAutoFit/>
          </a:bodyPr>
          <a:lstStyle/>
          <a:p>
            <a:r>
              <a:rPr lang="en-US" sz="1050" dirty="0" smtClean="0">
                <a:solidFill>
                  <a:schemeClr val="bg2">
                    <a:lumMod val="50000"/>
                  </a:schemeClr>
                </a:solidFill>
                <a:latin typeface="Arial" panose="020B0604020202020204" pitchFamily="34" charset="0"/>
                <a:cs typeface="Arial" panose="020B0604020202020204" pitchFamily="34" charset="0"/>
              </a:rPr>
              <a:t>5</a:t>
            </a:r>
            <a:r>
              <a:rPr lang="en-US" sz="1050" baseline="30000" dirty="0" smtClean="0">
                <a:solidFill>
                  <a:schemeClr val="bg2">
                    <a:lumMod val="50000"/>
                  </a:schemeClr>
                </a:solidFill>
                <a:latin typeface="Arial" panose="020B0604020202020204" pitchFamily="34" charset="0"/>
                <a:cs typeface="Arial" panose="020B0604020202020204" pitchFamily="34" charset="0"/>
              </a:rPr>
              <a:t>th</a:t>
            </a:r>
            <a:r>
              <a:rPr lang="en-US" sz="1050" dirty="0" smtClean="0">
                <a:solidFill>
                  <a:schemeClr val="bg2">
                    <a:lumMod val="50000"/>
                  </a:schemeClr>
                </a:solidFill>
                <a:latin typeface="Arial" panose="020B0604020202020204" pitchFamily="34" charset="0"/>
                <a:cs typeface="Arial" panose="020B0604020202020204" pitchFamily="34" charset="0"/>
              </a:rPr>
              <a:t> Degree</a:t>
            </a:r>
            <a:endParaRPr lang="en-US" sz="1050" dirty="0">
              <a:solidFill>
                <a:schemeClr val="bg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114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510" y="448480"/>
            <a:ext cx="7543802" cy="514830"/>
          </a:xfrm>
        </p:spPr>
        <p:txBody>
          <a:bodyPr>
            <a:normAutofit/>
          </a:bodyPr>
          <a:lstStyle/>
          <a:p>
            <a:r>
              <a:rPr lang="en-US" sz="3200" b="1" dirty="0">
                <a:solidFill>
                  <a:schemeClr val="tx1"/>
                </a:solidFill>
                <a:effectLst>
                  <a:outerShdw blurRad="38100" dist="38100" dir="2700000" algn="tl">
                    <a:srgbClr val="000000">
                      <a:alpha val="43137"/>
                    </a:srgbClr>
                  </a:outerShdw>
                </a:effectLst>
              </a:rPr>
              <a:t>What is a Resource Family Home?</a:t>
            </a:r>
            <a:endParaRPr lang="en-US" sz="3200" b="1"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4696552" y="1036320"/>
            <a:ext cx="4608812" cy="2884572"/>
          </a:xfrm>
        </p:spPr>
        <p:txBody>
          <a:bodyPr>
            <a:normAutofit/>
          </a:bodyPr>
          <a:lstStyle/>
          <a:p>
            <a:pPr>
              <a:spcBef>
                <a:spcPts val="0"/>
              </a:spcBef>
            </a:pPr>
            <a:r>
              <a:rPr lang="en-US" b="1" dirty="0" smtClean="0">
                <a:solidFill>
                  <a:schemeClr val="tx2"/>
                </a:solidFill>
                <a:latin typeface="Arial" panose="020B0604020202020204" pitchFamily="34" charset="0"/>
                <a:cs typeface="Arial" panose="020B0604020202020204" pitchFamily="34" charset="0"/>
              </a:rPr>
              <a:t>Emergency </a:t>
            </a:r>
            <a:r>
              <a:rPr lang="en-US" b="1" dirty="0">
                <a:solidFill>
                  <a:schemeClr val="tx2"/>
                </a:solidFill>
                <a:latin typeface="Arial" panose="020B0604020202020204" pitchFamily="34" charset="0"/>
                <a:cs typeface="Arial" panose="020B0604020202020204" pitchFamily="34" charset="0"/>
              </a:rPr>
              <a:t>Foster Care</a:t>
            </a:r>
          </a:p>
          <a:p>
            <a:pPr lvl="1">
              <a:spcBef>
                <a:spcPts val="0"/>
              </a:spcBef>
            </a:pPr>
            <a:r>
              <a:rPr lang="en-US" dirty="0">
                <a:solidFill>
                  <a:schemeClr val="tx2"/>
                </a:solidFill>
                <a:latin typeface="Arial" panose="020B0604020202020204" pitchFamily="34" charset="0"/>
                <a:cs typeface="Arial" panose="020B0604020202020204" pitchFamily="34" charset="0"/>
              </a:rPr>
              <a:t>Immediate, short term care</a:t>
            </a:r>
          </a:p>
          <a:p>
            <a:pPr lvl="1">
              <a:spcBef>
                <a:spcPts val="0"/>
              </a:spcBef>
            </a:pPr>
            <a:r>
              <a:rPr lang="en-US" dirty="0">
                <a:solidFill>
                  <a:schemeClr val="tx2"/>
                </a:solidFill>
                <a:latin typeface="Arial" panose="020B0604020202020204" pitchFamily="34" charset="0"/>
                <a:cs typeface="Arial" panose="020B0604020202020204" pitchFamily="34" charset="0"/>
              </a:rPr>
              <a:t>Children under age 5</a:t>
            </a:r>
          </a:p>
          <a:p>
            <a:pPr>
              <a:spcBef>
                <a:spcPts val="0"/>
              </a:spcBef>
            </a:pPr>
            <a:r>
              <a:rPr lang="en-US" b="1" dirty="0" smtClean="0">
                <a:solidFill>
                  <a:schemeClr val="tx2"/>
                </a:solidFill>
                <a:latin typeface="Arial" panose="020B0604020202020204" pitchFamily="34" charset="0"/>
                <a:cs typeface="Arial" panose="020B0604020202020204" pitchFamily="34" charset="0"/>
              </a:rPr>
              <a:t>Indian Child Welfare Act (ICWA)</a:t>
            </a:r>
          </a:p>
          <a:p>
            <a:pPr lvl="1">
              <a:spcBef>
                <a:spcPts val="0"/>
              </a:spcBef>
            </a:pPr>
            <a:r>
              <a:rPr lang="en-US" dirty="0" smtClean="0">
                <a:solidFill>
                  <a:schemeClr val="tx2"/>
                </a:solidFill>
                <a:latin typeface="Arial" panose="020B0604020202020204" pitchFamily="34" charset="0"/>
                <a:cs typeface="Arial" panose="020B0604020202020204" pitchFamily="34" charset="0"/>
              </a:rPr>
              <a:t>Children with tribal affiliation placed with members of the tribe</a:t>
            </a:r>
          </a:p>
          <a:p>
            <a:pPr>
              <a:spcBef>
                <a:spcPts val="0"/>
              </a:spcBef>
            </a:pPr>
            <a:r>
              <a:rPr lang="en-US" b="1" dirty="0" smtClean="0">
                <a:solidFill>
                  <a:schemeClr val="tx2"/>
                </a:solidFill>
                <a:latin typeface="Arial" panose="020B0604020202020204" pitchFamily="34" charset="0"/>
                <a:cs typeface="Arial" panose="020B0604020202020204" pitchFamily="34" charset="0"/>
              </a:rPr>
              <a:t>Ongoing Care</a:t>
            </a:r>
          </a:p>
          <a:p>
            <a:pPr lvl="1">
              <a:spcBef>
                <a:spcPts val="0"/>
              </a:spcBef>
            </a:pPr>
            <a:r>
              <a:rPr lang="en-US" dirty="0" smtClean="0">
                <a:solidFill>
                  <a:schemeClr val="tx2"/>
                </a:solidFill>
                <a:latin typeface="Arial" panose="020B0604020202020204" pitchFamily="34" charset="0"/>
                <a:cs typeface="Arial" panose="020B0604020202020204" pitchFamily="34" charset="0"/>
              </a:rPr>
              <a:t>Children, youth &amp; sibling sets of all ages</a:t>
            </a:r>
          </a:p>
          <a:p>
            <a:pPr lvl="1">
              <a:spcBef>
                <a:spcPts val="0"/>
              </a:spcBef>
            </a:pPr>
            <a:r>
              <a:rPr lang="en-US" dirty="0" smtClean="0">
                <a:solidFill>
                  <a:schemeClr val="tx2"/>
                </a:solidFill>
                <a:latin typeface="Arial" panose="020B0604020202020204" pitchFamily="34" charset="0"/>
                <a:cs typeface="Arial" panose="020B0604020202020204" pitchFamily="34" charset="0"/>
              </a:rPr>
              <a:t>Temporary or Permanent </a:t>
            </a:r>
          </a:p>
          <a:p>
            <a:pPr lvl="1">
              <a:spcBef>
                <a:spcPts val="0"/>
              </a:spcBef>
            </a:pPr>
            <a:endParaRPr lang="en-US" sz="800" dirty="0">
              <a:solidFill>
                <a:schemeClr val="tx2"/>
              </a:solidFill>
              <a:latin typeface="Arial" panose="020B0604020202020204" pitchFamily="34" charset="0"/>
              <a:cs typeface="Arial" panose="020B0604020202020204" pitchFamily="34" charset="0"/>
            </a:endParaRPr>
          </a:p>
        </p:txBody>
      </p:sp>
      <p:sp>
        <p:nvSpPr>
          <p:cNvPr id="6" name="Content Placeholder 5"/>
          <p:cNvSpPr>
            <a:spLocks noGrp="1"/>
          </p:cNvSpPr>
          <p:nvPr>
            <p:ph sz="half" idx="2"/>
          </p:nvPr>
        </p:nvSpPr>
        <p:spPr>
          <a:xfrm>
            <a:off x="437319" y="3920892"/>
            <a:ext cx="4066293" cy="914592"/>
          </a:xfrm>
        </p:spPr>
        <p:txBody>
          <a:bodyPr>
            <a:normAutofit/>
          </a:bodyPr>
          <a:lstStyle/>
          <a:p>
            <a:pPr>
              <a:spcBef>
                <a:spcPts val="0"/>
              </a:spcBef>
            </a:pPr>
            <a:r>
              <a:rPr lang="en-US" b="1" dirty="0">
                <a:solidFill>
                  <a:schemeClr val="tx2"/>
                </a:solidFill>
                <a:latin typeface="Arial" panose="020B0604020202020204" pitchFamily="34" charset="0"/>
                <a:cs typeface="Arial" panose="020B0604020202020204" pitchFamily="34" charset="0"/>
              </a:rPr>
              <a:t>Specialized Care</a:t>
            </a:r>
          </a:p>
          <a:p>
            <a:pPr lvl="1">
              <a:spcBef>
                <a:spcPts val="0"/>
              </a:spcBef>
            </a:pPr>
            <a:r>
              <a:rPr lang="en-US" dirty="0">
                <a:solidFill>
                  <a:schemeClr val="tx2"/>
                </a:solidFill>
                <a:latin typeface="Arial" panose="020B0604020202020204" pitchFamily="34" charset="0"/>
                <a:cs typeface="Arial" panose="020B0604020202020204" pitchFamily="34" charset="0"/>
              </a:rPr>
              <a:t>Mental, Physical &amp; Behavioral Needs</a:t>
            </a:r>
          </a:p>
          <a:p>
            <a:pPr lvl="1">
              <a:spcBef>
                <a:spcPts val="0"/>
              </a:spcBef>
            </a:pPr>
            <a:r>
              <a:rPr lang="en-US" dirty="0">
                <a:solidFill>
                  <a:schemeClr val="tx2"/>
                </a:solidFill>
                <a:latin typeface="Arial" panose="020B0604020202020204" pitchFamily="34" charset="0"/>
                <a:cs typeface="Arial" panose="020B0604020202020204" pitchFamily="34" charset="0"/>
              </a:rPr>
              <a:t>Additional training &amp; funding</a:t>
            </a:r>
          </a:p>
          <a:p>
            <a:endParaRPr lang="en-US" dirty="0"/>
          </a:p>
        </p:txBody>
      </p:sp>
      <p:pic>
        <p:nvPicPr>
          <p:cNvPr id="1028" name="Picture 4" descr="http://kern.org/kcclc/wp-content/uploads/sites/51/2012/05/Jamison-1024x584.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91696" y="3312408"/>
            <a:ext cx="3625584" cy="17705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rickykingfund.org/wp-content/uploads/2012/05/cerebral-palsy-picture-copy.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6669" y="1207130"/>
            <a:ext cx="3997204" cy="26584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45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hlec.org/images/children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2169" y="2372317"/>
            <a:ext cx="8460689" cy="27711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607312" y="492731"/>
            <a:ext cx="3386465" cy="26033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750548" y="357069"/>
            <a:ext cx="7543802" cy="526356"/>
          </a:xfrm>
        </p:spPr>
        <p:txBody>
          <a:bodyPr>
            <a:normAutofit/>
          </a:bodyPr>
          <a:lstStyle/>
          <a:p>
            <a:r>
              <a:rPr lang="en-US" b="1" dirty="0">
                <a:solidFill>
                  <a:srgbClr val="964508"/>
                </a:solidFill>
                <a:effectLst>
                  <a:outerShdw blurRad="38100" dist="38100" dir="2700000" algn="tl">
                    <a:srgbClr val="000000">
                      <a:alpha val="43137"/>
                    </a:srgbClr>
                  </a:outerShdw>
                </a:effectLst>
              </a:rPr>
              <a:t>Why be a Resource Parent</a:t>
            </a:r>
            <a:r>
              <a:rPr lang="en-US" b="1" dirty="0" smtClean="0">
                <a:solidFill>
                  <a:srgbClr val="964508"/>
                </a:solidFill>
                <a:effectLst>
                  <a:outerShdw blurRad="38100" dist="38100" dir="2700000" algn="tl">
                    <a:srgbClr val="000000">
                      <a:alpha val="43137"/>
                    </a:srgbClr>
                  </a:outerShdw>
                </a:effectLst>
              </a:rPr>
              <a:t>?</a:t>
            </a:r>
            <a:endParaRPr lang="en-US" b="1" dirty="0">
              <a:solidFill>
                <a:schemeClr val="tx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20070" y="970985"/>
            <a:ext cx="6154604" cy="2448476"/>
          </a:xfrm>
        </p:spPr>
        <p:txBody>
          <a:bodyPr>
            <a:normAutofit/>
          </a:bodyPr>
          <a:lstStyle/>
          <a:p>
            <a:pPr fontAlgn="base">
              <a:spcBef>
                <a:spcPts val="900"/>
              </a:spcBef>
            </a:pPr>
            <a:r>
              <a:rPr lang="en-US" sz="2000" dirty="0" smtClean="0">
                <a:solidFill>
                  <a:schemeClr val="tx2"/>
                </a:solidFill>
                <a:latin typeface="Arial" panose="020B0604020202020204" pitchFamily="34" charset="0"/>
                <a:cs typeface="Arial" panose="020B0604020202020204" pitchFamily="34" charset="0"/>
              </a:rPr>
              <a:t>Being </a:t>
            </a:r>
            <a:r>
              <a:rPr lang="en-US" sz="2000" dirty="0">
                <a:solidFill>
                  <a:schemeClr val="tx2"/>
                </a:solidFill>
                <a:latin typeface="Arial" panose="020B0604020202020204" pitchFamily="34" charset="0"/>
                <a:cs typeface="Arial" panose="020B0604020202020204" pitchFamily="34" charset="0"/>
              </a:rPr>
              <a:t>a </a:t>
            </a:r>
            <a:r>
              <a:rPr lang="en-US" sz="2000" dirty="0" smtClean="0">
                <a:solidFill>
                  <a:schemeClr val="tx2"/>
                </a:solidFill>
                <a:latin typeface="Arial" panose="020B0604020202020204" pitchFamily="34" charset="0"/>
                <a:cs typeface="Arial" panose="020B0604020202020204" pitchFamily="34" charset="0"/>
              </a:rPr>
              <a:t>resource </a:t>
            </a:r>
            <a:r>
              <a:rPr lang="en-US" sz="2000" dirty="0">
                <a:solidFill>
                  <a:schemeClr val="tx2"/>
                </a:solidFill>
                <a:latin typeface="Arial" panose="020B0604020202020204" pitchFamily="34" charset="0"/>
                <a:cs typeface="Arial" panose="020B0604020202020204" pitchFamily="34" charset="0"/>
              </a:rPr>
              <a:t>parent is as </a:t>
            </a:r>
            <a:r>
              <a:rPr lang="en-US" sz="2000" dirty="0" smtClean="0">
                <a:solidFill>
                  <a:schemeClr val="tx2"/>
                </a:solidFill>
                <a:latin typeface="Arial" panose="020B0604020202020204" pitchFamily="34" charset="0"/>
                <a:cs typeface="Arial" panose="020B0604020202020204" pitchFamily="34" charset="0"/>
              </a:rPr>
              <a:t>challenging </a:t>
            </a:r>
            <a:br>
              <a:rPr lang="en-US" sz="2000" dirty="0" smtClean="0">
                <a:solidFill>
                  <a:schemeClr val="tx2"/>
                </a:solidFill>
                <a:latin typeface="Arial" panose="020B0604020202020204" pitchFamily="34" charset="0"/>
                <a:cs typeface="Arial" panose="020B0604020202020204" pitchFamily="34" charset="0"/>
              </a:rPr>
            </a:br>
            <a:r>
              <a:rPr lang="en-US" sz="2000" dirty="0" smtClean="0">
                <a:solidFill>
                  <a:schemeClr val="tx2"/>
                </a:solidFill>
                <a:latin typeface="Arial" panose="020B0604020202020204" pitchFamily="34" charset="0"/>
                <a:cs typeface="Arial" panose="020B0604020202020204" pitchFamily="34" charset="0"/>
              </a:rPr>
              <a:t>as it </a:t>
            </a:r>
            <a:r>
              <a:rPr lang="en-US" sz="2000" dirty="0">
                <a:solidFill>
                  <a:schemeClr val="tx2"/>
                </a:solidFill>
                <a:latin typeface="Arial" panose="020B0604020202020204" pitchFamily="34" charset="0"/>
                <a:cs typeface="Arial" panose="020B0604020202020204" pitchFamily="34" charset="0"/>
              </a:rPr>
              <a:t>is </a:t>
            </a:r>
            <a:r>
              <a:rPr lang="en-US" sz="2000" dirty="0" smtClean="0">
                <a:solidFill>
                  <a:schemeClr val="tx2"/>
                </a:solidFill>
                <a:latin typeface="Arial" panose="020B0604020202020204" pitchFamily="34" charset="0"/>
                <a:cs typeface="Arial" panose="020B0604020202020204" pitchFamily="34" charset="0"/>
              </a:rPr>
              <a:t>rewarding </a:t>
            </a:r>
            <a:r>
              <a:rPr lang="en-US" sz="2000" dirty="0">
                <a:solidFill>
                  <a:schemeClr val="tx2"/>
                </a:solidFill>
                <a:latin typeface="Arial" panose="020B0604020202020204" pitchFamily="34" charset="0"/>
                <a:cs typeface="Arial" panose="020B0604020202020204" pitchFamily="34" charset="0"/>
              </a:rPr>
              <a:t> </a:t>
            </a:r>
            <a:endParaRPr lang="en-US" sz="2000" dirty="0" smtClean="0">
              <a:solidFill>
                <a:schemeClr val="tx2"/>
              </a:solidFill>
              <a:latin typeface="Arial" panose="020B0604020202020204" pitchFamily="34" charset="0"/>
              <a:cs typeface="Arial" panose="020B0604020202020204" pitchFamily="34" charset="0"/>
            </a:endParaRPr>
          </a:p>
          <a:p>
            <a:pPr fontAlgn="base">
              <a:spcBef>
                <a:spcPts val="900"/>
              </a:spcBef>
            </a:pPr>
            <a:r>
              <a:rPr lang="en-US" sz="2000" dirty="0">
                <a:solidFill>
                  <a:schemeClr val="tx2"/>
                </a:solidFill>
                <a:latin typeface="Arial" panose="020B0604020202020204" pitchFamily="34" charset="0"/>
                <a:cs typeface="Arial" panose="020B0604020202020204" pitchFamily="34" charset="0"/>
              </a:rPr>
              <a:t>Opening your home to a child, youth or sibling group may make </a:t>
            </a:r>
            <a:r>
              <a:rPr lang="en-US" sz="2000" dirty="0" smtClean="0">
                <a:solidFill>
                  <a:schemeClr val="tx2"/>
                </a:solidFill>
                <a:latin typeface="Arial" panose="020B0604020202020204" pitchFamily="34" charset="0"/>
                <a:cs typeface="Arial" panose="020B0604020202020204" pitchFamily="34" charset="0"/>
              </a:rPr>
              <a:t>a positive difference </a:t>
            </a:r>
            <a:r>
              <a:rPr lang="en-US" sz="2000" dirty="0">
                <a:solidFill>
                  <a:schemeClr val="tx2"/>
                </a:solidFill>
                <a:latin typeface="Arial" panose="020B0604020202020204" pitchFamily="34" charset="0"/>
                <a:cs typeface="Arial" panose="020B0604020202020204" pitchFamily="34" charset="0"/>
              </a:rPr>
              <a:t>in their </a:t>
            </a:r>
            <a:r>
              <a:rPr lang="en-US" sz="2000" dirty="0" smtClean="0">
                <a:solidFill>
                  <a:schemeClr val="tx2"/>
                </a:solidFill>
                <a:latin typeface="Arial" panose="020B0604020202020204" pitchFamily="34" charset="0"/>
                <a:cs typeface="Arial" panose="020B0604020202020204" pitchFamily="34" charset="0"/>
              </a:rPr>
              <a:t>lives</a:t>
            </a:r>
          </a:p>
          <a:p>
            <a:pPr fontAlgn="base">
              <a:spcBef>
                <a:spcPts val="900"/>
              </a:spcBef>
            </a:pPr>
            <a:r>
              <a:rPr lang="en-US" sz="2000" b="1" dirty="0">
                <a:solidFill>
                  <a:schemeClr val="tx2"/>
                </a:solidFill>
                <a:latin typeface="Arial" panose="020B0604020202020204" pitchFamily="34" charset="0"/>
                <a:cs typeface="Arial" panose="020B0604020202020204" pitchFamily="34" charset="0"/>
              </a:rPr>
              <a:t>If this sounds </a:t>
            </a:r>
            <a:r>
              <a:rPr lang="en-US" sz="2000" b="1" dirty="0" smtClean="0">
                <a:solidFill>
                  <a:schemeClr val="tx2"/>
                </a:solidFill>
                <a:latin typeface="Arial" panose="020B0604020202020204" pitchFamily="34" charset="0"/>
                <a:cs typeface="Arial" panose="020B0604020202020204" pitchFamily="34" charset="0"/>
              </a:rPr>
              <a:t>interesting to you, then it’s               time to explore the idea of becoming a resource parent…</a:t>
            </a:r>
            <a:endParaRPr lang="en-US" sz="2000" b="1" dirty="0">
              <a:solidFill>
                <a:schemeClr val="tx2"/>
              </a:solidFill>
              <a:latin typeface="Arial" panose="020B0604020202020204" pitchFamily="34" charset="0"/>
              <a:cs typeface="Arial" panose="020B0604020202020204" pitchFamily="34" charset="0"/>
            </a:endParaRPr>
          </a:p>
          <a:p>
            <a:pPr fontAlgn="base">
              <a:spcBef>
                <a:spcPts val="900"/>
              </a:spcBef>
            </a:pPr>
            <a:endParaRPr lang="en-US" sz="2000" dirty="0" smtClean="0">
              <a:solidFill>
                <a:schemeClr val="tx2"/>
              </a:solidFill>
              <a:latin typeface="Arial" panose="020B0604020202020204" pitchFamily="34" charset="0"/>
              <a:cs typeface="Arial" panose="020B0604020202020204" pitchFamily="34" charset="0"/>
            </a:endParaRPr>
          </a:p>
          <a:p>
            <a:pPr marL="342892" indent="-342892">
              <a:lnSpc>
                <a:spcPct val="120000"/>
              </a:lnSpc>
              <a:spcBef>
                <a:spcPts val="900"/>
              </a:spcBef>
              <a:buFont typeface="+mj-lt"/>
              <a:buAutoNum type="arabicPeriod"/>
            </a:pPr>
            <a:endParaRPr lang="en-US" sz="2000" b="1" dirty="0" smtClean="0">
              <a:solidFill>
                <a:schemeClr val="tx2"/>
              </a:solidFill>
              <a:latin typeface="Arial" panose="020B0604020202020204" pitchFamily="34" charset="0"/>
              <a:cs typeface="Arial" panose="020B0604020202020204" pitchFamily="34" charset="0"/>
            </a:endParaRPr>
          </a:p>
          <a:p>
            <a:pPr marL="0" indent="0">
              <a:spcBef>
                <a:spcPts val="900"/>
              </a:spcBef>
              <a:buNone/>
            </a:pPr>
            <a:endParaRPr lang="en-US" sz="20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893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0" end="0"/>
                                            </p:txEl>
                                          </p:spTgt>
                                        </p:tgtEl>
                                        <p:attrNameLst>
                                          <p:attrName>ppt_c</p:attrName>
                                        </p:attrNameLst>
                                      </p:cBhvr>
                                      <p:to>
                                        <a:srgbClr val="D3A77B"/>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5">
                                            <p:txEl>
                                              <p:pRg st="1" end="1"/>
                                            </p:txEl>
                                          </p:spTgt>
                                        </p:tgtEl>
                                        <p:attrNameLst>
                                          <p:attrName>ppt_c</p:attrName>
                                        </p:attrNameLst>
                                      </p:cBhvr>
                                      <p:to>
                                        <a:srgbClr val="D3A77B"/>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1"/>
                </a:solidFill>
              </a:rPr>
              <a:t>Why </a:t>
            </a:r>
            <a:r>
              <a:rPr lang="en-US" sz="2800" b="1" dirty="0">
                <a:solidFill>
                  <a:schemeClr val="tx1"/>
                </a:solidFill>
              </a:rPr>
              <a:t>are </a:t>
            </a:r>
            <a:r>
              <a:rPr lang="en-US" sz="2800" b="1" dirty="0" smtClean="0">
                <a:solidFill>
                  <a:schemeClr val="tx1"/>
                </a:solidFill>
              </a:rPr>
              <a:t>Children </a:t>
            </a:r>
            <a:r>
              <a:rPr lang="en-US" sz="2800" b="1" dirty="0">
                <a:solidFill>
                  <a:schemeClr val="tx1"/>
                </a:solidFill>
              </a:rPr>
              <a:t>in </a:t>
            </a:r>
            <a:r>
              <a:rPr lang="en-US" sz="2800" b="1" dirty="0" smtClean="0">
                <a:solidFill>
                  <a:schemeClr val="tx1"/>
                </a:solidFill>
              </a:rPr>
              <a:t>Foster Care?</a:t>
            </a:r>
            <a:r>
              <a:rPr lang="en-US" sz="2800" b="1" dirty="0">
                <a:solidFill>
                  <a:schemeClr val="tx1"/>
                </a:solidFill>
              </a:rPr>
              <a:t/>
            </a:r>
            <a:br>
              <a:rPr lang="en-US" sz="2800" b="1" dirty="0">
                <a:solidFill>
                  <a:schemeClr val="tx1"/>
                </a:solidFill>
              </a:rPr>
            </a:br>
            <a:endParaRPr lang="en-US" dirty="0"/>
          </a:p>
        </p:txBody>
      </p:sp>
      <p:sp>
        <p:nvSpPr>
          <p:cNvPr id="3" name="Content Placeholder 2"/>
          <p:cNvSpPr>
            <a:spLocks noGrp="1"/>
          </p:cNvSpPr>
          <p:nvPr>
            <p:ph sz="half" idx="1"/>
          </p:nvPr>
        </p:nvSpPr>
        <p:spPr>
          <a:xfrm>
            <a:off x="400493" y="1028700"/>
            <a:ext cx="3715941" cy="2459083"/>
          </a:xfrm>
        </p:spPr>
        <p:txBody>
          <a:bodyPr/>
          <a:lstStyle/>
          <a:p>
            <a:pPr marL="0" indent="0" algn="ctr">
              <a:spcBef>
                <a:spcPts val="300"/>
              </a:spcBef>
              <a:buSzPct val="130000"/>
              <a:buNone/>
              <a:defRPr/>
            </a:pPr>
            <a:r>
              <a:rPr lang="en-US" b="1" dirty="0">
                <a:solidFill>
                  <a:schemeClr val="tx2"/>
                </a:solidFill>
                <a:latin typeface="Arial" panose="020B0604020202020204" pitchFamily="34" charset="0"/>
                <a:cs typeface="Arial" panose="020B0604020202020204" pitchFamily="34" charset="0"/>
              </a:rPr>
              <a:t>Dependent Children of the Court </a:t>
            </a:r>
            <a:r>
              <a:rPr lang="en-US" b="1" dirty="0" smtClean="0">
                <a:solidFill>
                  <a:schemeClr val="tx2"/>
                </a:solidFill>
                <a:latin typeface="Arial" panose="020B0604020202020204" pitchFamily="34" charset="0"/>
                <a:cs typeface="Arial" panose="020B0604020202020204" pitchFamily="34" charset="0"/>
              </a:rPr>
              <a:t>(Under WIC 300)</a:t>
            </a:r>
          </a:p>
          <a:p>
            <a:pPr>
              <a:spcBef>
                <a:spcPts val="300"/>
              </a:spcBef>
              <a:buSzPct val="130000"/>
              <a:buBlip>
                <a:blip r:embed="rId2"/>
              </a:buBlip>
              <a:defRPr/>
            </a:pPr>
            <a:r>
              <a:rPr lang="en-US" dirty="0" smtClean="0">
                <a:solidFill>
                  <a:schemeClr val="tx2"/>
                </a:solidFill>
                <a:latin typeface="Arial" panose="020B0604020202020204" pitchFamily="34" charset="0"/>
                <a:cs typeface="Arial" panose="020B0604020202020204" pitchFamily="34" charset="0"/>
              </a:rPr>
              <a:t>Removed due to child maltreatment by parent or guardian</a:t>
            </a:r>
          </a:p>
          <a:p>
            <a:pPr>
              <a:spcBef>
                <a:spcPts val="300"/>
              </a:spcBef>
              <a:buSzPct val="130000"/>
              <a:buBlip>
                <a:blip r:embed="rId2"/>
              </a:buBlip>
              <a:defRPr/>
            </a:pPr>
            <a:r>
              <a:rPr lang="en-US" dirty="0" smtClean="0">
                <a:solidFill>
                  <a:schemeClr val="tx2"/>
                </a:solidFill>
                <a:latin typeface="Arial" panose="020B0604020202020204" pitchFamily="34" charset="0"/>
                <a:cs typeface="Arial" panose="020B0604020202020204" pitchFamily="34" charset="0"/>
              </a:rPr>
              <a:t>Goal is reunification with parents or maintain stable placement for permanency</a:t>
            </a:r>
          </a:p>
          <a:p>
            <a:endParaRPr lang="en-US" dirty="0">
              <a:solidFill>
                <a:schemeClr val="tx2"/>
              </a:solidFill>
            </a:endParaRPr>
          </a:p>
        </p:txBody>
      </p:sp>
      <p:sp>
        <p:nvSpPr>
          <p:cNvPr id="4" name="Content Placeholder 3"/>
          <p:cNvSpPr>
            <a:spLocks noGrp="1"/>
          </p:cNvSpPr>
          <p:nvPr>
            <p:ph sz="half" idx="2"/>
          </p:nvPr>
        </p:nvSpPr>
        <p:spPr>
          <a:xfrm>
            <a:off x="4335977" y="1025434"/>
            <a:ext cx="4272445" cy="3053670"/>
          </a:xfrm>
        </p:spPr>
        <p:txBody>
          <a:bodyPr/>
          <a:lstStyle/>
          <a:p>
            <a:pPr marL="0" indent="0" algn="ctr">
              <a:spcBef>
                <a:spcPts val="300"/>
              </a:spcBef>
              <a:buSzPct val="130000"/>
              <a:buNone/>
              <a:defRPr/>
            </a:pPr>
            <a:r>
              <a:rPr lang="en-US" b="1" dirty="0" smtClean="0">
                <a:solidFill>
                  <a:schemeClr val="tx2"/>
                </a:solidFill>
                <a:latin typeface="Arial" panose="020B0604020202020204" pitchFamily="34" charset="0"/>
                <a:cs typeface="Arial" panose="020B0604020202020204" pitchFamily="34" charset="0"/>
              </a:rPr>
              <a:t>Wards of the Court</a:t>
            </a:r>
          </a:p>
          <a:p>
            <a:pPr marL="0" indent="0" algn="ctr">
              <a:spcBef>
                <a:spcPts val="300"/>
              </a:spcBef>
              <a:buSzPct val="130000"/>
              <a:buNone/>
              <a:defRPr/>
            </a:pPr>
            <a:r>
              <a:rPr lang="en-US" b="1" dirty="0" smtClean="0">
                <a:solidFill>
                  <a:schemeClr val="tx2"/>
                </a:solidFill>
                <a:latin typeface="Arial" panose="020B0604020202020204" pitchFamily="34" charset="0"/>
                <a:cs typeface="Arial" panose="020B0604020202020204" pitchFamily="34" charset="0"/>
              </a:rPr>
              <a:t>(Under WIC 600)</a:t>
            </a:r>
          </a:p>
          <a:p>
            <a:pPr>
              <a:spcBef>
                <a:spcPts val="300"/>
              </a:spcBef>
              <a:buSzPct val="130000"/>
              <a:buBlip>
                <a:blip r:embed="rId2"/>
              </a:buBlip>
              <a:defRPr/>
            </a:pPr>
            <a:r>
              <a:rPr lang="en-US" dirty="0" smtClean="0">
                <a:solidFill>
                  <a:schemeClr val="tx2"/>
                </a:solidFill>
                <a:latin typeface="Arial" panose="020B0604020202020204" pitchFamily="34" charset="0"/>
                <a:cs typeface="Arial" panose="020B0604020202020204" pitchFamily="34" charset="0"/>
              </a:rPr>
              <a:t>Removed due to delinquent behavior and the home is not suitable</a:t>
            </a:r>
          </a:p>
          <a:p>
            <a:pPr>
              <a:spcBef>
                <a:spcPts val="300"/>
              </a:spcBef>
              <a:buSzPct val="130000"/>
              <a:buBlip>
                <a:blip r:embed="rId2"/>
              </a:buBlip>
              <a:defRPr/>
            </a:pPr>
            <a:r>
              <a:rPr lang="en-US" dirty="0" smtClean="0">
                <a:solidFill>
                  <a:schemeClr val="tx2"/>
                </a:solidFill>
                <a:latin typeface="Arial" panose="020B0604020202020204" pitchFamily="34" charset="0"/>
                <a:cs typeface="Arial" panose="020B0604020202020204" pitchFamily="34" charset="0"/>
              </a:rPr>
              <a:t>Goal is rehabilitation, reunification and permanency</a:t>
            </a:r>
            <a:endParaRPr lang="en-US" dirty="0">
              <a:solidFill>
                <a:schemeClr val="tx2"/>
              </a:solidFill>
            </a:endParaRPr>
          </a:p>
        </p:txBody>
      </p:sp>
      <p:sp>
        <p:nvSpPr>
          <p:cNvPr id="6" name="TextBox 5"/>
          <p:cNvSpPr txBox="1"/>
          <p:nvPr/>
        </p:nvSpPr>
        <p:spPr>
          <a:xfrm>
            <a:off x="287382" y="3657600"/>
            <a:ext cx="4740400" cy="1015663"/>
          </a:xfrm>
          <a:prstGeom prst="rect">
            <a:avLst/>
          </a:prstGeom>
          <a:noFill/>
        </p:spPr>
        <p:txBody>
          <a:bodyPr wrap="none" rtlCol="0">
            <a:spAutoFit/>
          </a:bodyPr>
          <a:lstStyle/>
          <a:p>
            <a:r>
              <a:rPr lang="en-US" sz="2000" dirty="0" smtClean="0">
                <a:solidFill>
                  <a:schemeClr val="tx2"/>
                </a:solidFill>
                <a:latin typeface="Arial" panose="020B0604020202020204" pitchFamily="34" charset="0"/>
                <a:cs typeface="Arial" panose="020B0604020202020204" pitchFamily="34" charset="0"/>
              </a:rPr>
              <a:t>Both agencies want the same outcome: </a:t>
            </a:r>
          </a:p>
          <a:p>
            <a:pPr algn="ctr"/>
            <a:r>
              <a:rPr lang="en-US" sz="2000" b="1" dirty="0" smtClean="0">
                <a:solidFill>
                  <a:schemeClr val="tx2"/>
                </a:solidFill>
                <a:latin typeface="Arial" panose="020B0604020202020204" pitchFamily="34" charset="0"/>
                <a:cs typeface="Arial" panose="020B0604020202020204" pitchFamily="34" charset="0"/>
              </a:rPr>
              <a:t>Permanency</a:t>
            </a:r>
            <a:endParaRPr lang="en-US" sz="2000" b="1" dirty="0">
              <a:solidFill>
                <a:schemeClr val="tx2"/>
              </a:solidFill>
              <a:latin typeface="Arial" panose="020B0604020202020204" pitchFamily="34" charset="0"/>
              <a:cs typeface="Arial" panose="020B0604020202020204" pitchFamily="34" charset="0"/>
            </a:endParaRPr>
          </a:p>
          <a:p>
            <a:endParaRPr lang="en-US" sz="2000" dirty="0">
              <a:solidFill>
                <a:schemeClr val="tx2"/>
              </a:solidFill>
              <a:latin typeface="Arial" panose="020B0604020202020204" pitchFamily="34" charset="0"/>
              <a:cs typeface="Arial" panose="020B0604020202020204" pitchFamily="34" charset="0"/>
            </a:endParaRPr>
          </a:p>
        </p:txBody>
      </p:sp>
      <p:pic>
        <p:nvPicPr>
          <p:cNvPr id="4098" name="Picture 2" descr="Image result for children of all ages"/>
          <p:cNvPicPr>
            <a:picLocks noChangeAspect="1" noChangeArrowheads="1"/>
          </p:cNvPicPr>
          <p:nvPr/>
        </p:nvPicPr>
        <p:blipFill>
          <a:blip r:embed="rId3" cstate="screen">
            <a:clrChange>
              <a:clrFrom>
                <a:srgbClr val="FFFFFE"/>
              </a:clrFrom>
              <a:clrTo>
                <a:srgbClr val="FFFFFE">
                  <a:alpha val="0"/>
                </a:srgbClr>
              </a:clrTo>
            </a:clrChange>
            <a:extLst>
              <a:ext uri="{28A0092B-C50C-407E-A947-70E740481C1C}">
                <a14:useLocalDpi xmlns:a14="http://schemas.microsoft.com/office/drawing/2010/main"/>
              </a:ext>
            </a:extLst>
          </a:blip>
          <a:srcRect/>
          <a:stretch>
            <a:fillRect/>
          </a:stretch>
        </p:blipFill>
        <p:spPr bwMode="auto">
          <a:xfrm>
            <a:off x="5275717" y="2089399"/>
            <a:ext cx="3868283" cy="309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74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147" y="393296"/>
            <a:ext cx="7543802" cy="607039"/>
          </a:xfrm>
        </p:spPr>
        <p:txBody>
          <a:bodyPr>
            <a:normAutofit/>
          </a:bodyPr>
          <a:lstStyle/>
          <a:p>
            <a:pPr algn="ctr">
              <a:lnSpc>
                <a:spcPct val="100000"/>
              </a:lnSpc>
            </a:pPr>
            <a:r>
              <a:rPr lang="en-US" b="1" dirty="0">
                <a:solidFill>
                  <a:schemeClr val="tx1"/>
                </a:solidFill>
                <a:effectLst>
                  <a:outerShdw blurRad="38100" dist="38100" dir="2700000" algn="tl">
                    <a:srgbClr val="000000">
                      <a:alpha val="43137"/>
                    </a:srgbClr>
                  </a:outerShdw>
                </a:effectLst>
              </a:rPr>
              <a:t>Who are the Children in Foster Care</a:t>
            </a:r>
            <a:r>
              <a:rPr lang="en-US" b="1" dirty="0" smtClean="0">
                <a:solidFill>
                  <a:schemeClr val="tx1"/>
                </a:solidFill>
                <a:effectLst>
                  <a:outerShdw blurRad="38100" dist="38100" dir="2700000" algn="tl">
                    <a:srgbClr val="000000">
                      <a:alpha val="43137"/>
                    </a:srgbClr>
                  </a:outerShdw>
                </a:effectLst>
              </a:rPr>
              <a:t>?</a:t>
            </a:r>
            <a:endParaRPr lang="en-US" sz="3100" b="1" i="1" dirty="0">
              <a:solidFill>
                <a:schemeClr val="bg2">
                  <a:lumMod val="10000"/>
                </a:schemeClr>
              </a:solidFill>
            </a:endParaRPr>
          </a:p>
        </p:txBody>
      </p:sp>
      <p:sp>
        <p:nvSpPr>
          <p:cNvPr id="4" name="Content Placeholder 3"/>
          <p:cNvSpPr>
            <a:spLocks noGrp="1"/>
          </p:cNvSpPr>
          <p:nvPr>
            <p:ph sz="half" idx="2"/>
          </p:nvPr>
        </p:nvSpPr>
        <p:spPr>
          <a:xfrm>
            <a:off x="349588" y="1349829"/>
            <a:ext cx="5149876" cy="3603108"/>
          </a:xfrm>
        </p:spPr>
        <p:txBody>
          <a:bodyPr>
            <a:noAutofit/>
          </a:bodyPr>
          <a:lstStyle/>
          <a:p>
            <a:pPr>
              <a:spcBef>
                <a:spcPts val="300"/>
              </a:spcBef>
              <a:buSzPct val="130000"/>
              <a:buBlip>
                <a:blip r:embed="rId3"/>
              </a:buBlip>
              <a:defRPr/>
            </a:pPr>
            <a:r>
              <a:rPr lang="en-US" dirty="0" smtClean="0">
                <a:solidFill>
                  <a:schemeClr val="tx2"/>
                </a:solidFill>
                <a:latin typeface="Arial" panose="020B0604020202020204" pitchFamily="34" charset="0"/>
                <a:cs typeface="Arial" panose="020B0604020202020204" pitchFamily="34" charset="0"/>
              </a:rPr>
              <a:t>Children who may have experienced:</a:t>
            </a:r>
            <a:endParaRPr lang="en-US" dirty="0">
              <a:solidFill>
                <a:schemeClr val="tx2"/>
              </a:solidFill>
              <a:latin typeface="Arial" panose="020B0604020202020204" pitchFamily="34" charset="0"/>
              <a:cs typeface="Arial" panose="020B0604020202020204" pitchFamily="34" charset="0"/>
            </a:endParaRPr>
          </a:p>
          <a:p>
            <a:pPr lvl="1">
              <a:spcBef>
                <a:spcPts val="300"/>
              </a:spcBef>
              <a:buSzPct val="130000"/>
              <a:defRPr/>
            </a:pPr>
            <a:r>
              <a:rPr lang="en-US" sz="1400" dirty="0" smtClean="0">
                <a:solidFill>
                  <a:schemeClr val="tx2"/>
                </a:solidFill>
                <a:latin typeface="Arial" panose="020B0604020202020204" pitchFamily="34" charset="0"/>
                <a:cs typeface="Arial" panose="020B0604020202020204" pitchFamily="34" charset="0"/>
              </a:rPr>
              <a:t>Neglect or abandonment</a:t>
            </a:r>
          </a:p>
          <a:p>
            <a:pPr lvl="1">
              <a:spcBef>
                <a:spcPts val="300"/>
              </a:spcBef>
              <a:buSzPct val="130000"/>
              <a:defRPr/>
            </a:pPr>
            <a:r>
              <a:rPr lang="en-US" sz="1400" dirty="0" smtClean="0">
                <a:solidFill>
                  <a:schemeClr val="tx2"/>
                </a:solidFill>
                <a:latin typeface="Arial" panose="020B0604020202020204" pitchFamily="34" charset="0"/>
                <a:cs typeface="Arial" panose="020B0604020202020204" pitchFamily="34" charset="0"/>
              </a:rPr>
              <a:t>Physical, emotional or sexual abuse</a:t>
            </a:r>
          </a:p>
          <a:p>
            <a:pPr lvl="1">
              <a:spcBef>
                <a:spcPts val="300"/>
              </a:spcBef>
              <a:buSzPct val="130000"/>
              <a:defRPr/>
            </a:pPr>
            <a:r>
              <a:rPr lang="en-US" sz="1400" dirty="0" smtClean="0">
                <a:solidFill>
                  <a:schemeClr val="tx2"/>
                </a:solidFill>
                <a:latin typeface="Arial" panose="020B0604020202020204" pitchFamily="34" charset="0"/>
                <a:cs typeface="Arial" panose="020B0604020202020204" pitchFamily="34" charset="0"/>
              </a:rPr>
              <a:t>Victims of Human Trafficking</a:t>
            </a:r>
          </a:p>
          <a:p>
            <a:pPr>
              <a:spcBef>
                <a:spcPts val="600"/>
              </a:spcBef>
              <a:buSzPct val="130000"/>
              <a:buBlip>
                <a:blip r:embed="rId3"/>
              </a:buBlip>
              <a:defRPr/>
            </a:pPr>
            <a:r>
              <a:rPr lang="en-US" dirty="0" smtClean="0">
                <a:solidFill>
                  <a:schemeClr val="tx2"/>
                </a:solidFill>
                <a:latin typeface="Arial" panose="020B0604020202020204" pitchFamily="34" charset="0"/>
                <a:cs typeface="Arial" panose="020B0604020202020204" pitchFamily="34" charset="0"/>
              </a:rPr>
              <a:t>All age groups: 0-17 years</a:t>
            </a:r>
          </a:p>
          <a:p>
            <a:pPr marL="260597" lvl="1" indent="-260597">
              <a:spcBef>
                <a:spcPts val="600"/>
              </a:spcBef>
              <a:buSzPct val="130000"/>
              <a:buBlip>
                <a:blip r:embed="rId3"/>
              </a:buBlip>
              <a:defRPr/>
            </a:pPr>
            <a:r>
              <a:rPr lang="en-US" sz="1800" dirty="0" smtClean="0">
                <a:solidFill>
                  <a:schemeClr val="tx2"/>
                </a:solidFill>
                <a:latin typeface="Arial" panose="020B0604020202020204" pitchFamily="34" charset="0"/>
                <a:cs typeface="Arial" panose="020B0604020202020204" pitchFamily="34" charset="0"/>
              </a:rPr>
              <a:t>Small &amp; large sibling groups</a:t>
            </a:r>
          </a:p>
          <a:p>
            <a:pPr>
              <a:spcBef>
                <a:spcPts val="600"/>
              </a:spcBef>
              <a:buSzPct val="130000"/>
              <a:buBlip>
                <a:blip r:embed="rId3"/>
              </a:buBlip>
              <a:defRPr/>
            </a:pPr>
            <a:r>
              <a:rPr lang="en-US" dirty="0" smtClean="0">
                <a:solidFill>
                  <a:schemeClr val="tx2"/>
                </a:solidFill>
                <a:latin typeface="Arial" panose="020B0604020202020204" pitchFamily="34" charset="0"/>
                <a:cs typeface="Arial" panose="020B0604020202020204" pitchFamily="34" charset="0"/>
              </a:rPr>
              <a:t>Teen </a:t>
            </a:r>
            <a:r>
              <a:rPr lang="en-US" dirty="0">
                <a:solidFill>
                  <a:schemeClr val="tx2"/>
                </a:solidFill>
                <a:latin typeface="Arial" panose="020B0604020202020204" pitchFamily="34" charset="0"/>
                <a:cs typeface="Arial" panose="020B0604020202020204" pitchFamily="34" charset="0"/>
              </a:rPr>
              <a:t>parents with their </a:t>
            </a:r>
            <a:r>
              <a:rPr lang="en-US" dirty="0" smtClean="0">
                <a:solidFill>
                  <a:schemeClr val="tx2"/>
                </a:solidFill>
                <a:latin typeface="Arial" panose="020B0604020202020204" pitchFamily="34" charset="0"/>
                <a:cs typeface="Arial" panose="020B0604020202020204" pitchFamily="34" charset="0"/>
              </a:rPr>
              <a:t>babies </a:t>
            </a:r>
          </a:p>
          <a:p>
            <a:pPr>
              <a:spcBef>
                <a:spcPts val="600"/>
              </a:spcBef>
              <a:buSzPct val="130000"/>
              <a:buBlip>
                <a:blip r:embed="rId3"/>
              </a:buBlip>
              <a:defRPr/>
            </a:pPr>
            <a:r>
              <a:rPr lang="en-US" dirty="0" smtClean="0">
                <a:solidFill>
                  <a:schemeClr val="tx2"/>
                </a:solidFill>
                <a:latin typeface="Arial" panose="020B0604020202020204" pitchFamily="34" charset="0"/>
                <a:cs typeface="Arial" panose="020B0604020202020204" pitchFamily="34" charset="0"/>
              </a:rPr>
              <a:t>Babies </a:t>
            </a:r>
            <a:r>
              <a:rPr lang="en-US" dirty="0">
                <a:solidFill>
                  <a:schemeClr val="tx2"/>
                </a:solidFill>
                <a:latin typeface="Arial" panose="020B0604020202020204" pitchFamily="34" charset="0"/>
                <a:cs typeface="Arial" panose="020B0604020202020204" pitchFamily="34" charset="0"/>
              </a:rPr>
              <a:t>born </a:t>
            </a:r>
            <a:r>
              <a:rPr lang="en-US" dirty="0" smtClean="0">
                <a:solidFill>
                  <a:schemeClr val="tx2"/>
                </a:solidFill>
                <a:latin typeface="Arial" panose="020B0604020202020204" pitchFamily="34" charset="0"/>
                <a:cs typeface="Arial" panose="020B0604020202020204" pitchFamily="34" charset="0"/>
              </a:rPr>
              <a:t>with prenatal drug or</a:t>
            </a:r>
            <a:br>
              <a:rPr lang="en-US" dirty="0" smtClean="0">
                <a:solidFill>
                  <a:schemeClr val="tx2"/>
                </a:solidFill>
                <a:latin typeface="Arial" panose="020B0604020202020204" pitchFamily="34" charset="0"/>
                <a:cs typeface="Arial" panose="020B0604020202020204" pitchFamily="34" charset="0"/>
              </a:rPr>
            </a:br>
            <a:r>
              <a:rPr lang="en-US" dirty="0" smtClean="0">
                <a:solidFill>
                  <a:schemeClr val="tx2"/>
                </a:solidFill>
                <a:latin typeface="Arial" panose="020B0604020202020204" pitchFamily="34" charset="0"/>
                <a:cs typeface="Arial" panose="020B0604020202020204" pitchFamily="34" charset="0"/>
              </a:rPr>
              <a:t> alcohol exposure</a:t>
            </a:r>
            <a:endParaRPr lang="en-US" dirty="0">
              <a:solidFill>
                <a:schemeClr val="tx2"/>
              </a:solidFill>
              <a:latin typeface="Arial" panose="020B0604020202020204" pitchFamily="34" charset="0"/>
              <a:cs typeface="Arial" panose="020B0604020202020204" pitchFamily="34" charset="0"/>
            </a:endParaRPr>
          </a:p>
          <a:p>
            <a:pPr>
              <a:spcBef>
                <a:spcPts val="600"/>
              </a:spcBef>
              <a:buSzPct val="130000"/>
              <a:buBlip>
                <a:blip r:embed="rId3"/>
              </a:buBlip>
              <a:defRPr/>
            </a:pPr>
            <a:r>
              <a:rPr lang="en-US" dirty="0">
                <a:solidFill>
                  <a:schemeClr val="tx2"/>
                </a:solidFill>
                <a:latin typeface="Arial" panose="020B0604020202020204" pitchFamily="34" charset="0"/>
                <a:cs typeface="Arial" panose="020B0604020202020204" pitchFamily="34" charset="0"/>
              </a:rPr>
              <a:t>Special Medical Needs </a:t>
            </a:r>
            <a:r>
              <a:rPr lang="en-US" dirty="0" smtClean="0">
                <a:solidFill>
                  <a:schemeClr val="tx2"/>
                </a:solidFill>
                <a:latin typeface="Arial" panose="020B0604020202020204" pitchFamily="34" charset="0"/>
                <a:cs typeface="Arial" panose="020B0604020202020204" pitchFamily="34" charset="0"/>
              </a:rPr>
              <a:t>children</a:t>
            </a:r>
            <a:endParaRPr lang="en-US" dirty="0">
              <a:solidFill>
                <a:schemeClr val="tx2"/>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54335" y="1069914"/>
            <a:ext cx="4726992" cy="3371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396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788" y="357388"/>
            <a:ext cx="7543802" cy="533400"/>
          </a:xfrm>
        </p:spPr>
        <p:txBody>
          <a:bodyPr/>
          <a:lstStyle/>
          <a:p>
            <a:pPr algn="ctr"/>
            <a:r>
              <a:rPr lang="en-US" b="1" dirty="0">
                <a:solidFill>
                  <a:schemeClr val="tx1"/>
                </a:solidFill>
                <a:effectLst>
                  <a:outerShdw blurRad="38100" dist="38100" dir="2700000" algn="tl">
                    <a:srgbClr val="000000">
                      <a:alpha val="43137"/>
                    </a:srgbClr>
                  </a:outerShdw>
                </a:effectLst>
              </a:rPr>
              <a:t>Who are the Children in Foster Care</a:t>
            </a:r>
            <a:r>
              <a:rPr lang="en-US" b="1" dirty="0" smtClean="0">
                <a:solidFill>
                  <a:schemeClr val="tx1"/>
                </a:solidFill>
                <a:effectLst>
                  <a:outerShdw blurRad="38100" dist="38100" dir="2700000" algn="tl">
                    <a:srgbClr val="000000">
                      <a:alpha val="43137"/>
                    </a:srgbClr>
                  </a:outerShdw>
                </a:effectLst>
              </a:rPr>
              <a:t>?</a:t>
            </a:r>
            <a:endParaRPr lang="en-US" b="1" dirty="0">
              <a:solidFill>
                <a:schemeClr val="tx1"/>
              </a:solidFill>
              <a:effectLst>
                <a:outerShdw blurRad="38100" dist="38100" dir="2700000" algn="tl">
                  <a:srgbClr val="000000">
                    <a:alpha val="43137"/>
                  </a:srgbClr>
                </a:outerShdw>
              </a:effectLst>
            </a:endParaRPr>
          </a:p>
        </p:txBody>
      </p:sp>
      <p:sp>
        <p:nvSpPr>
          <p:cNvPr id="3" name="Rectangle 2"/>
          <p:cNvSpPr/>
          <p:nvPr/>
        </p:nvSpPr>
        <p:spPr>
          <a:xfrm>
            <a:off x="666360" y="1287301"/>
            <a:ext cx="4756648" cy="3185485"/>
          </a:xfrm>
          <a:prstGeom prst="rect">
            <a:avLst/>
          </a:prstGeom>
        </p:spPr>
        <p:txBody>
          <a:bodyPr wrap="square" lIns="68579" tIns="34289" rIns="68579" bIns="34289">
            <a:spAutoFit/>
          </a:bodyPr>
          <a:lstStyle/>
          <a:p>
            <a:pPr marL="214308" indent="-214308">
              <a:lnSpc>
                <a:spcPct val="150000"/>
              </a:lnSpc>
              <a:buSzPct val="130000"/>
              <a:buBlip>
                <a:blip r:embed="rId3"/>
              </a:buBlip>
              <a:defRPr/>
            </a:pPr>
            <a:r>
              <a:rPr lang="en-US" sz="1800" dirty="0" smtClean="0">
                <a:solidFill>
                  <a:schemeClr val="tx2"/>
                </a:solidFill>
                <a:latin typeface="Arial" panose="020B0604020202020204" pitchFamily="34" charset="0"/>
                <a:cs typeface="Arial" panose="020B0604020202020204" pitchFamily="34" charset="0"/>
              </a:rPr>
              <a:t>Race </a:t>
            </a:r>
            <a:r>
              <a:rPr lang="en-US" sz="1800" dirty="0">
                <a:solidFill>
                  <a:schemeClr val="tx2"/>
                </a:solidFill>
                <a:latin typeface="Arial" panose="020B0604020202020204" pitchFamily="34" charset="0"/>
                <a:cs typeface="Arial" panose="020B0604020202020204" pitchFamily="34" charset="0"/>
              </a:rPr>
              <a:t>&amp; </a:t>
            </a:r>
            <a:r>
              <a:rPr lang="en-US" sz="1800" dirty="0" smtClean="0">
                <a:solidFill>
                  <a:schemeClr val="tx2"/>
                </a:solidFill>
                <a:latin typeface="Arial" panose="020B0604020202020204" pitchFamily="34" charset="0"/>
                <a:cs typeface="Arial" panose="020B0604020202020204" pitchFamily="34" charset="0"/>
              </a:rPr>
              <a:t>Ethnicity</a:t>
            </a:r>
            <a:endParaRPr lang="en-US" sz="1800" dirty="0">
              <a:solidFill>
                <a:schemeClr val="tx2"/>
              </a:solidFill>
              <a:latin typeface="Arial" panose="020B0604020202020204" pitchFamily="34" charset="0"/>
              <a:cs typeface="Arial" panose="020B0604020202020204" pitchFamily="34" charset="0"/>
            </a:endParaRPr>
          </a:p>
          <a:p>
            <a:pPr marL="214308" indent="-214308">
              <a:lnSpc>
                <a:spcPct val="150000"/>
              </a:lnSpc>
              <a:buSzPct val="130000"/>
              <a:buBlip>
                <a:blip r:embed="rId3"/>
              </a:buBlip>
              <a:defRPr/>
            </a:pPr>
            <a:r>
              <a:rPr lang="en-US" sz="1800" dirty="0" smtClean="0">
                <a:solidFill>
                  <a:schemeClr val="tx2"/>
                </a:solidFill>
                <a:latin typeface="Arial" panose="020B0604020202020204" pitchFamily="34" charset="0"/>
                <a:cs typeface="Arial" panose="020B0604020202020204" pitchFamily="34" charset="0"/>
              </a:rPr>
              <a:t>Religion</a:t>
            </a:r>
            <a:endParaRPr lang="en-US" sz="1800" dirty="0">
              <a:solidFill>
                <a:schemeClr val="tx2"/>
              </a:solidFill>
              <a:latin typeface="Arial" panose="020B0604020202020204" pitchFamily="34" charset="0"/>
              <a:cs typeface="Arial" panose="020B0604020202020204" pitchFamily="34" charset="0"/>
            </a:endParaRPr>
          </a:p>
          <a:p>
            <a:pPr marL="214308" indent="-214308">
              <a:lnSpc>
                <a:spcPct val="150000"/>
              </a:lnSpc>
              <a:buSzPct val="130000"/>
              <a:buBlip>
                <a:blip r:embed="rId3"/>
              </a:buBlip>
              <a:defRPr/>
            </a:pPr>
            <a:r>
              <a:rPr lang="en-US" sz="1800" dirty="0" smtClean="0">
                <a:solidFill>
                  <a:schemeClr val="tx2"/>
                </a:solidFill>
                <a:latin typeface="Arial" panose="020B0604020202020204" pitchFamily="34" charset="0"/>
                <a:cs typeface="Arial" panose="020B0604020202020204" pitchFamily="34" charset="0"/>
              </a:rPr>
              <a:t>Nationality</a:t>
            </a:r>
            <a:endParaRPr lang="en-US" sz="1800" dirty="0">
              <a:solidFill>
                <a:schemeClr val="tx2"/>
              </a:solidFill>
              <a:latin typeface="Arial" panose="020B0604020202020204" pitchFamily="34" charset="0"/>
              <a:cs typeface="Arial" panose="020B0604020202020204" pitchFamily="34" charset="0"/>
            </a:endParaRPr>
          </a:p>
          <a:p>
            <a:pPr marL="214308" indent="-214308">
              <a:lnSpc>
                <a:spcPct val="150000"/>
              </a:lnSpc>
              <a:buSzPct val="130000"/>
              <a:buBlip>
                <a:blip r:embed="rId3"/>
              </a:buBlip>
              <a:defRPr/>
            </a:pPr>
            <a:r>
              <a:rPr lang="en-US" sz="1800" dirty="0">
                <a:solidFill>
                  <a:schemeClr val="tx2"/>
                </a:solidFill>
                <a:latin typeface="Arial" panose="020B0604020202020204" pitchFamily="34" charset="0"/>
                <a:cs typeface="Arial" panose="020B0604020202020204" pitchFamily="34" charset="0"/>
              </a:rPr>
              <a:t>LGTBQ Youth</a:t>
            </a:r>
          </a:p>
          <a:p>
            <a:pPr marL="685783" lvl="1" indent="-342892">
              <a:lnSpc>
                <a:spcPct val="150000"/>
              </a:lnSpc>
              <a:buSzPct val="130000"/>
              <a:buFont typeface="Arial" panose="020B0604020202020204" pitchFamily="34" charset="0"/>
              <a:buChar char="•"/>
              <a:defRPr/>
            </a:pPr>
            <a:r>
              <a:rPr lang="en-US" sz="1500" dirty="0">
                <a:solidFill>
                  <a:schemeClr val="tx2"/>
                </a:solidFill>
                <a:latin typeface="Arial" panose="020B0604020202020204" pitchFamily="34" charset="0"/>
                <a:cs typeface="Arial" panose="020B0604020202020204" pitchFamily="34" charset="0"/>
              </a:rPr>
              <a:t>Lesbian, Gay, Transgender, </a:t>
            </a:r>
            <a:r>
              <a:rPr lang="en-US" sz="1500" dirty="0" smtClean="0">
                <a:solidFill>
                  <a:schemeClr val="tx2"/>
                </a:solidFill>
                <a:latin typeface="Arial" panose="020B0604020202020204" pitchFamily="34" charset="0"/>
                <a:cs typeface="Arial" panose="020B0604020202020204" pitchFamily="34" charset="0"/>
              </a:rPr>
              <a:t>Bi-Sexual </a:t>
            </a:r>
            <a:r>
              <a:rPr lang="en-US" sz="1500" dirty="0">
                <a:solidFill>
                  <a:schemeClr val="tx2"/>
                </a:solidFill>
                <a:latin typeface="Arial" panose="020B0604020202020204" pitchFamily="34" charset="0"/>
                <a:cs typeface="Arial" panose="020B0604020202020204" pitchFamily="34" charset="0"/>
              </a:rPr>
              <a:t>&amp; Questioning</a:t>
            </a:r>
          </a:p>
          <a:p>
            <a:pPr marL="214308" indent="-214308">
              <a:lnSpc>
                <a:spcPct val="150000"/>
              </a:lnSpc>
              <a:buSzPct val="130000"/>
              <a:buBlip>
                <a:blip r:embed="rId3"/>
              </a:buBlip>
              <a:defRPr/>
            </a:pPr>
            <a:r>
              <a:rPr lang="en-US" sz="1800" dirty="0">
                <a:solidFill>
                  <a:schemeClr val="tx2"/>
                </a:solidFill>
                <a:latin typeface="Arial" panose="020B0604020202020204" pitchFamily="34" charset="0"/>
                <a:cs typeface="Arial" panose="020B0604020202020204" pitchFamily="34" charset="0"/>
              </a:rPr>
              <a:t>Native American &amp; Eskimo</a:t>
            </a:r>
          </a:p>
          <a:p>
            <a:pPr marL="685783" lvl="1" indent="-342892">
              <a:lnSpc>
                <a:spcPct val="150000"/>
              </a:lnSpc>
              <a:buSzPct val="130000"/>
              <a:buFont typeface="Arial" panose="020B0604020202020204" pitchFamily="34" charset="0"/>
              <a:buChar char="•"/>
              <a:defRPr/>
            </a:pPr>
            <a:r>
              <a:rPr lang="en-US" sz="1500" dirty="0">
                <a:solidFill>
                  <a:schemeClr val="tx2"/>
                </a:solidFill>
                <a:latin typeface="Arial" panose="020B0604020202020204" pitchFamily="34" charset="0"/>
                <a:cs typeface="Arial" panose="020B0604020202020204" pitchFamily="34" charset="0"/>
              </a:rPr>
              <a:t>ICWA (Indian Child Welfare Act)</a:t>
            </a:r>
          </a:p>
        </p:txBody>
      </p:sp>
      <p:sp>
        <p:nvSpPr>
          <p:cNvPr id="9" name="AutoShape 6" descr="data:image/jpeg;base64,/9j/4AAQSkZJRgABAQAAAQABAAD/2wCEAAkGBxQSEhUUExQWFhUWGBgYGBgYFyAYIBYiHhwXGhwaGRcbHSgiIBwlHBkaIjQhJiorLy4uHCAzODMsNygtLisBCgoKDg0OGhAQGywkHyQsLCwsNCwsLCwsLCwsLCwsLCwsLCwsLCwsLCwsLCwsLCwsLCwsLCwsLCwsLCwsLCwsLP/AABEIAOEA4QMBIgACEQEDEQH/xAAcAAACAgMBAQAAAAAAAAAAAAAABgUHAwQIAgH/xABNEAACAQIEAwYCBwQFCgQHAQABAgMEEQAFEiEGMUEHEyJRYXEUMiNCUmKBkaFygrHBFTNDU5IIFiQ0Y3OTorLCNYOz0SVUZKPD0uEX/8QAGgEBAQEBAQEBAAAAAAAAAAAAAAECAwQFBv/EACwRAQEAAgEDAQYFBQAAAAAAAAABAhEhAzFBEgUTIjJRYQQzocHRNHGB4fD/2gAMAwEAAhEDEQA/ALxwYMGAMGDBgDBgwYAwYMYKyrSJS8jqii5LMQBsCTufQE/hgM+DGIPqS67Ei41Aj2uDuPbniqeFe0SSkeohziYGRHUJoQOQfFrBMI06R4bX8W5v6Et0tHM65YImle+hBdiOgvuxuRsBuT5A41siz2Gsj72As0d2CuVKhtJ0krccrgjGvTZhS5gmlW1gFHeN1KMLHUuuJwG0kr1FjbrhKloMwo8zkTL9BpnT4n4eRtKG7BZUiNvC+rxbWUaxe+BatDELxbm3wtM83exxaQbGRC4Y9ECh1JJ5WBvhTzDi6ogzFWnkihoWhuI5GRX12sVKgmTWJNiQCmnfc4gc0WkzOvoild30nelpFY6ERE0t3cMbgG7MAOrNdidl2iXI6ZfnFbLl00vdd1WLrIjmARV5OoBuAVCHYsRuPFaxxj4Q48WsCoIpJJURTUSRKDFGxG4BLXbcG2kNy2vzxMcW5b8RCqFS0RljM6Le8iA7rtuRfSSBuQpG97YrTPUORZnG9CjvDURlpaZQX2Q3Yr1FgSwvys31TYEtsXMDfcY+4XM341o6anhqJJD3U9jGVUsWBGq9lHIDn+XPE9S1CyIsiMGR1DKw5MCLgj0IxW9suDFfZ7xHUT1nw2WTJLpjkaoA0jurFQoimKsvfElhZgwuNwN7T2e8XRUjU3ebJUBjfcutlUraBVLtcmxt8u1+eCbMeDGGnq0cKUdWDqHWxB1KeTD0PnjNgowYMGAMGDBgDBgwYAwYMGAMGDBgDBgwYAwYMLPGec1VL3EkEKSQaiapma3dILHUNxYAaiTv8oFt8AzY0c7yuOqheCUXRxZhyvuDa4335bWOF3gvi5sy76SMRpFHJoWNiTK4sD3jWNkBvsLNyO+JTjXOjR0M9QoBZFGkHcamYIpI8gzAnBNzWy/LwfLTTvNBPNJB3T6YGqZgYWtcNGddnXa2huV9ibAYQuLuz4UuWwVkTP36iNqgk3uXsdag8irke4NzuMJ/+ddd3ne/GVGu9794bf8AD+S33bW9MXDlnEH9J5FVl1AkjhmjkAFhdY9Sso6AjSbdDcdMRy3jknuF8yjzOlhqVss6XUsOcbi2tfVG2Ok8wVOxsRk4uaoaFFpVC1bsY43J8MV1Jkcmxuuldtj4tG21sL3AmXCgqYUS/c11Iktrk6ZolTXz5a0k1funoBixGjBIPVb2/HFdJ2cwcYcL1dDJerGvvCT3quXEhHMa2AOq32h+eOhMpyKgamj7mngMLorL9GpDAgEEki5J8zvhM7fpB8JTr1NRf8o5B/3DEN2M8ad2RQTt4WJ7hj9UncxH0JuV9bjqMRzmsctHQ8cwxZh8GXUQrER3hEhIkViCpkKlSiqDdydiCCbgjG9xHlpWspK8W0wCSOa/SN12kv5I1ifulj0xHzUhbN6ZkA7mCOSnPmWZDI3uAO7uepc+RwzZllivAICLx3jVlO+pQy3U+akCxB5i4PPB0UpxNxJlksbUoSeWOKeSSCSErGEV7M6AyA+HWXAGm1gtsMdBxtDNRx05gqqOj8EHxIGpQosmjvgPCWICl7G123B3Gv28ZbDHHSvHGiMXdLqoW66QbG3MA8vK588PHCEEU2T08YUPG9KqMux1HRZwfXVqB9b4MTfqsYuA+E4aJ6p4FKxyuqxgktZI1tzbfeQyEemnGHjzJ5nkp6imKCZJodBfl4VqQVY22VzKq7efthjy5RS0kSzSKO5ijV5GIUeFQpYk7C5GNQZ9S1cUop5opyiFtKOGII3U2BuPEBYjra2K3qa0pzPOIKWLN4a2JpjoVe9hCgGIhCphDswBFzZgBYENYm+1t8Lca09cFCrLE7AsqTJo7wDmY23VwPukkdRhK4+4KgpsmBVF7+Axs8tvFIzMqSFm5kEtex8l8sTvZy6V2UQI2zw/RhhzieM/Rup+1p0H1uQbgnE8s47mWj7gxgopiyAsLMNmA6EbG3p1HoRjPiugwYMGAMGDBgDBgwYAwYMGAMGDEJWcWUkU7U8kypKkZlYEEAKAWJ1W030gm172wGjmPaDQQrOTNqancRuiqSxclgEUGwY3VhcGw0m52xp5/UHMaMx9xUREvC8kEqGN5IlkRpFQgkFigOwa/IG1xhe4wyhM0p4aqGM08LSGSSUIC7LpZVndEIJAIU7tcIzHa1san+c+c000FPM1IySELFVSKxil28J76MgBm5AEAkny3xGLb5YO0bhGGigXMMvMtOyMocKzrYNsD4vEp1aQV5G+4w207TTQnL8zKt8RGVhqovlm8OqxFhpmUDWBazBSRyOJI1kzRPFmVJGsLKweWOUSRabb6wwV0HrYgWuSMVbmnaF8PEaKi+mgjZe5nnW7IFIZQguNWggaXaxsANJtckusUDm/Z9mEEpj+HklF7LJEpdWHQ7br7Na364srhjhiagyarWUAT1KvZL30l0EUaEjYksRe32rdMVNmPFtdObyVc59FkKD/AApYfpjVizupUgionFiCPpWIuCCDYm2xAOI5TLGV0nmdCFfLwv8AYzaR7fDzpb+B/DE8zWFzsMUZwh2pyCWJMwIeNWuJgoDISrJdwNmWzG5ABHPfFmce1Ewoqh4JBGqQSSl9KvrspKouq4s29zY7WtzuLt2xylm4Su3iVZKejljZXjZ3sykMGuoIIYbEWBwo8OdmlVWUnxUbotyTEjXBfSbX1DZdwbefPbnhyn4ZlnyBIwwl0Qw1NPZQpU6bvFZefhLBSdyW3vbd74CA/o2ity+Gg/8ATW/63wZ9G8t1C9mdcamEGVdE9LrglQ/NrLBpJHB6vZTfz1+eHjC9V5eIK1atNlmCwVA+1v8AQSe6sTH7SD7OEXirtgaCqeGngSSOJijs7EFypswS3ygEEXN7+WK3uYzltdvVIz09Kw6T6PbWptf0uuITJnq+H6yKGoYSUdQwGoX0gmwLKD8rKSCRyK77kbWJxTlwzTK2WPZpYklhvsQ1hIl/LfY+hOIviow5jkjPKyxs0WpTIwTu5kBBQk8mEgaMjn8wxGbjzsm9vWbOaiGluRGsYlI6MzM6gnz0hTb9o4rXLcykppUniOmSM6lPtzB+6RsR1BOLK7T6ihrkhkhrIfiYk0MpJAkXnYPbSGDXtc2Nzvhd4F4Dkr5V1tGKdSDIVlR2YdUVUYkE8rm1r335YjnlLcuFu9pr97lvdrs1VJTRJ6GSWM/oAfyxE8KS0+U1GY07OVhR4ZYh4nYh4/FZQCzWK25dBhmzCAVFdBGB9HSAzv5d4ytHCnlspkcjp9H548Uj6a6tkRGdtNNFZdt1V5DdjZRtMvM39Diu2udoVO1zLbnxSgX3bum36dN+nljV4c4/lmrJYkgmlgkCvSllEbMoMaSNqewZPFrHM2FuoAlKTgJJax66tEckrEFYUH0cdgANRIBlfb5mAH3dhZnq6Id6k+ks0SSKiiw+coW3JAv4ABuBz/Byk9Xlv4MR+T5zFUqxjJujFJEYaWjYc1dTyP6EbgkYkMVsYMGDAGDBgwBgwYMBqZrmC08RlcMVUrfSL2BYLqI+yL3J6AE9MIfH0dNXUwkgMd3khher7o+CJpBqKyEDUmqwNjazG5Avhw4lyCOuiEM2oxatTKrFNVgdNyu9g1jbzA8sV7wNxp8PJLltWrGKnd4En03CIrFEWewsFsAA/LlfzxGcr4qM4l4ezDJKcT0ldK8CkBk0/wBXc7MEYspUtYGwG5HPezlk1VJHEEroKeWmnAPxFOt4m12N54WHhBvfvACvU6cOH9HRd20Xdp3TAqU0jSQdiCtrWIwm51QHKqOVaOSQiUiGnp3tIEklOle6dvEBc6iGLDwnlvgnp0V8zy05pWvQ0bSRUNOQKh+8d0ZgfljRmKixFgAALgsb2UF5peznLUi7v4WNtrF38Tn17w7g+1rdLY3+DOHEy+kjp0sSBeRvtubam/kPIADpiadgASeQ3OGlmPmuSs1pRDPNEDcRyyRgnqEdlBP5YkuDOG3zCqWBDpFi8j2voUWBNupJIAHr6Yia2p72WST+8d3/AMTFv54tv/J+pBarl6kxRj0sHY/nqX8sR58ZLlpGcadkrU0JmpZHmVBd43A12HNkKgBrfZte3K/LDB2ZZga/KKijY3kiR4lv1R0Pd39Abr7KMWnis+Hsp/o7PZYkGmCrgaWMdAyspZB+zdz6B1xdO3p1dwwLnMGXU7PM2inN5INt/H4zAB9tWLWXbwWHJGIrypz/ADmaDXQ0skFGNTR6VVnKklttW5XfbQuwsATa+J/J8t/pmterlF8vp5GWmi+rM4PjlI6qW39dh0a7V2gcTrl9I0m3et4IV82IO9vsqNz7W5kYF5n2UIvHGYb/AOmSkEWIYhgb+jAjG/wfTUmYV1q1njeZywEdljlYm5Qk3ZCxvyO5JAKmwxE8IcOSV9SlPGbA+J356FFrt6ncADqSMO/aPwDFl0UFTSGS6yorBm1HVe6OD0OpbWG24ta28cpLefC0+LOIoctpTKwG1kijG2treFR5AAXJ6AH2xzXnWbzVkzSynUzEtpUWVL2voTpyFzzPMknfFk5rQTZ/mbqrFKKlJiMg8/r6L83Yj2ChSeYDWtkOQU9HGI6eJUXqQLs3qzHdj6nF7ullzv2cog49QyMjB0Yq68mUlSPZhuMPHbNlSQZiTGoUTRrKQNhqu6sbeukH3JPXCL7C58h19BiOFmrpZ3Z92oGBjFW+JJG1Ge3jDGwvL9pbAC43AA5jlaNHmqxozpDPM0jGU93ERq1W02d9KtZAi3B304QIuxQGnUmpZagqCRpBjB+zb5rDlqv626Yy9mXEL0MsuW5gwj7oF4mdgFUDdlDnmhHjU+WobWAFd8bZxkl877UTSsBNl1VGDyMmlQ3sQWUn0BxHf/7bCdlpJix2A1Lueg2uf0xo9oOZVGcMlNQU8skEb62mKFEdrFRpd7DQAzb8z0FgLs/Z72cR0FpptMtVb5uaxX5iO/XprIv5WBNxvK3hX+TZ5U1ebzKNVFJXIYjZTePSmpHIbSS30ZGrb5za2L0y2maKKONpGkZEVTI3zOQACzep54h8+pIklWum0L8KkgjZmCjx6QWdyNgACABc+I7E2GF7I+KausqYCq6KOSR+7lWOzTCNG1B43ZmSMtyk8JuFFhqwanHdYWDBgxWxgwYMAYMGFbjmvrIkBpIO80ASMxI0kKwBjKA6zcEtt9i297YFee0fiabL6ZZoYRKTIFYtfTGCGOptO/MBeYFz+GEfLuO6aOczxQPJUZgkSzUyWskqlo18bbWcNytfZSR4jZio8mr5C8z1cFWHU6QO8RIjY7RRo+iQXsNTb7c+YxXtD2a1E+Xx10MpadtUhiIIbZj8sl795db7jn1Ft455XLfC3smzCojVVmopIk+rokWfux0VgtmsOQ0q1h6DGSeD4ivS+8dGmv0MsoKr+KRBj/5ynCX2c9qAlK0tcQsvypMdhIeWmQfVf15E+RtexcmitGXOzSs0rX2PitpB9VQIv7uK1LL2SGILjmu7jL6qQbEQuF92Glf1IwkcNdpQFXVQzSvVI0x+GNPAX0qNRIso1MAANwG5MbkWxJdr+ZI+UM0bBlmkiUEdbOHI9CO7II5ggjELlNWqAAxdn+T+f9Gqh/th/wCmv/tilApsTY2Frm2wvyuel7Ytv/J+qvHWRHqIXH/3Fb/txI4dP5ly4XOM8kepWJoTplRnUMOarNG8Ln93Wr2+4MMeDGnpamW0MdNCkUYCRxKFUeQA5k+fUn3xzn2gcQSZjUyTqGNNCRHGQDpUE2DMeQMhF/bSOmLh7Xs4any9kjv3tSwgQDn4r6repUEe7DC1xpw+mXcPGAW1l4WlYfXcurMfYabD0AxK5588JHsMyQRUb1JHjqGNj5IhKqPxbWfxHlie7TMrkqqNaeH+sknhCn7Fm1M59FVWP4YleEaLuaGli+xDGD76Rf8AW+JfBqTjSO4eyWKjp0ghFlQc+rH6zMerE74kcGPLuACSbAC5PlitOfe22rD5mVB/qoY0PoTqf+Drha4Npe9r6ROhniJ9lYMf0U4wcRZn8VVT1HSWRmX9m9kH4IFH4YmuyyLVmtJ6M7flFIf42xl5e+TpbFadsND3Pw2Zxj6SllQOR9ZC2wP7x0/+YcWXiJ4syz4qiqIOskTgejWJU/gwB/DGq9OU3EnFIGUMORAI9jvhfq+JmYlaKmeqI2MgYRQg+XfN8x/YDW3BscYeEIvisvpGmOpDTxXj6P4FB7z7Q2Ph5eerpOZrmUNJC0szCOKMbn9AABzJ5ADngKs444xraZ0Wro0jDK/dPHNr0nwhnTUlu9VTYFgLaidwSMLHGGfmuWmhy6OZYIogrQIhLqQbAOEvqQDTY3IuTexxH8W8Qz5xWIEja1ylPCNyAdyWPLUbAk8gF52Fzu1HDdZktRR1LsnikUfRtfqNUTFgB4kJF+Wx5WBxlxuVu/ouPs3oqiHL4Uqy3ejUbMdTIpYlFY+YW23Tl0wz4Wsr4tWeZY44ZyrBjrMZVVKkBru1lceIeJCw8r4ZcadoMGDBgoxV/aNxVmdD35CQrBIyR08w3dSQWa6km5srcwANueLPY23PLC9xJNTTCGPvkExdJ6fSO8JMZ1Bwi3LR8wSLbE7g7gmXYucNdouW6FHf1LSkAESrLKzH0CApe/RAPbE/k+YWDrS005R3dx3qGmRC51N/WASWLlm2Q7semPWa8PUc0ZnqqdFdFLs8ZKuukEkrKml+lxyPoMUxD2kTpLdBIae+0T1MxfT0vNrJ1fhb+OIxcvT3PGbcIwrmQFVHG8OZJIjaV091OvjBRiSQWUNv9ZgxI3thhyQzhJ8sqJCZlibuJzzmiYFFc/7RCQrfun62NfNZ4KnKhWwBvotFUpYlnUwuHZWYkm9ldDv1OGHiOnsI6gfPTPrv/sz4ZgfMd2S1vtIvlg1J9CBx7AlDmWWTwRhVjVlkCLssStHFc26BZ2F/bGXt2jVKOIKLd5VKzepEUgvb8sT/ABVR9+Mwc7rHRSU6nrrZWlkt7AQfjfywvdvYPwlL/vv/AMb4M5dq+9kfD8c2UzrKt1qnkVj6KAi29VYEj1wodlsrUWcdxLszd7TP5XHiB9iYxb9oYtLsij05TTevet+csmK87ZcvakzCGtiFu80uD07yErz910e9mwZs1jKvTBiOTNlenSeNWlEqK0aJa76l1AAsQo26kgYrj/PwSZtCJZ5aKOLVFJTygFZHOoC8iMVHNd22GnY+LFdbZEnxovf51ldOd1j7ydh7XKk/vRW/HHzt5B/ovb++S/5P/O2M0wvxKn3cvJH/ABWH88S3aflBqssqY1BLhRIoHMlCHsPUgEfjiM64pnhWygeQAx7xG8OZotVSwTrykjVvYkeIe4Nx+GEvjXO8whqKSSKGFVklNPEryvdzJaxmjXSo+W43Yr7m2K1bqLGwjdsHEHwtA0am0tTeJfMKf6xv8O1/Nlw4Uszd3eYKjAeOzXUW5kMQPD7gY554qzKXOszCQDUpPdQDoFG7SN5A7sT5aRzGJWc7qEy+H3sTg1ZoD9iGVv8ApT/uw19oHC1Pl+SGKNQX7yEmQganbV4mv08OoAdBtjR/yf6K8tVMRsqxxg/tFmYfhpT88RymGspF0YMRueZ5DSJrmYi97Kqs7Nbc6UQFiB1NrDrbClwDxqa+sq1M0ZiGk08Wko+nkzG43G633O/kLX0778J3g1hFRWchVhkqkJOwVY55lBJ8tKg4pvj7OqnNBJVIhWgpnCIT4QzMQmux+Zzq5fVU25k3feL1kqHXKoGKmomklnYf2cOoOx/edretrHY4xdpeWoIMvyqnARZ51WwPJEHiJPndg1+ZIOJWMuZp97FeFBDB8ZIPpZx9Hf6kfS3q/wA3tp9cT/GtEs89CjkKkMrVTs3yjulsgY8hd3XmRcK3ljdnqaynA0UsU0SC2mKUpIoGwCpIoVtumtceso4pp6pHkp7ySJtJDYJKlidmjcggg36252ODUkk0kaOvV2KkBZNOoC9w6/aRvrLc2PUEi4FxfdBvis+LsyhiWKuo5SrQTAvBpKiXV4JYyhF0m0sWK7E2DEGysHzh+oMlOkjKV7zU6qbXVWZmQGxIuEK3AJscVZUjgwYMFeZEDAggEEWIO4IPMEYqKbhGqpB/SlKymdO8Jpe78Cw3YCJFUg3VLHSOZBtvzt/GIVC6igPiABIG9r3tfyvY8+djglm1UZL2wJODHV0rCNgQ8kN5AoYEEsltQW3kThF4j4EmplM0bRzUZs0c4lQAqfl1BmB1dPDe/Tyxc9HlqZVJUSqAKOYmWSw3p3A3NusTD/Afunw0dxRn0uZVDFI2EYLNHBGpOgdXZV+ufrN62xmuWfbnu3qXjuSDLxQQIullkEsj+It3hYsEXkoAa1zcnyGGHh/Js8zBBMax4onHhMkhXWD1WJBbSfW1/UYq7njqHhOvDZbSyIpf6CIBQQLkKFIudhYg39jhGcPi7oLKFrqUCnrxHLA7i1VF0JfUVnQgbO111gWGrc73xp9vMGqgib7FQpPsUkX+JGJDgniOSpM6VEUpR6maJWfu2RdK704KWLKAreMqQdxe9gd3tOyzvcqqEFyUQSDqT3ZVz7khSPxxXWzeLz2SvfKaX2kH5SyDGz2icO/H0UkSi8q/SRftrewv94Er+9iG7EKoPlir/dyyr+Z7z/vw/wCKuPOKnuzjjYQZVUCQXlowe7U7FhIbRr5/1pKHyGnGfskoVmizB54xJWPKySiVbGzKDpYEeEFy9xbpy2GI7tFyIZdmMOYKhalkmR5kXazqwc3HUMVDgHYspvzGLB4RoQamurEIMdU8JiI5MqRKC493Zx+764jEl3q+EVT5f8PnVGuot/8ADWh1Hm3dOm59Tqvh9dgASeQFzhb4ih012XTW/tJ4SfSSF3H/ADQj88TGb5eJ4zGxOhr6gCRqFj4SQQQL2Prax2JxXSFTguZKaQQxm9FWXqKJrFQpYa5KexAI6yKD01/ZxC9sVHVVU1PBSIztCj1LaSAVN1VCCSPFcPYDc9OWJrs8ymNstihdO7kCRl1G1nsHSdfJyCp1faUg7g4Wu0Tjv4WSWKndTUtFHFLKvKII0xOnykPecvq+pAxGctenlEcb9pjVNFFTx7PLEPimAtY8miX3IufQgdTZ07JODPgoO/mW1TMNwecScwnoTsW9bD6uFjsr7O2dkraxSFBDwxNzc8xJID0vuAdydzta90YRMJbzVV9v1Zampob7vMXt5hEYfxkXE12NZX3GWoxFmnZpj7Gyp/yKp/HCJ2ps2YZxDRRH5AkX7LP45G/dTSf3Ti8KSnWJEjQWRFVVHkFAAH5DAx5ytL/G8vw9HVzoCZmi7pDzILeCNVH7b3t1J9rQfZjw/GMvopQoWaN5XLWsxJMsbox5/KQLHqi+WGbi6DXDGDyFVRsfwqIT+V7Y85BH3DVMFrBZXmj9UmJkJ/CUyi3kB54rWuWjwdSiSora085pjCh8o4Potv2pFdvyxq5jRLUZ3Esih0honbSwuLySd3uD5qG/LE5k0sdNSwJLIiERpfWwW5IBY7nqxJxpUJV80lkRlZWo4QCpBG0s99x7jAaldwlUxm9BmE0A/upQKiP2XvLso9ifS2ELMuz/ADn4pqxZYDPe+uJ+7JsALaTGq7gAEE2PW+I/jvtJqpamSOmlaGGJmQaLBpCpsXZudiQbAW2574Z+zjO66vp5tNQFqIGUa5Iw6TKwOnvFFiHXSw1ra4K3DWGIxvHK6RvDnGE02ZwQ1EAjmcSU9WOQmARmQtHbZ1IPiuQVY22ta4aCkjhjSOJQsaKFRRyAHIDFd0HZnJNJU1GYzq9ROjIDCLCK6hNQLAXOgBbWtYte974cODeHhl9KtOJWlCljqYWtc3sq72UeXvhGsd+U5gwYMVtgr6cyRugdoy6sodPmS4I1LcEXHPFbR8J1nxNUgzKphL913bd3q7/TEid48gsLhlZSq2OwJ2IxaGEvPO0COnlqIFhmmnh06Ioo2fvNSq2ouoIVQTpN9xpNr3tgzdeSFxz8ZTZWYqn4nWZER5GnWaKcDU91J+kUkoPCQPLfFqcHcORUFMkUSjUQDI/WRrbsT78h0G2K/QT5vRVCVZqEqHN4YfhZY4oipunj7vxatwSzGwOwB3Lp2dZ4aqjVZLrUU/0M6Nsyum1yPvAX97jpiJj3V321cHiJhXQrZHOmcDkrH5ZLfeOx+9Y/WOI/su7QBRA01QT3DElH59yx53A+oTvtyNzyJteWaUkc8TxSgGOQFGBPO+1vfHL3FGQyUNTJTyb6TdW+2h+V/wARz8iCOmFc856b6ouzsqonhj7sv30TRQVSSbHTJKJBMgI8mUnz8ZGH2WMMpVhcMCCPMHYjHLPCz1ve6aAzd4dyIiQDbq4+W3S7bYtLLOMc3pLf0hQSyxdZIkBdfVhGSh/5PfDbeOfD32QIaSrzDL35xuJE+8vy6vxQwn97FqYrKvzOnerpc3pJA8YIpasDYxrJsjSKd10uRe/TT0F8WbhGseOGpm2Wx1MLwzLqjkGlh/MHoQdwehAxWGTZlNkE3wlZqegkY9xUAX7sncqwHLzKjrdhcE2trGvX0cc0bRyorxsLMrAEH3BxVs8tHMWSogWWJ1dVeOZWQhgQjqxsR5qGH443MxzGKnQyTSJGg5s7BR+vX0xXOQ8GZfVCSXLa2sgQOyOIJSi6gATs63IsRY3ItbEtB2V0esPUPU1bjkaiYtb08IXb0N8RN0m53xnNWytTZPHIblrzKCrWcklQTsiaiSGexF7DTYXYOBOymOmKzVhWaYEMqDdIzzvv87X3udh0FxfFh5fl8UCCOGNI0HJUUKPyGNnBJj5oxpZzmSU0Es8hskSFz62HIepOw98buKu7Tqt6+qhyimO7ESVLDcRqLMob2BD2PUxjritW6jS7GMneeafM5x4nZ1j92N5GHoPkH7wxb2NTKcujpoY4IhaONQqj0HUnqTzJ6knCjx9xZNSKssVPM0UUq95IGRFkvde6swZyNRHiVRuAATvidknww055UIsTB9R1AhVjUu5PTQo3uDY35DmSBvhJzihzivYFO6y+MAqDr1TENbUCUBCg2B0ggggbnDxk9a8sYaWFoJLAtGxDFb/eU2I/9jtjexVs2orN+xqrCtIs8dRJa5Vgys3oGYtc+9vfCDkmbzUcglp5Gjcc7cm+668mHof446I7ROL0y6mJBBnkBWFPX7ZH2Vvc/gOuOacZrh1JMbwZcr4bfMWklgkgTxkyRyOUMZYk+EaTqQ72tc7WPK5s/hjM8uySAQyTSGSRtckhp5QHawFkultIA2AJ6nrirez/ADw0dfDJfwMwikHmrkA3/ZNm/dxcvGnDVXmjJCxSmpUcOTfvJZCAR8o8KgAm3iPO5G1sI1h23O6E4q7U6UCOWjkleSORNY0OqNGSdSyawBci+kjcMB0uDZOUTSvEGmVFckmyMWGm50G5A3K2J254iqPh+kgg+ARQscitqUi5mGwcljzYi1+oBFrbWYALbDGnSb8vuDBgwaGIKrgpaItU2ENwEdY1H0pZ2KDQBcuZJGsRuS5vfpO4T+OOA4K8PKBpqdCIr62AIV9egjcC+41aSRe+9rYJTHPmaRRiSciEG2zsL3PJdiQWPKy335XwtV1G/fivpl7qUgIYn8BrU52dT8kgG6EjUNw1gSBH8OcG0esTwGsDrqjLma9rGzqJL72IsShO4I5gjDtQ5bHFugOo7F3ZpHPoZHJYj0vgnciV/C7tJJmFCdMhvIKeRAySM1+/R4jusxKi7Ajew8zj7xxw+M2ow8aBaqBQyBTcSKwvpViBeNwLqTaxFjbxDDbPxJCJWhiDzzL8yQrq0ekkhIjQ+jMD6Y95fSSixISO2oAAlzpZiwBPhAtyt4gN8NGoqPsIzBIqueB/C8qLp1CxvGX1JY/WsxNvunyxeWKt7TuBpC/9IUF1qIyHkVOblf7RB1cW3X6w9dmZOzzjaPMod7LUIB3sf6a080P6HY9CZGcOPhqQznhOnqCz6RHKylGdBbvFOxSVeUiEdG3HMFTYjdyFJUhWObeSPwa737wDZXv5kWuPtX6WJkcR+f1bw000kfdh0jdl7w6UuASNbXFlv6j3GK23ncAEnYAXOKr7Sc8zenQTxlIKYkKNADyLf5TNrUgX22XYE2JPMsHCHaHT1kSCQlZtKiW0UndIxvsZSpVQbbam9ATiD7c+Iljp1olsXmKu/wB1FYEfizqLeitiM5X4dtPs7rM2SmWaOCnlpXZm7tQkEreIhnQKqpckH5udugscWvQ1ayxrIt9LC9mBUjzDKdwwOxB3BBGFDsirw+Uw3IHdd6jeml2Iv+4VOKv4w7TKmplYUsjQU4J0CPwtJv8AO7jxAnnpFue9zvgnqmOM26GwYojs27RKlKqOCqlaaGZhGC+7RsxspD8ypYgEG9rgi1je76+sWFC7X8gALlieSqo5segxWscplNorjDiEUUGsL3kzkRwRDnLI3yqB5DmT5D2xo8A8LNRxvLO3eVlQdc8nPc76FP2Rf8T6WA2cpyRmnNbVWM9isUd7rSofqqeRkb6z/gNhuxYL9yL2g8QT0kkUsCyMkP8ArGw7pVk8KtIBeRipBaycupFxeP7XaiWWhggiXvZKmRSO5BbWqKZNSAXNr6D198NHHlGXoKwJYSPA63JA1bHw3O3UgX88V8ONaHLnVYWapSnWZIAh1BVl+HcBpW6KySLtqIGnEZy+597Os+atoY5JP61bxS328abEkdCRZrdL4iuOO0unog0UNp6kbaAfDGf9ow6/cG/na98VmM2zTMDMKKGSOGeQyusPhUsVRTedrc9FyAQCSbjfC9xJwvUUBjWoVFaQFlVXDEAEA6gOW5/Hfyw2xc7rhpZxmstVK007l5G5k8gOiqOQUdAMWT2Y9mizqtVWqe7axihO2sdHk66T0XrzOxsYrsq4H+Ok+InX/RozsD/bMPq+qDr58vO3QAGEhhhvmqc7a+EaeCnSqp4khZXEbrGoRWDA6W0jbUCAL+RN+Qtn4rkq3niXKRXiT+2ZjIIelgPiPBcb7iw9zynO1b6d6GiH9rP3snhLWjiHjJC728Y/LBP2lwRTNBUyRC4vHNTMagc7aXiClkf0IYeuDVk3WlNkGbPNQ/EVivpdy/cxqjQXikQyB9Nm2YqLqBdhsellwJpVVuWsANR5tbqbAC5wr8FcZw1wCa/prSMF0MuqNJWjWTqATYXW9wTyw14rc14GDBgwUY0M6yeKrj7qYErqVhZmQgqbqbqQdjjfwYCvct7NFhjQRzzxyxndknkEc/Pd0VlK6uZCkWP2hziO0PiyWljjpBLJHJMbSsfE9PHcBjHKANYYX0sRqsrXs2y4+2aqzETxLT/ELTlAQafWCz6m1B2j32GmwO2559K74zSs7yA1obvmp0tq+YrrlChvv+fXcX3viOWeWuIvTKuI8ppIEihqqZI1GwWRST5k2Nyx5kncnGKo7UcrTb4nV+zFI36hLYrei7Gq11DPLBGSL6SWYj0JC2v7E48T9kuYQMroKafSQ2jVs1jfSySKoIPIi+HJ6s/osun7Usrc2+J0/tRyL+pS2FTijhyKok/pDJaiP4lSXeOGRTr82VQdnPVSLPvfe99rK+K6OIiHMstShkOwYwKYn9mC7fqB9rDXJwbllSqyJTwWPiSWC0Z9GWSIg/iDg183dA8EdqMVTaGrtBUDw3PhSQ8iBf5Hv9VuvInkHbPMtWpi7pwCjPGWB5MqurlT5ghbEdb4rjjDsjaYmWnqCz23WfxF7AAXmA1E2FruGJ89sJWU8Y5jlEhp5LlU2ME1yFHTu3BuF8rEr6YJ6rOMj7lsQoc8nhSO1LVpFqAA0RuyylBboGMUw5Wuw9MINbk9Tm+ZVQp1BEblNTsQkaITGgLWJ3CXAAJ5nzOGml7QqSpZ3nDU8ry0ZW93UCGVXP0ijbcycwNve2Hfs0oYoqVjE6SGWaaV2Rg19TtpFweiBR+fngmplwROAKSoipc5y9hpmjjJABv4nidfCfIhUIPqMVKp2x1FBQBMzllH9rSxg+pjkff3s4H4DCzxF2RUtRK0sUjwFzdlUBkJO5KqbFSfe3phpMunbOFO8GZc9RXU0aDfvUY+iowdj+CqfxtjoHOqqT4xIYJ4FnaJpFjmgeSyghWIdJFC3J6gk4w8O8CU9BDIsBbvZF0vOx8duoUgAIPYc7E3thV4Ojiqc1rHo6ibuYFi7vTKzI7G+vUHJ1ISh/MkHkcFxx9M0ZZ4M8Pyy5cB593Lf8tRxpzZDncvzZlDEP8AZQA/qwv+uH7Bhp00rN+yUzkGtzCpqDe9uQ/AOXt+FsMWTdneXU1itOrsN9Uv0pv5gNcA+wGGiSQKCWIAAuSTYD1JxWPGna5FCDHQ6ZpORlP9Wnqv94fbw+p5YM2Y4800cb8ZQ5ZDdrNKw+ihBsW9T9lB1P4C5xTnDXD9VnlY087Hu9X00vIADlFEPO21vqg3NyfFvcG8Gtmk3xNbVKQxDFRKrSy+hAP0a9LWvbYBdji6+5FLCqU1PqRBZY4yqWHpqIF/c4M6uXN7IrPq+Ogp0hgikZgESKCAAHc6F1MwIRSx+Y7mxO9jjzwSlf8ASmvlVmUrGqoBp2UMX1BVJe76DyW6bDGhS8S0wqkWqWSllJdgKlNAdzZF0SgmM6Y9SCzfWPUnDNm6mQCBSR3l9bA2KJ9YgjkzfKDzuSR8pxW0Tw3Td/UzZg24cdxTekSE3cf72S7A9VCeeGVox7HzsL/rjwQI0sgUBRYC+lQAPMDYAemIbhni+mrlUwv42DExn5l0FQ17XFvEu99wwOC9ktQUKQrojFhdmPqzsXZj6lmJ/HGzgwYKMGDBgDBgwYAwr8d8GwZlEqyN3ciX7uUbldWxUg/MpNttvQjDRiC4pyaWqESxTmDQzMzqLtujJpCnbcO3iuCNrHBL2QnB2c1iqIp0FUibLUwsLlQSqtJE5BN9JIZSxYWNt7l3Vri/8Rb9DiPyDJ46SBYYlCovRRYfzP4kknqSd8SOBGGqpUlUpIiuh5qwDA+4O2FNuEXo2MuVsI7m70rkmGXz08zE/wB4XHK4thywYLpGZFnSVKmytHIh0yxOLPE3kw6g8wwuGG4ONDjTg+DMotEg0yLfu5QPFGf5qeq9fQ2IlajLlaVJh4ZE8OofWU80bzXqPI7jrfdwTW+7k3Pcnlo53gnXS6/kwPJ1PVT5+4O4Ixp08zRtrjZkf7SMVP8AiUg46R7RuD1zGnIUAVEYJhY7b9UY/Za34Gx6Y5tljKsVYFWUlWU7FSDYgjzB2xmvNnj6aZsu7QsxhYMKgvYafpVEm2xtcjV0HXDLRdtVWv8AW08En7JaP+Jf+GKywYJM8p5WvmPbAlRBJDJSOgkUoxjmBOk7NYlFsStx+OPuUdqdJBJK60ko1iNEVdACRxrZE5/aZz+8B0xU+N7JMomq5lggTXI34BR1Zj0Uef4C5IBbameW1sT9t8dvBRuT96UL/BWxD1XbNWSkLBTwox5DxzMfYDTv+Bw28O9kNHCoNTqqJOZuSiD0VFIuP2ifww8ZZk9PTC0EMcQ+4gW/uQN8Xl1kzveqY/zZznNrNWSGGDn9N4AOtxTrbcfft74feGOzvLqVdwlS5G7zaX/wp8qj9fMnDuRhVzjs4y2pJaSlRWO5aO8RPqdBAJ9wcNLMNI7ibgfJ5Iz3iwUxG4kR1i0+pHyn94HFRQcWVlBM8dNWtLEjEKT40kA5EK97A/dPseuLRPYtl97hqgegdP5x3/XG9SdlmVxEaomkbp3krb/uggH2tgzccr24JlN2tRzxGHMqNZUYWYx7g+vdudiPMPfywdnnECSyzUBqJ0pCHancuI5FRd+6eXchQhJGki2k72Ng+Z32d5bJCwMEcFgT3sdoylh8xPIgeTXGKa7OMrlmr7U7gNHHOyyW2B0NHG9jy8bqfP8ALBL6pYdso7LI56ySaTvvggR3azMe8n2FyxNmEeq9r2Zh6bmycjyGKkeYwosaSFDoQWUFVClrDYE/yGK77LshzWCsZqrvVg0sJO8mEgkb6pUa23vvq22uOuLbwjeMn0GDBgxWxgwYMAYMGDAGDBgwBgwYMAYMGDAGDBgwBiku2/hbu5Froh4ZSEmA6Pbwv+8BY+oHVsXbjQz7Kkq6eWnk+WRSvseasPVWAI9RhWcsdzTk3BjPX0bwSyRSCzxsyN7qbbeh5j0xgxl5BjoHsY4eWnohOw+lqfGT5J/ZqPS3i929BjnyQ2B9jjrnKqcRwxRjkkaKPwUD+WEdulOdtrBgwY07jBgwYAxiqqZJFKOoZTzBFxjLgwCHnnZhFU7fF1ip/dmcyp+Al1H9cTvCPCNPl0bJACWexeRzdntyuQAABc2AAG56k4n8GCam9jBgwYKMGDBgDBgwYAwYMGAMGDBgDBgxp5pmsNMmueVIl83YLf0F+Z9BgNzBit837ZKKO4gSWc+YHdr+b+L/AJcKlb21Vbf1VPBGPvlpT+YKfwxNsXqYxeeDHPh7X8x/+n/4R/8A3xs0vbNXKfHHTOPRXQ/nrI/TDae9xX1gxVOVdtkLWFRTSR/ejYSAepBCn8gcPuQ8VUlaP9HnRza5S+lx7xtZgPW2K1Mpeyo+3TIu6qo6pR4ahdL/ALaAAE+6W/wHFZ46U7Usl+Ky6ZQLvGO+T3TcgepTUv445rBxmuHUmq8y/KfY468oZQ8aMOTKp/MA45FOOn+zuu77LaR73PdKh908B/VTixro3uYsGMdRULGpd2VFUXLMQoHqSdhhGzrtZoILiNnqGH90vh/4jWUj1F8V2tk7n3Bikq/tsnN+5pYk8jI7SfmF0fxxFP2wZif/AJce0TfzkOJtj3mLoLBigYO2PMAfEtMw9Y2H6iT+WJ/LO24cqikIH2opA3/I4X/qw2vvMVv4MLGQ8fUFWQsc6q55RyfRsT5ANsx/ZJwz4rUuxgwYMFGDBgwBgwYMAYMGDAGNbMK+OCNpJnWNF3LMbAf/AN9MQnGnGUGWx6pDqkb+riU+J/U/ZUdWP4XO2OfOKeKajMJNc7+EHwRrskf7I6n7x3PttibYyzmJ/wCLu2JmvHl66V5d/Iu59Y4zy93v+zirq+ukncyTSPI5+s7Fj7C/Ieg2xr4ksmyGeqNoYyRyLnwqvux/gLn0xjPOYzeV1HC5XJG4L4szKuzaNbGokZz9lPAv5/Mf0wzUfDdJFbRTxAjqV1H/ABNc/rj5vU9rdHHjHdanStUXrHmMfQcdCCnQckX/AAjGrVZPTyf1kETe6Kf1tfHGe2cfOH6/6X3P3UNj6jEEMCQwNwQbEHzBG4OLXzPs8pZLmItC3odS/irG/wCRGEXPuEamluzLrjH9om4H7Q5r/D1x7eh+P6PW4l1fpWLhYZuE+1eop7R1YNTDyubd4o/a5OPRt/vYQawIJJO7N49b6CRa66jpuDy8NtsYcGPalyt7jD/wf2ktl9A1OsXeS947RltkRWCnxWNydeo2FufMYQMGCS2dkpn3ENTWvqqZWk3uF5Iv7KDYe/P1OIvGehopJnCRIzueij9T0A9Th5yfs2Js1TJb7ke5/FyLfkPxx5+t+J6XRnx3+VmNyV/jzrHmMXdQ8JUcXy06E+bjvD/z3t+GJZKZBsEQeygfyx87L2xhPlxt/T+XSdGufAw88fcX7UZbDILPFGw+8in+IxBZhwHRy30oYm842IH+E3X8gMaw9sdO/NjZ+qXpVTxF8NnC/aFW0NlWTvYh/ZSksLfcf5l/Uehx7zrs/qIbtEROnkPC4/cPP8Df0wpMpBIIII2IOxHoR54+l0ut0+rN4XbHOLpXg7j6lzDwoe7mtcwvsfdDyce246gYa8cfoxBBBIINwQbEEciCNwfXFu9n/auRpgzBttglR5eQmt/1/n1bHbbth1N8VceDHxWBAINwdwR1x9xXUYMGDAGDBgwHNva5/wCLVHtF/wBAwoYMGMvJn81BxefCv+p0/wDu1wYMfG9s/l4/3/Z06PdKYMGDH593GDBgxQY+NyPsf4YMGA59qfnf9pv4nGPBgx+3nZ46MGDBiosvsl/qZ/21/wCkYfMGDH5P2h/U5f8AeHq6fywY+YMGPHGq+jBgwYKDiou0v/Xm/YT+eDBj6fsn8/8Axf2c+r8pVwHBgx+leZ0v2W/+FUf+6/mcNWDBjUeydhgwYMFf/9k="/>
          <p:cNvSpPr>
            <a:spLocks noChangeAspect="1" noChangeArrowheads="1"/>
          </p:cNvSpPr>
          <p:nvPr/>
        </p:nvSpPr>
        <p:spPr bwMode="auto">
          <a:xfrm>
            <a:off x="116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sp>
        <p:nvSpPr>
          <p:cNvPr id="10" name="AutoShape 8" descr="data:image/jpeg;base64,/9j/4AAQSkZJRgABAQAAAQABAAD/2wCEAAkGBxQSEhUUExQWFhUWGBgYGBgYFyAYIBYiHhwXGhwaGRcbHSgiIBwlHBkaIjQhJiorLy4uHCAzODMsNygtLisBCgoKDg0OGhAQGywkHyQsLCwsNCwsLCwsLCwsLCwsLCwsLCwsLCwsLCwsLCwsLCwsLCwsLCwsLCwsLCwsLCwsLP/AABEIAOEA4QMBIgACEQEDEQH/xAAcAAACAgMBAQAAAAAAAAAAAAAABgUHAwQIAgH/xABNEAACAQIEAwYCBwQFCgQHAQABAgMEEQAFEiEGMUEHEyJRYXEUMiNCUmKBkaFygrHBFTNDU5IIFiQ0Y3OTorLCNYOz0SVUZKPD0uEX/8QAGgEBAQEBAQEBAAAAAAAAAAAAAAECAwQFBv/EACwRAQEAAgEDAQYFBQAAAAAAAAABAhEhAzFBEgUTIjJRYQQzocHRNHGB4fD/2gAMAwEAAhEDEQA/ALxwYMGAMGDBgDBgwYAwYMYKyrSJS8jqii5LMQBsCTufQE/hgM+DGIPqS67Ei41Aj2uDuPbniqeFe0SSkeohziYGRHUJoQOQfFrBMI06R4bX8W5v6Et0tHM65YImle+hBdiOgvuxuRsBuT5A41siz2Gsj72As0d2CuVKhtJ0krccrgjGvTZhS5gmlW1gFHeN1KMLHUuuJwG0kr1FjbrhKloMwo8zkTL9BpnT4n4eRtKG7BZUiNvC+rxbWUaxe+BatDELxbm3wtM83exxaQbGRC4Y9ECh1JJ5WBvhTzDi6ogzFWnkihoWhuI5GRX12sVKgmTWJNiQCmnfc4gc0WkzOvoild30nelpFY6ERE0t3cMbgG7MAOrNdidl2iXI6ZfnFbLl00vdd1WLrIjmARV5OoBuAVCHYsRuPFaxxj4Q48WsCoIpJJURTUSRKDFGxG4BLXbcG2kNy2vzxMcW5b8RCqFS0RljM6Le8iA7rtuRfSSBuQpG97YrTPUORZnG9CjvDURlpaZQX2Q3Yr1FgSwvys31TYEtsXMDfcY+4XM341o6anhqJJD3U9jGVUsWBGq9lHIDn+XPE9S1CyIsiMGR1DKw5MCLgj0IxW9suDFfZ7xHUT1nw2WTJLpjkaoA0jurFQoimKsvfElhZgwuNwN7T2e8XRUjU3ebJUBjfcutlUraBVLtcmxt8u1+eCbMeDGGnq0cKUdWDqHWxB1KeTD0PnjNgowYMGAMGDBgDBgwYAwYMGAMGDBgDBgwYAwYMLPGec1VL3EkEKSQaiapma3dILHUNxYAaiTv8oFt8AzY0c7yuOqheCUXRxZhyvuDa4335bWOF3gvi5sy76SMRpFHJoWNiTK4sD3jWNkBvsLNyO+JTjXOjR0M9QoBZFGkHcamYIpI8gzAnBNzWy/LwfLTTvNBPNJB3T6YGqZgYWtcNGddnXa2huV9ibAYQuLuz4UuWwVkTP36iNqgk3uXsdag8irke4NzuMJ/+ddd3ne/GVGu9794bf8AD+S33bW9MXDlnEH9J5FVl1AkjhmjkAFhdY9Sso6AjSbdDcdMRy3jknuF8yjzOlhqVss6XUsOcbi2tfVG2Ok8wVOxsRk4uaoaFFpVC1bsY43J8MV1Jkcmxuuldtj4tG21sL3AmXCgqYUS/c11Iktrk6ZolTXz5a0k1funoBixGjBIPVb2/HFdJ2cwcYcL1dDJerGvvCT3quXEhHMa2AOq32h+eOhMpyKgamj7mngMLorL9GpDAgEEki5J8zvhM7fpB8JTr1NRf8o5B/3DEN2M8ad2RQTt4WJ7hj9UncxH0JuV9bjqMRzmsctHQ8cwxZh8GXUQrER3hEhIkViCpkKlSiqDdydiCCbgjG9xHlpWspK8W0wCSOa/SN12kv5I1ifulj0xHzUhbN6ZkA7mCOSnPmWZDI3uAO7uepc+RwzZllivAICLx3jVlO+pQy3U+akCxB5i4PPB0UpxNxJlksbUoSeWOKeSSCSErGEV7M6AyA+HWXAGm1gtsMdBxtDNRx05gqqOj8EHxIGpQosmjvgPCWICl7G123B3Gv28ZbDHHSvHGiMXdLqoW66QbG3MA8vK588PHCEEU2T08YUPG9KqMux1HRZwfXVqB9b4MTfqsYuA+E4aJ6p4FKxyuqxgktZI1tzbfeQyEemnGHjzJ5nkp6imKCZJodBfl4VqQVY22VzKq7efthjy5RS0kSzSKO5ijV5GIUeFQpYk7C5GNQZ9S1cUop5opyiFtKOGII3U2BuPEBYjra2K3qa0pzPOIKWLN4a2JpjoVe9hCgGIhCphDswBFzZgBYENYm+1t8Lca09cFCrLE7AsqTJo7wDmY23VwPukkdRhK4+4KgpsmBVF7+Axs8tvFIzMqSFm5kEtex8l8sTvZy6V2UQI2zw/RhhzieM/Rup+1p0H1uQbgnE8s47mWj7gxgopiyAsLMNmA6EbG3p1HoRjPiugwYMGAMGDBgDBgwYAwYMGAMGDEJWcWUkU7U8kypKkZlYEEAKAWJ1W030gm172wGjmPaDQQrOTNqancRuiqSxclgEUGwY3VhcGw0m52xp5/UHMaMx9xUREvC8kEqGN5IlkRpFQgkFigOwa/IG1xhe4wyhM0p4aqGM08LSGSSUIC7LpZVndEIJAIU7tcIzHa1san+c+c000FPM1IySELFVSKxil28J76MgBm5AEAkny3xGLb5YO0bhGGigXMMvMtOyMocKzrYNsD4vEp1aQV5G+4w207TTQnL8zKt8RGVhqovlm8OqxFhpmUDWBazBSRyOJI1kzRPFmVJGsLKweWOUSRabb6wwV0HrYgWuSMVbmnaF8PEaKi+mgjZe5nnW7IFIZQguNWggaXaxsANJtckusUDm/Z9mEEpj+HklF7LJEpdWHQ7br7Na364srhjhiagyarWUAT1KvZL30l0EUaEjYksRe32rdMVNmPFtdObyVc59FkKD/AApYfpjVizupUgionFiCPpWIuCCDYm2xAOI5TLGV0nmdCFfLwv8AYzaR7fDzpb+B/DE8zWFzsMUZwh2pyCWJMwIeNWuJgoDISrJdwNmWzG5ABHPfFmce1Ewoqh4JBGqQSSl9KvrspKouq4s29zY7WtzuLt2xylm4Su3iVZKejljZXjZ3sykMGuoIIYbEWBwo8OdmlVWUnxUbotyTEjXBfSbX1DZdwbefPbnhyn4ZlnyBIwwl0Qw1NPZQpU6bvFZefhLBSdyW3vbd74CA/o2ity+Gg/8ATW/63wZ9G8t1C9mdcamEGVdE9LrglQ/NrLBpJHB6vZTfz1+eHjC9V5eIK1atNlmCwVA+1v8AQSe6sTH7SD7OEXirtgaCqeGngSSOJijs7EFypswS3ygEEXN7+WK3uYzltdvVIz09Kw6T6PbWptf0uuITJnq+H6yKGoYSUdQwGoX0gmwLKD8rKSCRyK77kbWJxTlwzTK2WPZpYklhvsQ1hIl/LfY+hOIviow5jkjPKyxs0WpTIwTu5kBBQk8mEgaMjn8wxGbjzsm9vWbOaiGluRGsYlI6MzM6gnz0hTb9o4rXLcykppUniOmSM6lPtzB+6RsR1BOLK7T6ihrkhkhrIfiYk0MpJAkXnYPbSGDXtc2Nzvhd4F4Dkr5V1tGKdSDIVlR2YdUVUYkE8rm1r335YjnlLcuFu9pr97lvdrs1VJTRJ6GSWM/oAfyxE8KS0+U1GY07OVhR4ZYh4nYh4/FZQCzWK25dBhmzCAVFdBGB9HSAzv5d4ytHCnlspkcjp9H548Uj6a6tkRGdtNNFZdt1V5DdjZRtMvM39Diu2udoVO1zLbnxSgX3bum36dN+nljV4c4/lmrJYkgmlgkCvSllEbMoMaSNqewZPFrHM2FuoAlKTgJJax66tEckrEFYUH0cdgANRIBlfb5mAH3dhZnq6Id6k+ks0SSKiiw+coW3JAv4ABuBz/Byk9Xlv4MR+T5zFUqxjJujFJEYaWjYc1dTyP6EbgkYkMVsYMGDAGDBgwBgwYMBqZrmC08RlcMVUrfSL2BYLqI+yL3J6AE9MIfH0dNXUwkgMd3khher7o+CJpBqKyEDUmqwNjazG5Avhw4lyCOuiEM2oxatTKrFNVgdNyu9g1jbzA8sV7wNxp8PJLltWrGKnd4En03CIrFEWewsFsAA/LlfzxGcr4qM4l4ezDJKcT0ldK8CkBk0/wBXc7MEYspUtYGwG5HPezlk1VJHEEroKeWmnAPxFOt4m12N54WHhBvfvACvU6cOH9HRd20Xdp3TAqU0jSQdiCtrWIwm51QHKqOVaOSQiUiGnp3tIEklOle6dvEBc6iGLDwnlvgnp0V8zy05pWvQ0bSRUNOQKh+8d0ZgfljRmKixFgAALgsb2UF5peznLUi7v4WNtrF38Tn17w7g+1rdLY3+DOHEy+kjp0sSBeRvtubam/kPIADpiadgASeQ3OGlmPmuSs1pRDPNEDcRyyRgnqEdlBP5YkuDOG3zCqWBDpFi8j2voUWBNupJIAHr6Yia2p72WST+8d3/AMTFv54tv/J+pBarl6kxRj0sHY/nqX8sR58ZLlpGcadkrU0JmpZHmVBd43A12HNkKgBrfZte3K/LDB2ZZga/KKijY3kiR4lv1R0Pd39Abr7KMWnis+Hsp/o7PZYkGmCrgaWMdAyspZB+zdz6B1xdO3p1dwwLnMGXU7PM2inN5INt/H4zAB9tWLWXbwWHJGIrypz/ADmaDXQ0skFGNTR6VVnKklttW5XfbQuwsATa+J/J8t/pmterlF8vp5GWmi+rM4PjlI6qW39dh0a7V2gcTrl9I0m3et4IV82IO9vsqNz7W5kYF5n2UIvHGYb/AOmSkEWIYhgb+jAjG/wfTUmYV1q1njeZywEdljlYm5Qk3ZCxvyO5JAKmwxE8IcOSV9SlPGbA+J356FFrt6ncADqSMO/aPwDFl0UFTSGS6yorBm1HVe6OD0OpbWG24ta28cpLefC0+LOIoctpTKwG1kijG2treFR5AAXJ6AH2xzXnWbzVkzSynUzEtpUWVL2voTpyFzzPMknfFk5rQTZ/mbqrFKKlJiMg8/r6L83Yj2ChSeYDWtkOQU9HGI6eJUXqQLs3qzHdj6nF7ullzv2cog49QyMjB0Yq68mUlSPZhuMPHbNlSQZiTGoUTRrKQNhqu6sbeukH3JPXCL7C58h19BiOFmrpZ3Z92oGBjFW+JJG1Ge3jDGwvL9pbAC43AA5jlaNHmqxozpDPM0jGU93ERq1W02d9KtZAi3B304QIuxQGnUmpZagqCRpBjB+zb5rDlqv626Yy9mXEL0MsuW5gwj7oF4mdgFUDdlDnmhHjU+WobWAFd8bZxkl877UTSsBNl1VGDyMmlQ3sQWUn0BxHf/7bCdlpJix2A1Lueg2uf0xo9oOZVGcMlNQU8skEb62mKFEdrFRpd7DQAzb8z0FgLs/Z72cR0FpptMtVb5uaxX5iO/XprIv5WBNxvK3hX+TZ5U1ebzKNVFJXIYjZTePSmpHIbSS30ZGrb5za2L0y2maKKONpGkZEVTI3zOQACzep54h8+pIklWum0L8KkgjZmCjx6QWdyNgACABc+I7E2GF7I+KausqYCq6KOSR+7lWOzTCNG1B43ZmSMtyk8JuFFhqwanHdYWDBgxWxgwYMAYMGFbjmvrIkBpIO80ASMxI0kKwBjKA6zcEtt9i297YFee0fiabL6ZZoYRKTIFYtfTGCGOptO/MBeYFz+GEfLuO6aOczxQPJUZgkSzUyWskqlo18bbWcNytfZSR4jZio8mr5C8z1cFWHU6QO8RIjY7RRo+iQXsNTb7c+YxXtD2a1E+Xx10MpadtUhiIIbZj8sl795db7jn1Ft455XLfC3smzCojVVmopIk+rokWfux0VgtmsOQ0q1h6DGSeD4ivS+8dGmv0MsoKr+KRBj/5ynCX2c9qAlK0tcQsvypMdhIeWmQfVf15E+RtexcmitGXOzSs0rX2PitpB9VQIv7uK1LL2SGILjmu7jL6qQbEQuF92Glf1IwkcNdpQFXVQzSvVI0x+GNPAX0qNRIso1MAANwG5MbkWxJdr+ZI+UM0bBlmkiUEdbOHI9CO7II5ggjELlNWqAAxdn+T+f9Gqh/th/wCmv/tilApsTY2Frm2wvyuel7Ytv/J+qvHWRHqIXH/3Fb/txI4dP5ly4XOM8kepWJoTplRnUMOarNG8Ln93Wr2+4MMeDGnpamW0MdNCkUYCRxKFUeQA5k+fUn3xzn2gcQSZjUyTqGNNCRHGQDpUE2DMeQMhF/bSOmLh7Xs4any9kjv3tSwgQDn4r6repUEe7DC1xpw+mXcPGAW1l4WlYfXcurMfYabD0AxK5588JHsMyQRUb1JHjqGNj5IhKqPxbWfxHlie7TMrkqqNaeH+sknhCn7Fm1M59FVWP4YleEaLuaGli+xDGD76Rf8AW+JfBqTjSO4eyWKjp0ghFlQc+rH6zMerE74kcGPLuACSbAC5PlitOfe22rD5mVB/qoY0PoTqf+Drha4Npe9r6ROhniJ9lYMf0U4wcRZn8VVT1HSWRmX9m9kH4IFH4YmuyyLVmtJ6M7flFIf42xl5e+TpbFadsND3Pw2Zxj6SllQOR9ZC2wP7x0/+YcWXiJ4syz4qiqIOskTgejWJU/gwB/DGq9OU3EnFIGUMORAI9jvhfq+JmYlaKmeqI2MgYRQg+XfN8x/YDW3BscYeEIvisvpGmOpDTxXj6P4FB7z7Q2Ph5eerpOZrmUNJC0szCOKMbn9AABzJ5ADngKs444xraZ0Wro0jDK/dPHNr0nwhnTUlu9VTYFgLaidwSMLHGGfmuWmhy6OZYIogrQIhLqQbAOEvqQDTY3IuTexxH8W8Qz5xWIEja1ylPCNyAdyWPLUbAk8gF52Fzu1HDdZktRR1LsnikUfRtfqNUTFgB4kJF+Wx5WBxlxuVu/ouPs3oqiHL4Uqy3ejUbMdTIpYlFY+YW23Tl0wz4Wsr4tWeZY44ZyrBjrMZVVKkBru1lceIeJCw8r4ZcadoMGDBgoxV/aNxVmdD35CQrBIyR08w3dSQWa6km5srcwANueLPY23PLC9xJNTTCGPvkExdJ6fSO8JMZ1Bwi3LR8wSLbE7g7gmXYucNdouW6FHf1LSkAESrLKzH0CApe/RAPbE/k+YWDrS005R3dx3qGmRC51N/WASWLlm2Q7semPWa8PUc0ZnqqdFdFLs8ZKuukEkrKml+lxyPoMUxD2kTpLdBIae+0T1MxfT0vNrJ1fhb+OIxcvT3PGbcIwrmQFVHG8OZJIjaV091OvjBRiSQWUNv9ZgxI3thhyQzhJ8sqJCZlibuJzzmiYFFc/7RCQrfun62NfNZ4KnKhWwBvotFUpYlnUwuHZWYkm9ldDv1OGHiOnsI6gfPTPrv/sz4ZgfMd2S1vtIvlg1J9CBx7AlDmWWTwRhVjVlkCLssStHFc26BZ2F/bGXt2jVKOIKLd5VKzepEUgvb8sT/ABVR9+Mwc7rHRSU6nrrZWlkt7AQfjfywvdvYPwlL/vv/AMb4M5dq+9kfD8c2UzrKt1qnkVj6KAi29VYEj1wodlsrUWcdxLszd7TP5XHiB9iYxb9oYtLsij05TTevet+csmK87ZcvakzCGtiFu80uD07yErz910e9mwZs1jKvTBiOTNlenSeNWlEqK0aJa76l1AAsQo26kgYrj/PwSZtCJZ5aKOLVFJTygFZHOoC8iMVHNd22GnY+LFdbZEnxovf51ldOd1j7ydh7XKk/vRW/HHzt5B/ovb++S/5P/O2M0wvxKn3cvJH/ABWH88S3aflBqssqY1BLhRIoHMlCHsPUgEfjiM64pnhWygeQAx7xG8OZotVSwTrykjVvYkeIe4Nx+GEvjXO8whqKSSKGFVklNPEryvdzJaxmjXSo+W43Yr7m2K1bqLGwjdsHEHwtA0am0tTeJfMKf6xv8O1/Nlw4Uszd3eYKjAeOzXUW5kMQPD7gY554qzKXOszCQDUpPdQDoFG7SN5A7sT5aRzGJWc7qEy+H3sTg1ZoD9iGVv8ApT/uw19oHC1Pl+SGKNQX7yEmQganbV4mv08OoAdBtjR/yf6K8tVMRsqxxg/tFmYfhpT88RymGspF0YMRueZ5DSJrmYi97Kqs7Nbc6UQFiB1NrDrbClwDxqa+sq1M0ZiGk08Wko+nkzG43G633O/kLX0778J3g1hFRWchVhkqkJOwVY55lBJ8tKg4pvj7OqnNBJVIhWgpnCIT4QzMQmux+Zzq5fVU25k3feL1kqHXKoGKmomklnYf2cOoOx/edretrHY4xdpeWoIMvyqnARZ51WwPJEHiJPndg1+ZIOJWMuZp97FeFBDB8ZIPpZx9Hf6kfS3q/wA3tp9cT/GtEs89CjkKkMrVTs3yjulsgY8hd3XmRcK3ljdnqaynA0UsU0SC2mKUpIoGwCpIoVtumtceso4pp6pHkp7ySJtJDYJKlidmjcggg36252ODUkk0kaOvV2KkBZNOoC9w6/aRvrLc2PUEi4FxfdBvis+LsyhiWKuo5SrQTAvBpKiXV4JYyhF0m0sWK7E2DEGysHzh+oMlOkjKV7zU6qbXVWZmQGxIuEK3AJscVZUjgwYMFeZEDAggEEWIO4IPMEYqKbhGqpB/SlKymdO8Jpe78Cw3YCJFUg3VLHSOZBtvzt/GIVC6igPiABIG9r3tfyvY8+djglm1UZL2wJODHV0rCNgQ8kN5AoYEEsltQW3kThF4j4EmplM0bRzUZs0c4lQAqfl1BmB1dPDe/Tyxc9HlqZVJUSqAKOYmWSw3p3A3NusTD/Afunw0dxRn0uZVDFI2EYLNHBGpOgdXZV+ufrN62xmuWfbnu3qXjuSDLxQQIullkEsj+It3hYsEXkoAa1zcnyGGHh/Js8zBBMax4onHhMkhXWD1WJBbSfW1/UYq7njqHhOvDZbSyIpf6CIBQQLkKFIudhYg39jhGcPi7oLKFrqUCnrxHLA7i1VF0JfUVnQgbO111gWGrc73xp9vMGqgib7FQpPsUkX+JGJDgniOSpM6VEUpR6maJWfu2RdK704KWLKAreMqQdxe9gd3tOyzvcqqEFyUQSDqT3ZVz7khSPxxXWzeLz2SvfKaX2kH5SyDGz2icO/H0UkSi8q/SRftrewv94Er+9iG7EKoPlir/dyyr+Z7z/vw/wCKuPOKnuzjjYQZVUCQXlowe7U7FhIbRr5/1pKHyGnGfskoVmizB54xJWPKySiVbGzKDpYEeEFy9xbpy2GI7tFyIZdmMOYKhalkmR5kXazqwc3HUMVDgHYspvzGLB4RoQamurEIMdU8JiI5MqRKC493Zx+764jEl3q+EVT5f8PnVGuot/8ADWh1Hm3dOm59Tqvh9dgASeQFzhb4ih012XTW/tJ4SfSSF3H/ADQj88TGb5eJ4zGxOhr6gCRqFj4SQQQL2Prax2JxXSFTguZKaQQxm9FWXqKJrFQpYa5KexAI6yKD01/ZxC9sVHVVU1PBSIztCj1LaSAVN1VCCSPFcPYDc9OWJrs8ymNstihdO7kCRl1G1nsHSdfJyCp1faUg7g4Wu0Tjv4WSWKndTUtFHFLKvKII0xOnykPecvq+pAxGctenlEcb9pjVNFFTx7PLEPimAtY8miX3IufQgdTZ07JODPgoO/mW1TMNwecScwnoTsW9bD6uFjsr7O2dkraxSFBDwxNzc8xJID0vuAdydzta90YRMJbzVV9v1Zampob7vMXt5hEYfxkXE12NZX3GWoxFmnZpj7Gyp/yKp/HCJ2ps2YZxDRRH5AkX7LP45G/dTSf3Ti8KSnWJEjQWRFVVHkFAAH5DAx5ytL/G8vw9HVzoCZmi7pDzILeCNVH7b3t1J9rQfZjw/GMvopQoWaN5XLWsxJMsbox5/KQLHqi+WGbi6DXDGDyFVRsfwqIT+V7Y85BH3DVMFrBZXmj9UmJkJ/CUyi3kB54rWuWjwdSiSora085pjCh8o4Potv2pFdvyxq5jRLUZ3Esih0honbSwuLySd3uD5qG/LE5k0sdNSwJLIiERpfWwW5IBY7nqxJxpUJV80lkRlZWo4QCpBG0s99x7jAaldwlUxm9BmE0A/upQKiP2XvLso9ifS2ELMuz/ADn4pqxZYDPe+uJ+7JsALaTGq7gAEE2PW+I/jvtJqpamSOmlaGGJmQaLBpCpsXZudiQbAW2574Z+zjO66vp5tNQFqIGUa5Iw6TKwOnvFFiHXSw1ra4K3DWGIxvHK6RvDnGE02ZwQ1EAjmcSU9WOQmARmQtHbZ1IPiuQVY22ta4aCkjhjSOJQsaKFRRyAHIDFd0HZnJNJU1GYzq9ROjIDCLCK6hNQLAXOgBbWtYte974cODeHhl9KtOJWlCljqYWtc3sq72UeXvhGsd+U5gwYMVtgr6cyRugdoy6sodPmS4I1LcEXHPFbR8J1nxNUgzKphL913bd3q7/TEid48gsLhlZSq2OwJ2IxaGEvPO0COnlqIFhmmnh06Ioo2fvNSq2ouoIVQTpN9xpNr3tgzdeSFxz8ZTZWYqn4nWZER5GnWaKcDU91J+kUkoPCQPLfFqcHcORUFMkUSjUQDI/WRrbsT78h0G2K/QT5vRVCVZqEqHN4YfhZY4oipunj7vxatwSzGwOwB3Lp2dZ4aqjVZLrUU/0M6Nsyum1yPvAX97jpiJj3V321cHiJhXQrZHOmcDkrH5ZLfeOx+9Y/WOI/su7QBRA01QT3DElH59yx53A+oTvtyNzyJteWaUkc8TxSgGOQFGBPO+1vfHL3FGQyUNTJTyb6TdW+2h+V/wARz8iCOmFc856b6ouzsqonhj7sv30TRQVSSbHTJKJBMgI8mUnz8ZGH2WMMpVhcMCCPMHYjHLPCz1ve6aAzd4dyIiQDbq4+W3S7bYtLLOMc3pLf0hQSyxdZIkBdfVhGSh/5PfDbeOfD32QIaSrzDL35xuJE+8vy6vxQwn97FqYrKvzOnerpc3pJA8YIpasDYxrJsjSKd10uRe/TT0F8WbhGseOGpm2Wx1MLwzLqjkGlh/MHoQdwehAxWGTZlNkE3wlZqegkY9xUAX7sncqwHLzKjrdhcE2trGvX0cc0bRyorxsLMrAEH3BxVs8tHMWSogWWJ1dVeOZWQhgQjqxsR5qGH443MxzGKnQyTSJGg5s7BR+vX0xXOQ8GZfVCSXLa2sgQOyOIJSi6gATs63IsRY3ItbEtB2V0esPUPU1bjkaiYtb08IXb0N8RN0m53xnNWytTZPHIblrzKCrWcklQTsiaiSGexF7DTYXYOBOymOmKzVhWaYEMqDdIzzvv87X3udh0FxfFh5fl8UCCOGNI0HJUUKPyGNnBJj5oxpZzmSU0Es8hskSFz62HIepOw98buKu7Tqt6+qhyimO7ESVLDcRqLMob2BD2PUxjritW6jS7GMneeafM5x4nZ1j92N5GHoPkH7wxb2NTKcujpoY4IhaONQqj0HUnqTzJ6knCjx9xZNSKssVPM0UUq95IGRFkvde6swZyNRHiVRuAATvidknww055UIsTB9R1AhVjUu5PTQo3uDY35DmSBvhJzihzivYFO6y+MAqDr1TENbUCUBCg2B0ggggbnDxk9a8sYaWFoJLAtGxDFb/eU2I/9jtjexVs2orN+xqrCtIs8dRJa5Vgys3oGYtc+9vfCDkmbzUcglp5Gjcc7cm+668mHof446I7ROL0y6mJBBnkBWFPX7ZH2Vvc/gOuOacZrh1JMbwZcr4bfMWklgkgTxkyRyOUMZYk+EaTqQ72tc7WPK5s/hjM8uySAQyTSGSRtckhp5QHawFkultIA2AJ6nrirez/ADw0dfDJfwMwikHmrkA3/ZNm/dxcvGnDVXmjJCxSmpUcOTfvJZCAR8o8KgAm3iPO5G1sI1h23O6E4q7U6UCOWjkleSORNY0OqNGSdSyawBci+kjcMB0uDZOUTSvEGmVFckmyMWGm50G5A3K2J254iqPh+kgg+ARQscitqUi5mGwcljzYi1+oBFrbWYALbDGnSb8vuDBgwaGIKrgpaItU2ENwEdY1H0pZ2KDQBcuZJGsRuS5vfpO4T+OOA4K8PKBpqdCIr62AIV9egjcC+41aSRe+9rYJTHPmaRRiSciEG2zsL3PJdiQWPKy335XwtV1G/fivpl7qUgIYn8BrU52dT8kgG6EjUNw1gSBH8OcG0esTwGsDrqjLma9rGzqJL72IsShO4I5gjDtQ5bHFugOo7F3ZpHPoZHJYj0vgnciV/C7tJJmFCdMhvIKeRAySM1+/R4jusxKi7Ajew8zj7xxw+M2ow8aBaqBQyBTcSKwvpViBeNwLqTaxFjbxDDbPxJCJWhiDzzL8yQrq0ekkhIjQ+jMD6Y95fSSixISO2oAAlzpZiwBPhAtyt4gN8NGoqPsIzBIqueB/C8qLp1CxvGX1JY/WsxNvunyxeWKt7TuBpC/9IUF1qIyHkVOblf7RB1cW3X6w9dmZOzzjaPMod7LUIB3sf6a080P6HY9CZGcOPhqQznhOnqCz6RHKylGdBbvFOxSVeUiEdG3HMFTYjdyFJUhWObeSPwa737wDZXv5kWuPtX6WJkcR+f1bw000kfdh0jdl7w6UuASNbXFlv6j3GK23ncAEnYAXOKr7Sc8zenQTxlIKYkKNADyLf5TNrUgX22XYE2JPMsHCHaHT1kSCQlZtKiW0UndIxvsZSpVQbbam9ATiD7c+Iljp1olsXmKu/wB1FYEfizqLeitiM5X4dtPs7rM2SmWaOCnlpXZm7tQkEreIhnQKqpckH5udugscWvQ1ayxrIt9LC9mBUjzDKdwwOxB3BBGFDsirw+Uw3IHdd6jeml2Iv+4VOKv4w7TKmplYUsjQU4J0CPwtJv8AO7jxAnnpFue9zvgnqmOM26GwYojs27RKlKqOCqlaaGZhGC+7RsxspD8ypYgEG9rgi1je76+sWFC7X8gALlieSqo5segxWscplNorjDiEUUGsL3kzkRwRDnLI3yqB5DmT5D2xo8A8LNRxvLO3eVlQdc8nPc76FP2Rf8T6WA2cpyRmnNbVWM9isUd7rSofqqeRkb6z/gNhuxYL9yL2g8QT0kkUsCyMkP8ArGw7pVk8KtIBeRipBaycupFxeP7XaiWWhggiXvZKmRSO5BbWqKZNSAXNr6D198NHHlGXoKwJYSPA63JA1bHw3O3UgX88V8ONaHLnVYWapSnWZIAh1BVl+HcBpW6KySLtqIGnEZy+597Os+atoY5JP61bxS328abEkdCRZrdL4iuOO0unog0UNp6kbaAfDGf9ow6/cG/na98VmM2zTMDMKKGSOGeQyusPhUsVRTedrc9FyAQCSbjfC9xJwvUUBjWoVFaQFlVXDEAEA6gOW5/Hfyw2xc7rhpZxmstVK007l5G5k8gOiqOQUdAMWT2Y9mizqtVWqe7axihO2sdHk66T0XrzOxsYrsq4H+Ok+InX/RozsD/bMPq+qDr58vO3QAGEhhhvmqc7a+EaeCnSqp4khZXEbrGoRWDA6W0jbUCAL+RN+Qtn4rkq3niXKRXiT+2ZjIIelgPiPBcb7iw9zynO1b6d6GiH9rP3snhLWjiHjJC728Y/LBP2lwRTNBUyRC4vHNTMagc7aXiClkf0IYeuDVk3WlNkGbPNQ/EVivpdy/cxqjQXikQyB9Nm2YqLqBdhsellwJpVVuWsANR5tbqbAC5wr8FcZw1wCa/prSMF0MuqNJWjWTqATYXW9wTyw14rc14GDBgwUY0M6yeKrj7qYErqVhZmQgqbqbqQdjjfwYCvct7NFhjQRzzxyxndknkEc/Pd0VlK6uZCkWP2hziO0PiyWljjpBLJHJMbSsfE9PHcBjHKANYYX0sRqsrXs2y4+2aqzETxLT/ELTlAQafWCz6m1B2j32GmwO2559K74zSs7yA1obvmp0tq+YrrlChvv+fXcX3viOWeWuIvTKuI8ppIEihqqZI1GwWRST5k2Nyx5kncnGKo7UcrTb4nV+zFI36hLYrei7Gq11DPLBGSL6SWYj0JC2v7E48T9kuYQMroKafSQ2jVs1jfSySKoIPIi+HJ6s/osun7Usrc2+J0/tRyL+pS2FTijhyKok/pDJaiP4lSXeOGRTr82VQdnPVSLPvfe99rK+K6OIiHMstShkOwYwKYn9mC7fqB9rDXJwbllSqyJTwWPiSWC0Z9GWSIg/iDg183dA8EdqMVTaGrtBUDw3PhSQ8iBf5Hv9VuvInkHbPMtWpi7pwCjPGWB5MqurlT5ghbEdb4rjjDsjaYmWnqCz23WfxF7AAXmA1E2FruGJ89sJWU8Y5jlEhp5LlU2ME1yFHTu3BuF8rEr6YJ6rOMj7lsQoc8nhSO1LVpFqAA0RuyylBboGMUw5Wuw9MINbk9Tm+ZVQp1BEblNTsQkaITGgLWJ3CXAAJ5nzOGml7QqSpZ3nDU8ry0ZW93UCGVXP0ijbcycwNve2Hfs0oYoqVjE6SGWaaV2Rg19TtpFweiBR+fngmplwROAKSoipc5y9hpmjjJABv4nidfCfIhUIPqMVKp2x1FBQBMzllH9rSxg+pjkff3s4H4DCzxF2RUtRK0sUjwFzdlUBkJO5KqbFSfe3phpMunbOFO8GZc9RXU0aDfvUY+iowdj+CqfxtjoHOqqT4xIYJ4FnaJpFjmgeSyghWIdJFC3J6gk4w8O8CU9BDIsBbvZF0vOx8duoUgAIPYc7E3thV4Ojiqc1rHo6ibuYFi7vTKzI7G+vUHJ1ISh/MkHkcFxx9M0ZZ4M8Pyy5cB593Lf8tRxpzZDncvzZlDEP8AZQA/qwv+uH7Bhp00rN+yUzkGtzCpqDe9uQ/AOXt+FsMWTdneXU1itOrsN9Uv0pv5gNcA+wGGiSQKCWIAAuSTYD1JxWPGna5FCDHQ6ZpORlP9Wnqv94fbw+p5YM2Y4800cb8ZQ5ZDdrNKw+ihBsW9T9lB1P4C5xTnDXD9VnlY087Hu9X00vIADlFEPO21vqg3NyfFvcG8Gtmk3xNbVKQxDFRKrSy+hAP0a9LWvbYBdji6+5FLCqU1PqRBZY4yqWHpqIF/c4M6uXN7IrPq+Ogp0hgikZgESKCAAHc6F1MwIRSx+Y7mxO9jjzwSlf8ASmvlVmUrGqoBp2UMX1BVJe76DyW6bDGhS8S0wqkWqWSllJdgKlNAdzZF0SgmM6Y9SCzfWPUnDNm6mQCBSR3l9bA2KJ9YgjkzfKDzuSR8pxW0Tw3Td/UzZg24cdxTekSE3cf72S7A9VCeeGVox7HzsL/rjwQI0sgUBRYC+lQAPMDYAemIbhni+mrlUwv42DExn5l0FQ17XFvEu99wwOC9ktQUKQrojFhdmPqzsXZj6lmJ/HGzgwYKMGDBgDBgwYAwr8d8GwZlEqyN3ciX7uUbldWxUg/MpNttvQjDRiC4pyaWqESxTmDQzMzqLtujJpCnbcO3iuCNrHBL2QnB2c1iqIp0FUibLUwsLlQSqtJE5BN9JIZSxYWNt7l3Vri/8Rb9DiPyDJ46SBYYlCovRRYfzP4kknqSd8SOBGGqpUlUpIiuh5qwDA+4O2FNuEXo2MuVsI7m70rkmGXz08zE/wB4XHK4thywYLpGZFnSVKmytHIh0yxOLPE3kw6g8wwuGG4ONDjTg+DMotEg0yLfu5QPFGf5qeq9fQ2IlajLlaVJh4ZE8OofWU80bzXqPI7jrfdwTW+7k3Pcnlo53gnXS6/kwPJ1PVT5+4O4Ixp08zRtrjZkf7SMVP8AiUg46R7RuD1zGnIUAVEYJhY7b9UY/Za34Gx6Y5tljKsVYFWUlWU7FSDYgjzB2xmvNnj6aZsu7QsxhYMKgvYafpVEm2xtcjV0HXDLRdtVWv8AW08En7JaP+Jf+GKywYJM8p5WvmPbAlRBJDJSOgkUoxjmBOk7NYlFsStx+OPuUdqdJBJK60ko1iNEVdACRxrZE5/aZz+8B0xU+N7JMomq5lggTXI34BR1Zj0Uef4C5IBbameW1sT9t8dvBRuT96UL/BWxD1XbNWSkLBTwox5DxzMfYDTv+Bw28O9kNHCoNTqqJOZuSiD0VFIuP2ifww8ZZk9PTC0EMcQ+4gW/uQN8Xl1kzveqY/zZznNrNWSGGDn9N4AOtxTrbcfft74feGOzvLqVdwlS5G7zaX/wp8qj9fMnDuRhVzjs4y2pJaSlRWO5aO8RPqdBAJ9wcNLMNI7ibgfJ5Iz3iwUxG4kR1i0+pHyn94HFRQcWVlBM8dNWtLEjEKT40kA5EK97A/dPseuLRPYtl97hqgegdP5x3/XG9SdlmVxEaomkbp3krb/uggH2tgzccr24JlN2tRzxGHMqNZUYWYx7g+vdudiPMPfywdnnECSyzUBqJ0pCHancuI5FRd+6eXchQhJGki2k72Ng+Z32d5bJCwMEcFgT3sdoylh8xPIgeTXGKa7OMrlmr7U7gNHHOyyW2B0NHG9jy8bqfP8ALBL6pYdso7LI56ySaTvvggR3azMe8n2FyxNmEeq9r2Zh6bmycjyGKkeYwosaSFDoQWUFVClrDYE/yGK77LshzWCsZqrvVg0sJO8mEgkb6pUa23vvq22uOuLbwjeMn0GDBgxWxgwYMAYMGDAGDBgwBgwYMAYMGDAGDBgwBiku2/hbu5Froh4ZSEmA6Pbwv+8BY+oHVsXbjQz7Kkq6eWnk+WRSvseasPVWAI9RhWcsdzTk3BjPX0bwSyRSCzxsyN7qbbeh5j0xgxl5BjoHsY4eWnohOw+lqfGT5J/ZqPS3i929BjnyQ2B9jjrnKqcRwxRjkkaKPwUD+WEdulOdtrBgwY07jBgwYAxiqqZJFKOoZTzBFxjLgwCHnnZhFU7fF1ip/dmcyp+Al1H9cTvCPCNPl0bJACWexeRzdntyuQAABc2AAG56k4n8GCam9jBgwYKMGDBgDBgwYAwYMGAMGDBgDBgxp5pmsNMmueVIl83YLf0F+Z9BgNzBit837ZKKO4gSWc+YHdr+b+L/AJcKlb21Vbf1VPBGPvlpT+YKfwxNsXqYxeeDHPh7X8x/+n/4R/8A3xs0vbNXKfHHTOPRXQ/nrI/TDae9xX1gxVOVdtkLWFRTSR/ejYSAepBCn8gcPuQ8VUlaP9HnRza5S+lx7xtZgPW2K1Mpeyo+3TIu6qo6pR4ahdL/ALaAAE+6W/wHFZ46U7Usl+Ky6ZQLvGO+T3TcgepTUv445rBxmuHUmq8y/KfY468oZQ8aMOTKp/MA45FOOn+zuu77LaR73PdKh908B/VTixro3uYsGMdRULGpd2VFUXLMQoHqSdhhGzrtZoILiNnqGH90vh/4jWUj1F8V2tk7n3Bikq/tsnN+5pYk8jI7SfmF0fxxFP2wZif/AJce0TfzkOJtj3mLoLBigYO2PMAfEtMw9Y2H6iT+WJ/LO24cqikIH2opA3/I4X/qw2vvMVv4MLGQ8fUFWQsc6q55RyfRsT5ANsx/ZJwz4rUuxgwYMFGDBgwBgwYMAYMGDAGNbMK+OCNpJnWNF3LMbAf/AN9MQnGnGUGWx6pDqkb+riU+J/U/ZUdWP4XO2OfOKeKajMJNc7+EHwRrskf7I6n7x3PttibYyzmJ/wCLu2JmvHl66V5d/Iu59Y4zy93v+zirq+ukncyTSPI5+s7Fj7C/Ieg2xr4ksmyGeqNoYyRyLnwqvux/gLn0xjPOYzeV1HC5XJG4L4szKuzaNbGokZz9lPAv5/Mf0wzUfDdJFbRTxAjqV1H/ABNc/rj5vU9rdHHjHdanStUXrHmMfQcdCCnQckX/AAjGrVZPTyf1kETe6Kf1tfHGe2cfOH6/6X3P3UNj6jEEMCQwNwQbEHzBG4OLXzPs8pZLmItC3odS/irG/wCRGEXPuEamluzLrjH9om4H7Q5r/D1x7eh+P6PW4l1fpWLhYZuE+1eop7R1YNTDyubd4o/a5OPRt/vYQawIJJO7N49b6CRa66jpuDy8NtsYcGPalyt7jD/wf2ktl9A1OsXeS947RltkRWCnxWNydeo2FufMYQMGCS2dkpn3ENTWvqqZWk3uF5Iv7KDYe/P1OIvGehopJnCRIzueij9T0A9Th5yfs2Js1TJb7ke5/FyLfkPxx5+t+J6XRnx3+VmNyV/jzrHmMXdQ8JUcXy06E+bjvD/z3t+GJZKZBsEQeygfyx87L2xhPlxt/T+XSdGufAw88fcX7UZbDILPFGw+8in+IxBZhwHRy30oYm842IH+E3X8gMaw9sdO/NjZ+qXpVTxF8NnC/aFW0NlWTvYh/ZSksLfcf5l/Uehx7zrs/qIbtEROnkPC4/cPP8Df0wpMpBIIII2IOxHoR54+l0ut0+rN4XbHOLpXg7j6lzDwoe7mtcwvsfdDyce246gYa8cfoxBBBIINwQbEEciCNwfXFu9n/auRpgzBttglR5eQmt/1/n1bHbbth1N8VceDHxWBAINwdwR1x9xXUYMGDAGDBgwHNva5/wCLVHtF/wBAwoYMGMvJn81BxefCv+p0/wDu1wYMfG9s/l4/3/Z06PdKYMGDH593GDBgxQY+NyPsf4YMGA59qfnf9pv4nGPBgx+3nZ46MGDBiosvsl/qZ/21/wCkYfMGDH5P2h/U5f8AeHq6fywY+YMGPHGq+jBgwYKDiou0v/Xm/YT+eDBj6fsn8/8Axf2c+r8pVwHBgx+leZ0v2W/+FUf+6/mcNWDBjUeydhgwYMFf/9k="/>
          <p:cNvSpPr>
            <a:spLocks noChangeAspect="1" noChangeArrowheads="1"/>
          </p:cNvSpPr>
          <p:nvPr/>
        </p:nvSpPr>
        <p:spPr bwMode="auto">
          <a:xfrm>
            <a:off x="230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77307" y="1217412"/>
            <a:ext cx="3901860" cy="3908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69419" y="959050"/>
            <a:ext cx="2893741" cy="369332"/>
          </a:xfrm>
          <a:prstGeom prst="rect">
            <a:avLst/>
          </a:prstGeom>
        </p:spPr>
        <p:txBody>
          <a:bodyPr wrap="none">
            <a:spAutoFit/>
          </a:bodyPr>
          <a:lstStyle/>
          <a:p>
            <a:r>
              <a:rPr lang="en-US" sz="1800" b="1" dirty="0">
                <a:solidFill>
                  <a:schemeClr val="tx2"/>
                </a:solidFill>
                <a:latin typeface="Arial" pitchFamily="34" charset="0"/>
                <a:cs typeface="Arial" pitchFamily="34" charset="0"/>
              </a:rPr>
              <a:t>Cultural Considerations</a:t>
            </a:r>
          </a:p>
        </p:txBody>
      </p:sp>
    </p:spTree>
    <p:extLst>
      <p:ext uri="{BB962C8B-B14F-4D97-AF65-F5344CB8AC3E}">
        <p14:creationId xmlns:p14="http://schemas.microsoft.com/office/powerpoint/2010/main" val="16919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28600"/>
            <a:ext cx="7976952" cy="584200"/>
          </a:xfrm>
        </p:spPr>
        <p:txBody>
          <a:bodyPr>
            <a:normAutofit/>
          </a:bodyPr>
          <a:lstStyle/>
          <a:p>
            <a:pPr algn="ctr"/>
            <a:r>
              <a:rPr lang="en-US" b="1" dirty="0">
                <a:solidFill>
                  <a:schemeClr val="tx1"/>
                </a:solidFill>
                <a:effectLst>
                  <a:outerShdw blurRad="38100" dist="38100" dir="2700000" algn="tl">
                    <a:srgbClr val="000000">
                      <a:alpha val="43137"/>
                    </a:srgbClr>
                  </a:outerShdw>
                </a:effectLst>
              </a:rPr>
              <a:t>Who are the Children in Foster Care</a:t>
            </a:r>
            <a:r>
              <a:rPr lang="en-US" b="1" dirty="0" smtClean="0">
                <a:solidFill>
                  <a:schemeClr val="tx1"/>
                </a:solidFill>
                <a:effectLst>
                  <a:outerShdw blurRad="38100" dist="38100" dir="2700000" algn="tl">
                    <a:srgbClr val="000000">
                      <a:alpha val="43137"/>
                    </a:srgbClr>
                  </a:outerShdw>
                </a:effectLst>
              </a:rPr>
              <a:t>?</a:t>
            </a:r>
            <a:endParaRPr lang="en-US" sz="2400" dirty="0"/>
          </a:p>
        </p:txBody>
      </p:sp>
      <p:sp>
        <p:nvSpPr>
          <p:cNvPr id="4" name="Content Placeholder 3"/>
          <p:cNvSpPr>
            <a:spLocks noGrp="1"/>
          </p:cNvSpPr>
          <p:nvPr>
            <p:ph idx="1"/>
          </p:nvPr>
        </p:nvSpPr>
        <p:spPr>
          <a:xfrm>
            <a:off x="380360" y="1828800"/>
            <a:ext cx="2633703" cy="2873828"/>
          </a:xfrm>
        </p:spPr>
        <p:txBody>
          <a:bodyPr>
            <a:normAutofit/>
          </a:bodyPr>
          <a:lstStyle/>
          <a:p>
            <a:pPr marL="0" indent="0">
              <a:buNone/>
            </a:pPr>
            <a:r>
              <a:rPr lang="en-US" dirty="0" smtClean="0">
                <a:solidFill>
                  <a:schemeClr val="tx2"/>
                </a:solidFill>
                <a:latin typeface="Arial" panose="020B0604020202020204" pitchFamily="34" charset="0"/>
                <a:cs typeface="Arial" panose="020B0604020202020204" pitchFamily="34" charset="0"/>
              </a:rPr>
              <a:t>Foster Youth need your help to prepare for Independent Living!</a:t>
            </a:r>
          </a:p>
          <a:p>
            <a:pPr>
              <a:spcBef>
                <a:spcPts val="600"/>
              </a:spcBef>
            </a:pPr>
            <a:r>
              <a:rPr lang="en-US" dirty="0" smtClean="0">
                <a:solidFill>
                  <a:schemeClr val="tx2"/>
                </a:solidFill>
                <a:latin typeface="Arial" panose="020B0604020202020204" pitchFamily="34" charset="0"/>
                <a:cs typeface="Arial" panose="020B0604020202020204" pitchFamily="34" charset="0"/>
              </a:rPr>
              <a:t>Employment</a:t>
            </a:r>
          </a:p>
          <a:p>
            <a:pPr>
              <a:spcBef>
                <a:spcPts val="600"/>
              </a:spcBef>
            </a:pPr>
            <a:r>
              <a:rPr lang="en-US" dirty="0" smtClean="0">
                <a:solidFill>
                  <a:schemeClr val="tx2"/>
                </a:solidFill>
                <a:latin typeface="Arial" panose="020B0604020202020204" pitchFamily="34" charset="0"/>
                <a:cs typeface="Arial" panose="020B0604020202020204" pitchFamily="34" charset="0"/>
              </a:rPr>
              <a:t>College</a:t>
            </a:r>
          </a:p>
          <a:p>
            <a:pPr>
              <a:spcBef>
                <a:spcPts val="600"/>
              </a:spcBef>
            </a:pPr>
            <a:r>
              <a:rPr lang="en-US" dirty="0" smtClean="0">
                <a:solidFill>
                  <a:schemeClr val="tx2"/>
                </a:solidFill>
                <a:latin typeface="Arial" panose="020B0604020202020204" pitchFamily="34" charset="0"/>
                <a:cs typeface="Arial" panose="020B0604020202020204" pitchFamily="34" charset="0"/>
              </a:rPr>
              <a:t>Self Reliance</a:t>
            </a:r>
          </a:p>
          <a:p>
            <a:pPr>
              <a:spcBef>
                <a:spcPts val="600"/>
              </a:spcBef>
            </a:pPr>
            <a:r>
              <a:rPr lang="en-US" dirty="0" smtClean="0">
                <a:solidFill>
                  <a:schemeClr val="tx2"/>
                </a:solidFill>
                <a:latin typeface="Arial" panose="020B0604020202020204" pitchFamily="34" charset="0"/>
                <a:cs typeface="Arial" panose="020B0604020202020204" pitchFamily="34" charset="0"/>
              </a:rPr>
              <a:t>Ongoing Positive Relationships</a:t>
            </a:r>
            <a:endParaRPr lang="en-US" dirty="0">
              <a:solidFill>
                <a:schemeClr val="tx2"/>
              </a:solidFill>
              <a:latin typeface="Arial" panose="020B0604020202020204" pitchFamily="34" charset="0"/>
              <a:cs typeface="Arial" panose="020B0604020202020204" pitchFamily="34" charset="0"/>
            </a:endParaRPr>
          </a:p>
        </p:txBody>
      </p:sp>
      <p:pic>
        <p:nvPicPr>
          <p:cNvPr id="1026" name="Picture 2" descr="http://dcfs.utah.gov/wp-content/themes/dhs/images/dcfs-tal.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84640" y="1840657"/>
            <a:ext cx="5825528" cy="297723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124982" y="1451674"/>
            <a:ext cx="5643613" cy="300083"/>
          </a:xfrm>
          <a:prstGeom prst="rect">
            <a:avLst/>
          </a:prstGeom>
          <a:noFill/>
        </p:spPr>
        <p:txBody>
          <a:bodyPr wrap="none" lIns="68579" tIns="34289" rIns="68579" bIns="34289" rtlCol="0">
            <a:spAutoFit/>
          </a:bodyPr>
          <a:lstStyle/>
          <a:p>
            <a:r>
              <a:rPr lang="en-US" sz="1500" b="1" dirty="0"/>
              <a:t>Independent Living Program – Transitional Living Plans</a:t>
            </a:r>
          </a:p>
        </p:txBody>
      </p:sp>
      <p:sp>
        <p:nvSpPr>
          <p:cNvPr id="6" name="Rectangle 5"/>
          <p:cNvSpPr/>
          <p:nvPr/>
        </p:nvSpPr>
        <p:spPr>
          <a:xfrm>
            <a:off x="350520" y="990600"/>
            <a:ext cx="8445348" cy="400110"/>
          </a:xfrm>
          <a:prstGeom prst="rect">
            <a:avLst/>
          </a:prstGeom>
        </p:spPr>
        <p:txBody>
          <a:bodyPr wrap="square">
            <a:spAutoFit/>
          </a:bodyPr>
          <a:lstStyle/>
          <a:p>
            <a:pPr algn="ctr"/>
            <a:r>
              <a:rPr lang="en-US" sz="2000" b="1" i="1" dirty="0">
                <a:solidFill>
                  <a:srgbClr val="C00000"/>
                </a:solidFill>
                <a:effectLst>
                  <a:outerShdw blurRad="38100" dist="38100" dir="2700000" algn="tl">
                    <a:srgbClr val="000000">
                      <a:alpha val="43137"/>
                    </a:srgbClr>
                  </a:outerShdw>
                </a:effectLst>
              </a:rPr>
              <a:t>Youth </a:t>
            </a:r>
            <a:r>
              <a:rPr lang="en-US" sz="2000" b="1" i="1" dirty="0" smtClean="0">
                <a:solidFill>
                  <a:srgbClr val="C00000"/>
                </a:solidFill>
                <a:effectLst>
                  <a:outerShdw blurRad="38100" dist="38100" dir="2700000" algn="tl">
                    <a:srgbClr val="000000">
                      <a:alpha val="43137"/>
                    </a:srgbClr>
                  </a:outerShdw>
                </a:effectLst>
              </a:rPr>
              <a:t>Preparing </a:t>
            </a:r>
            <a:r>
              <a:rPr lang="en-US" sz="2000" b="1" i="1" dirty="0">
                <a:solidFill>
                  <a:srgbClr val="C00000"/>
                </a:solidFill>
                <a:effectLst>
                  <a:outerShdw blurRad="38100" dist="38100" dir="2700000" algn="tl">
                    <a:srgbClr val="000000">
                      <a:alpha val="43137"/>
                    </a:srgbClr>
                  </a:outerShdw>
                </a:effectLst>
              </a:rPr>
              <a:t>to </a:t>
            </a:r>
            <a:r>
              <a:rPr lang="en-US" sz="2000" b="1" i="1" dirty="0" smtClean="0">
                <a:solidFill>
                  <a:srgbClr val="C00000"/>
                </a:solidFill>
                <a:effectLst>
                  <a:outerShdw blurRad="38100" dist="38100" dir="2700000" algn="tl">
                    <a:srgbClr val="000000">
                      <a:alpha val="43137"/>
                    </a:srgbClr>
                  </a:outerShdw>
                </a:effectLst>
              </a:rPr>
              <a:t>Live </a:t>
            </a:r>
            <a:r>
              <a:rPr lang="en-US" sz="2000" b="1" i="1" dirty="0">
                <a:solidFill>
                  <a:srgbClr val="C00000"/>
                </a:solidFill>
                <a:effectLst>
                  <a:outerShdw blurRad="38100" dist="38100" dir="2700000" algn="tl">
                    <a:srgbClr val="000000">
                      <a:alpha val="43137"/>
                    </a:srgbClr>
                  </a:outerShdw>
                </a:effectLst>
              </a:rPr>
              <a:t>Independently</a:t>
            </a:r>
            <a:endParaRPr lang="en-US" sz="20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920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47" y="416752"/>
            <a:ext cx="7543802" cy="637348"/>
          </a:xfrm>
        </p:spPr>
        <p:txBody>
          <a:bodyPr>
            <a:noAutofit/>
          </a:bodyPr>
          <a:lstStyle/>
          <a:p>
            <a:pPr algn="ctr"/>
            <a:r>
              <a:rPr lang="en-US" sz="3600" b="1" dirty="0">
                <a:solidFill>
                  <a:schemeClr val="tx1"/>
                </a:solidFill>
                <a:effectLst>
                  <a:outerShdw blurRad="38100" dist="38100" dir="2700000" algn="tl">
                    <a:srgbClr val="000000">
                      <a:alpha val="43137"/>
                    </a:srgbClr>
                  </a:outerShdw>
                </a:effectLst>
              </a:rPr>
              <a:t/>
            </a:r>
            <a:br>
              <a:rPr lang="en-US" sz="3600" b="1" dirty="0">
                <a:solidFill>
                  <a:schemeClr val="tx1"/>
                </a:solidFill>
                <a:effectLst>
                  <a:outerShdw blurRad="38100" dist="38100" dir="2700000" algn="tl">
                    <a:srgbClr val="000000">
                      <a:alpha val="43137"/>
                    </a:srgbClr>
                  </a:outerShdw>
                </a:effectLst>
              </a:rPr>
            </a:br>
            <a:r>
              <a:rPr lang="en-US" sz="3600" b="1" dirty="0">
                <a:solidFill>
                  <a:schemeClr val="tx1"/>
                </a:solidFill>
                <a:effectLst>
                  <a:outerShdw blurRad="38100" dist="38100" dir="2700000" algn="tl">
                    <a:srgbClr val="000000">
                      <a:alpha val="43137"/>
                    </a:srgbClr>
                  </a:outerShdw>
                </a:effectLst>
              </a:rPr>
              <a:t>Non-Minor </a:t>
            </a:r>
            <a:r>
              <a:rPr lang="en-US" sz="3600" b="1" dirty="0" smtClean="0">
                <a:solidFill>
                  <a:schemeClr val="tx1"/>
                </a:solidFill>
                <a:effectLst>
                  <a:outerShdw blurRad="38100" dist="38100" dir="2700000" algn="tl">
                    <a:srgbClr val="000000">
                      <a:alpha val="43137"/>
                    </a:srgbClr>
                  </a:outerShdw>
                </a:effectLst>
              </a:rPr>
              <a:t>Dependents (NMD)</a:t>
            </a:r>
            <a:endParaRPr lang="en-US" sz="3600" b="1" dirty="0">
              <a:solidFill>
                <a:schemeClr val="tx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08558" y="1135316"/>
            <a:ext cx="3592515" cy="2635737"/>
          </a:xfrm>
        </p:spPr>
        <p:txBody>
          <a:bodyPr>
            <a:normAutofit/>
          </a:bodyPr>
          <a:lstStyle/>
          <a:p>
            <a:pPr marL="0" indent="0">
              <a:buNone/>
            </a:pPr>
            <a:r>
              <a:rPr lang="en-US" b="1" dirty="0">
                <a:solidFill>
                  <a:schemeClr val="tx2"/>
                </a:solidFill>
                <a:latin typeface="Arial" panose="020B0604020202020204" pitchFamily="34" charset="0"/>
                <a:cs typeface="Arial" panose="020B0604020202020204" pitchFamily="34" charset="0"/>
              </a:rPr>
              <a:t>Assembly Bill (AB) 12</a:t>
            </a:r>
          </a:p>
          <a:p>
            <a:pPr marL="342892" indent="-342892">
              <a:spcBef>
                <a:spcPts val="450"/>
              </a:spcBef>
            </a:pPr>
            <a:r>
              <a:rPr lang="en-US" sz="1600" dirty="0" smtClean="0">
                <a:solidFill>
                  <a:schemeClr val="tx2"/>
                </a:solidFill>
                <a:latin typeface="Arial" panose="020B0604020202020204" pitchFamily="34" charset="0"/>
                <a:cs typeface="Arial" panose="020B0604020202020204" pitchFamily="34" charset="0"/>
              </a:rPr>
              <a:t>Young adults may leave foster care at age18, but receive services until age 21</a:t>
            </a:r>
          </a:p>
          <a:p>
            <a:pPr marL="342892" indent="-342892">
              <a:spcBef>
                <a:spcPts val="450"/>
              </a:spcBef>
            </a:pPr>
            <a:r>
              <a:rPr lang="en-US" sz="1600" dirty="0" smtClean="0">
                <a:solidFill>
                  <a:schemeClr val="tx2"/>
                </a:solidFill>
                <a:latin typeface="Arial" panose="020B0604020202020204" pitchFamily="34" charset="0"/>
                <a:cs typeface="Arial" panose="020B0604020202020204" pitchFamily="34" charset="0"/>
              </a:rPr>
              <a:t>NMDs need your help!</a:t>
            </a:r>
          </a:p>
          <a:p>
            <a:pPr marL="637778" lvl="1" indent="-342892">
              <a:spcBef>
                <a:spcPts val="0"/>
              </a:spcBef>
            </a:pPr>
            <a:r>
              <a:rPr lang="en-US" sz="1400" dirty="0" smtClean="0">
                <a:solidFill>
                  <a:schemeClr val="tx2"/>
                </a:solidFill>
                <a:latin typeface="Arial" panose="020B0604020202020204" pitchFamily="34" charset="0"/>
                <a:cs typeface="Arial" panose="020B0604020202020204" pitchFamily="34" charset="0"/>
              </a:rPr>
              <a:t>Mentoring/family connections</a:t>
            </a:r>
          </a:p>
          <a:p>
            <a:pPr marL="637778" lvl="1" indent="-342892">
              <a:spcBef>
                <a:spcPts val="0"/>
              </a:spcBef>
            </a:pPr>
            <a:r>
              <a:rPr lang="en-US" sz="1400" dirty="0" smtClean="0">
                <a:solidFill>
                  <a:schemeClr val="tx2"/>
                </a:solidFill>
                <a:latin typeface="Arial" panose="020B0604020202020204" pitchFamily="34" charset="0"/>
                <a:cs typeface="Arial" panose="020B0604020202020204" pitchFamily="34" charset="0"/>
              </a:rPr>
              <a:t>Housing</a:t>
            </a:r>
          </a:p>
          <a:p>
            <a:pPr marL="637778" lvl="1" indent="-342892">
              <a:spcBef>
                <a:spcPts val="0"/>
              </a:spcBef>
            </a:pPr>
            <a:r>
              <a:rPr lang="en-US" sz="1400" dirty="0" smtClean="0">
                <a:solidFill>
                  <a:schemeClr val="tx2"/>
                </a:solidFill>
                <a:latin typeface="Arial" panose="020B0604020202020204" pitchFamily="34" charset="0"/>
                <a:cs typeface="Arial" panose="020B0604020202020204" pitchFamily="34" charset="0"/>
              </a:rPr>
              <a:t>Guidance with college or vocational training</a:t>
            </a:r>
          </a:p>
          <a:p>
            <a:endParaRPr lang="en-US" dirty="0"/>
          </a:p>
        </p:txBody>
      </p:sp>
      <p:pic>
        <p:nvPicPr>
          <p:cNvPr id="12290" name="Picture 2" descr="http://stlcatholic.org/wp-content/themes/stlcatholic/admin/extensions/timthumb.php?src=http%3A%2F%2Fstlcatholic.org%2Fwp-content%2Fuploads%2F2012%2F11%2FiStock_000018096838Small.jpg&amp;w=40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23730" y="1562100"/>
            <a:ext cx="4733539" cy="314780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kern.org/wp-content/uploads/sites/11/2015/10/DreamCenterWEB.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8054" y="3460199"/>
            <a:ext cx="2914670" cy="1507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88848" y="4782156"/>
            <a:ext cx="2042867" cy="507831"/>
          </a:xfrm>
          <a:prstGeom prst="rect">
            <a:avLst/>
          </a:prstGeom>
          <a:noFill/>
        </p:spPr>
        <p:txBody>
          <a:bodyPr wrap="none" lIns="68580" tIns="34290" rIns="68580" bIns="34290" rtlCol="0">
            <a:spAutoFit/>
          </a:bodyPr>
          <a:lstStyle/>
          <a:p>
            <a:r>
              <a:rPr lang="en-US" dirty="0">
                <a:solidFill>
                  <a:schemeClr val="tx2"/>
                </a:solidFill>
                <a:latin typeface="Arial" panose="020B0604020202020204" pitchFamily="34" charset="0"/>
                <a:cs typeface="Arial" panose="020B0604020202020204" pitchFamily="34" charset="0"/>
              </a:rPr>
              <a:t>Dream Center Services</a:t>
            </a:r>
          </a:p>
          <a:p>
            <a:endParaRPr lang="en-US" dirty="0"/>
          </a:p>
        </p:txBody>
      </p:sp>
    </p:spTree>
    <p:extLst>
      <p:ext uri="{BB962C8B-B14F-4D97-AF65-F5344CB8AC3E}">
        <p14:creationId xmlns:p14="http://schemas.microsoft.com/office/powerpoint/2010/main" val="3771414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397329"/>
            <a:ext cx="7543802" cy="599994"/>
          </a:xfrm>
        </p:spPr>
        <p:txBody>
          <a:bodyPr>
            <a:normAutofit fontScale="90000"/>
          </a:bodyPr>
          <a:lstStyle/>
          <a:p>
            <a:pPr algn="ctr"/>
            <a:r>
              <a:rPr lang="en-US" sz="3000" b="1" dirty="0" smtClean="0">
                <a:solidFill>
                  <a:schemeClr val="tx1"/>
                </a:solidFill>
                <a:effectLst>
                  <a:outerShdw blurRad="38100" dist="38100" dir="2700000" algn="tl">
                    <a:srgbClr val="000000">
                      <a:alpha val="43137"/>
                    </a:srgbClr>
                  </a:outerShdw>
                </a:effectLst>
              </a:rPr>
              <a:t>What do Children </a:t>
            </a:r>
            <a:r>
              <a:rPr lang="en-US" sz="3000" b="1" dirty="0">
                <a:solidFill>
                  <a:schemeClr val="tx1"/>
                </a:solidFill>
                <a:effectLst>
                  <a:outerShdw blurRad="38100" dist="38100" dir="2700000" algn="tl">
                    <a:srgbClr val="000000">
                      <a:alpha val="43137"/>
                    </a:srgbClr>
                  </a:outerShdw>
                </a:effectLst>
              </a:rPr>
              <a:t>in Foster </a:t>
            </a:r>
            <a:r>
              <a:rPr lang="en-US" sz="3000" b="1" dirty="0" smtClean="0">
                <a:solidFill>
                  <a:schemeClr val="tx1"/>
                </a:solidFill>
                <a:effectLst>
                  <a:outerShdw blurRad="38100" dist="38100" dir="2700000" algn="tl">
                    <a:srgbClr val="000000">
                      <a:alpha val="43137"/>
                    </a:srgbClr>
                  </a:outerShdw>
                </a:effectLst>
              </a:rPr>
              <a:t>Care Want?</a:t>
            </a:r>
            <a:endParaRPr lang="en-US" sz="23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90599" y="1695292"/>
            <a:ext cx="7021287" cy="1461566"/>
          </a:xfrm>
        </p:spPr>
        <p:txBody>
          <a:bodyPr>
            <a:normAutofit/>
          </a:bodyPr>
          <a:lstStyle/>
          <a:p>
            <a:pPr eaLnBrk="0" fontAlgn="base" hangingPunct="0">
              <a:spcBef>
                <a:spcPts val="0"/>
              </a:spcBef>
              <a:spcAft>
                <a:spcPts val="600"/>
              </a:spcAft>
              <a:buClr>
                <a:srgbClr val="003366"/>
              </a:buClr>
              <a:buSzPct val="150000"/>
              <a:buBlip>
                <a:blip r:embed="rId3"/>
              </a:buBlip>
            </a:pPr>
            <a:r>
              <a:rPr lang="en-US" kern="0" dirty="0" smtClean="0">
                <a:solidFill>
                  <a:schemeClr val="tx2"/>
                </a:solidFill>
                <a:latin typeface="Arial" panose="020B0604020202020204" pitchFamily="34" charset="0"/>
                <a:cs typeface="Arial" panose="020B0604020202020204" pitchFamily="34" charset="0"/>
              </a:rPr>
              <a:t>Love </a:t>
            </a:r>
            <a:r>
              <a:rPr lang="en-US" kern="0" dirty="0">
                <a:solidFill>
                  <a:schemeClr val="tx2"/>
                </a:solidFill>
                <a:latin typeface="Arial" panose="020B0604020202020204" pitchFamily="34" charset="0"/>
                <a:cs typeface="Arial" panose="020B0604020202020204" pitchFamily="34" charset="0"/>
              </a:rPr>
              <a:t>their parents and want to be together as a </a:t>
            </a:r>
            <a:r>
              <a:rPr lang="en-US" kern="0" dirty="0" smtClean="0">
                <a:solidFill>
                  <a:schemeClr val="tx2"/>
                </a:solidFill>
                <a:latin typeface="Arial" panose="020B0604020202020204" pitchFamily="34" charset="0"/>
                <a:cs typeface="Arial" panose="020B0604020202020204" pitchFamily="34" charset="0"/>
              </a:rPr>
              <a:t>family</a:t>
            </a:r>
            <a:endParaRPr lang="en-US" kern="0" dirty="0">
              <a:solidFill>
                <a:schemeClr val="tx2"/>
              </a:solidFill>
              <a:latin typeface="Arial" panose="020B0604020202020204" pitchFamily="34" charset="0"/>
              <a:cs typeface="Arial" panose="020B0604020202020204" pitchFamily="34" charset="0"/>
            </a:endParaRPr>
          </a:p>
          <a:p>
            <a:pPr eaLnBrk="0" fontAlgn="base" hangingPunct="0">
              <a:spcBef>
                <a:spcPts val="0"/>
              </a:spcBef>
              <a:spcAft>
                <a:spcPts val="600"/>
              </a:spcAft>
              <a:buClr>
                <a:srgbClr val="003366"/>
              </a:buClr>
              <a:buSzPct val="150000"/>
              <a:buBlip>
                <a:blip r:embed="rId3"/>
              </a:buBlip>
            </a:pPr>
            <a:r>
              <a:rPr lang="en-US" kern="0" dirty="0" smtClean="0">
                <a:solidFill>
                  <a:schemeClr val="tx2"/>
                </a:solidFill>
                <a:latin typeface="Arial" panose="020B0604020202020204" pitchFamily="34" charset="0"/>
                <a:cs typeface="Arial" panose="020B0604020202020204" pitchFamily="34" charset="0"/>
              </a:rPr>
              <a:t>Need </a:t>
            </a:r>
            <a:r>
              <a:rPr lang="en-US" kern="0" dirty="0">
                <a:solidFill>
                  <a:schemeClr val="tx2"/>
                </a:solidFill>
                <a:latin typeface="Arial" panose="020B0604020202020204" pitchFamily="34" charset="0"/>
                <a:cs typeface="Arial" panose="020B0604020202020204" pitchFamily="34" charset="0"/>
              </a:rPr>
              <a:t>a </a:t>
            </a:r>
            <a:r>
              <a:rPr lang="en-US" kern="0" dirty="0" smtClean="0">
                <a:solidFill>
                  <a:schemeClr val="tx2"/>
                </a:solidFill>
                <a:latin typeface="Arial" panose="020B0604020202020204" pitchFamily="34" charset="0"/>
                <a:cs typeface="Arial" panose="020B0604020202020204" pitchFamily="34" charset="0"/>
              </a:rPr>
              <a:t>caring home with unconditional love</a:t>
            </a:r>
            <a:endParaRPr lang="en-US" kern="0" dirty="0">
              <a:solidFill>
                <a:schemeClr val="tx2"/>
              </a:solidFill>
              <a:latin typeface="Arial" panose="020B0604020202020204" pitchFamily="34" charset="0"/>
              <a:cs typeface="Arial" panose="020B0604020202020204" pitchFamily="34" charset="0"/>
            </a:endParaRPr>
          </a:p>
          <a:p>
            <a:pPr eaLnBrk="0" fontAlgn="base" hangingPunct="0">
              <a:spcBef>
                <a:spcPts val="0"/>
              </a:spcBef>
              <a:spcAft>
                <a:spcPts val="600"/>
              </a:spcAft>
              <a:buClr>
                <a:srgbClr val="003366"/>
              </a:buClr>
              <a:buSzPct val="150000"/>
              <a:buBlip>
                <a:blip r:embed="rId3"/>
              </a:buBlip>
            </a:pPr>
            <a:r>
              <a:rPr lang="en-US" kern="0" dirty="0">
                <a:solidFill>
                  <a:schemeClr val="tx2"/>
                </a:solidFill>
                <a:latin typeface="Arial" panose="020B0604020202020204" pitchFamily="34" charset="0"/>
                <a:cs typeface="Arial" panose="020B0604020202020204" pitchFamily="34" charset="0"/>
              </a:rPr>
              <a:t>Want  to feel safe in a home that supports personal growth and </a:t>
            </a:r>
            <a:r>
              <a:rPr lang="en-US" kern="0" dirty="0" smtClean="0">
                <a:solidFill>
                  <a:schemeClr val="tx2"/>
                </a:solidFill>
                <a:latin typeface="Arial" panose="020B0604020202020204" pitchFamily="34" charset="0"/>
                <a:cs typeface="Arial" panose="020B0604020202020204" pitchFamily="34" charset="0"/>
              </a:rPr>
              <a:t/>
            </a:r>
            <a:br>
              <a:rPr lang="en-US" kern="0" dirty="0" smtClean="0">
                <a:solidFill>
                  <a:schemeClr val="tx2"/>
                </a:solidFill>
                <a:latin typeface="Arial" panose="020B0604020202020204" pitchFamily="34" charset="0"/>
                <a:cs typeface="Arial" panose="020B0604020202020204" pitchFamily="34" charset="0"/>
              </a:rPr>
            </a:br>
            <a:r>
              <a:rPr lang="en-US" kern="0" dirty="0" smtClean="0">
                <a:solidFill>
                  <a:schemeClr val="tx2"/>
                </a:solidFill>
                <a:latin typeface="Arial" panose="020B0604020202020204" pitchFamily="34" charset="0"/>
                <a:cs typeface="Arial" panose="020B0604020202020204" pitchFamily="34" charset="0"/>
              </a:rPr>
              <a:t>identity </a:t>
            </a:r>
            <a:r>
              <a:rPr lang="en-US" kern="0" dirty="0">
                <a:solidFill>
                  <a:schemeClr val="tx2"/>
                </a:solidFill>
                <a:latin typeface="Arial" panose="020B0604020202020204" pitchFamily="34" charset="0"/>
                <a:cs typeface="Arial" panose="020B0604020202020204" pitchFamily="34" charset="0"/>
              </a:rPr>
              <a:t>(cultural sensitivity &amp; religious freedom</a:t>
            </a:r>
            <a:r>
              <a:rPr lang="en-US" kern="0" dirty="0" smtClean="0">
                <a:solidFill>
                  <a:schemeClr val="tx2"/>
                </a:solidFill>
                <a:latin typeface="Arial" panose="020B0604020202020204" pitchFamily="34" charset="0"/>
                <a:cs typeface="Arial" panose="020B0604020202020204" pitchFamily="34" charset="0"/>
              </a:rPr>
              <a:t>)</a:t>
            </a:r>
            <a:endParaRPr lang="en-US" kern="0" dirty="0">
              <a:solidFill>
                <a:schemeClr val="tx2"/>
              </a:solidFill>
              <a:latin typeface="Arial" panose="020B0604020202020204" pitchFamily="34" charset="0"/>
              <a:cs typeface="Arial" panose="020B0604020202020204" pitchFamily="34" charset="0"/>
            </a:endParaRPr>
          </a:p>
          <a:p>
            <a:pPr marL="0" indent="0" eaLnBrk="0" fontAlgn="base" hangingPunct="0">
              <a:spcBef>
                <a:spcPts val="0"/>
              </a:spcBef>
              <a:spcAft>
                <a:spcPct val="0"/>
              </a:spcAft>
              <a:buClr>
                <a:srgbClr val="003366"/>
              </a:buClr>
              <a:buSzPct val="150000"/>
              <a:buNone/>
            </a:pPr>
            <a:endParaRPr lang="en-US" sz="1700" kern="0" dirty="0">
              <a:solidFill>
                <a:schemeClr val="tx2"/>
              </a:solidFill>
              <a:latin typeface="Arial" panose="020B0604020202020204" pitchFamily="34" charset="0"/>
              <a:cs typeface="Arial" panose="020B0604020202020204" pitchFamily="34" charset="0"/>
            </a:endParaRPr>
          </a:p>
          <a:p>
            <a:pPr marL="0" indent="0">
              <a:spcBef>
                <a:spcPts val="0"/>
              </a:spcBef>
              <a:buNone/>
            </a:pPr>
            <a:endParaRPr lang="en-US" dirty="0">
              <a:solidFill>
                <a:schemeClr val="tx2"/>
              </a:solidFill>
              <a:latin typeface="Arial" panose="020B0604020202020204" pitchFamily="34" charset="0"/>
              <a:cs typeface="Arial" panose="020B0604020202020204" pitchFamily="34" charset="0"/>
            </a:endParaRPr>
          </a:p>
        </p:txBody>
      </p:sp>
      <p:pic>
        <p:nvPicPr>
          <p:cNvPr id="29700" name="Picture 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1268" y="3204832"/>
            <a:ext cx="9092733" cy="193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57200" y="1164773"/>
            <a:ext cx="8327571" cy="553998"/>
          </a:xfrm>
          <a:prstGeom prst="rect">
            <a:avLst/>
          </a:prstGeom>
          <a:noFill/>
        </p:spPr>
        <p:txBody>
          <a:bodyPr wrap="square" rtlCol="0">
            <a:spAutoFit/>
          </a:bodyPr>
          <a:lstStyle/>
          <a:p>
            <a:pPr eaLnBrk="0" fontAlgn="base" hangingPunct="0">
              <a:lnSpc>
                <a:spcPct val="150000"/>
              </a:lnSpc>
              <a:spcBef>
                <a:spcPct val="20000"/>
              </a:spcBef>
              <a:spcAft>
                <a:spcPct val="0"/>
              </a:spcAft>
              <a:buClr>
                <a:srgbClr val="003366"/>
              </a:buClr>
              <a:buSzPct val="150000"/>
            </a:pPr>
            <a:r>
              <a:rPr lang="en-US" sz="20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Foster Children &amp; Youth want to stay connected to family and . . .</a:t>
            </a:r>
            <a:endParaRPr lang="en-US" sz="2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88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63600" y="635908"/>
            <a:ext cx="7439197" cy="647770"/>
          </a:xfrm>
        </p:spPr>
        <p:txBody>
          <a:bodyPr>
            <a:normAutofit/>
          </a:bodyPr>
          <a:lstStyle/>
          <a:p>
            <a:pPr algn="ctr"/>
            <a:r>
              <a:rPr lang="en-US" sz="2800" b="1" dirty="0" smtClean="0">
                <a:solidFill>
                  <a:srgbClr val="964508"/>
                </a:solidFill>
                <a:effectLst>
                  <a:outerShdw blurRad="38100" dist="38100" dir="2700000" algn="tl">
                    <a:srgbClr val="000000">
                      <a:alpha val="43137"/>
                    </a:srgbClr>
                  </a:outerShdw>
                </a:effectLst>
              </a:rPr>
              <a:t>Roles of Resource Parents and Agencies</a:t>
            </a:r>
            <a:endParaRPr lang="en-US" sz="2800" b="1" dirty="0">
              <a:solidFill>
                <a:srgbClr val="964508"/>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930729" y="1652954"/>
            <a:ext cx="7674428" cy="2830146"/>
          </a:xfrm>
        </p:spPr>
        <p:txBody>
          <a:bodyPr>
            <a:noAutofit/>
          </a:bodyPr>
          <a:lstStyle/>
          <a:p>
            <a:pPr>
              <a:spcBef>
                <a:spcPts val="600"/>
              </a:spcBef>
            </a:pPr>
            <a:r>
              <a:rPr lang="en-US" sz="2400" b="1" dirty="0" smtClean="0">
                <a:solidFill>
                  <a:schemeClr val="tx2"/>
                </a:solidFill>
                <a:effectLst>
                  <a:outerShdw blurRad="38100" dist="38100" dir="2700000" algn="tl">
                    <a:srgbClr val="000000">
                      <a:alpha val="43137"/>
                    </a:srgbClr>
                  </a:outerShdw>
                </a:effectLst>
              </a:rPr>
              <a:t> </a:t>
            </a:r>
          </a:p>
          <a:p>
            <a:pPr>
              <a:spcAft>
                <a:spcPts val="600"/>
              </a:spcAft>
              <a:buFont typeface="Arial" pitchFamily="34" charset="0"/>
              <a:buChar char="•"/>
            </a:pPr>
            <a:r>
              <a:rPr lang="en-US" sz="2000" b="1" dirty="0" smtClean="0">
                <a:solidFill>
                  <a:schemeClr val="tx2"/>
                </a:solidFill>
              </a:rPr>
              <a:t>   Resource Parent</a:t>
            </a:r>
          </a:p>
          <a:p>
            <a:pPr>
              <a:spcAft>
                <a:spcPts val="600"/>
              </a:spcAft>
              <a:buFont typeface="Arial" pitchFamily="34" charset="0"/>
              <a:buChar char="•"/>
            </a:pPr>
            <a:r>
              <a:rPr lang="en-US" sz="2000" b="1" dirty="0" smtClean="0">
                <a:solidFill>
                  <a:schemeClr val="tx2"/>
                </a:solidFill>
              </a:rPr>
              <a:t>   Child Protective Services (CPS) Social Worker</a:t>
            </a:r>
          </a:p>
          <a:p>
            <a:pPr>
              <a:spcAft>
                <a:spcPts val="600"/>
              </a:spcAft>
              <a:buFont typeface="Arial" pitchFamily="34" charset="0"/>
              <a:buChar char="•"/>
            </a:pPr>
            <a:r>
              <a:rPr lang="en-US" sz="2000" b="1" dirty="0" smtClean="0">
                <a:solidFill>
                  <a:schemeClr val="tx2"/>
                </a:solidFill>
              </a:rPr>
              <a:t>  Juvenile Probation Officer</a:t>
            </a:r>
          </a:p>
          <a:p>
            <a:pPr>
              <a:spcAft>
                <a:spcPts val="600"/>
              </a:spcAft>
              <a:buFont typeface="Arial" pitchFamily="34" charset="0"/>
              <a:buChar char="•"/>
            </a:pPr>
            <a:r>
              <a:rPr lang="en-US" sz="2000" b="1" dirty="0" smtClean="0">
                <a:solidFill>
                  <a:schemeClr val="tx2"/>
                </a:solidFill>
              </a:rPr>
              <a:t>  Resource Family Approval Social Worker</a:t>
            </a:r>
            <a:endParaRPr lang="en-US" sz="2000" b="1" dirty="0">
              <a:solidFill>
                <a:schemeClr val="tx2"/>
              </a:solidFill>
            </a:endParaRPr>
          </a:p>
        </p:txBody>
      </p:sp>
      <p:sp>
        <p:nvSpPr>
          <p:cNvPr id="4" name="Slide Number Placeholder 2"/>
          <p:cNvSpPr txBox="1">
            <a:spLocks/>
          </p:cNvSpPr>
          <p:nvPr/>
        </p:nvSpPr>
        <p:spPr>
          <a:xfrm>
            <a:off x="392032" y="4656528"/>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endParaRPr lang="en-US" sz="1000" b="1" dirty="0"/>
          </a:p>
        </p:txBody>
      </p:sp>
    </p:spTree>
    <p:extLst>
      <p:ext uri="{BB962C8B-B14F-4D97-AF65-F5344CB8AC3E}">
        <p14:creationId xmlns:p14="http://schemas.microsoft.com/office/powerpoint/2010/main" val="403837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418" y="240322"/>
            <a:ext cx="7655168" cy="902678"/>
          </a:xfrm>
        </p:spPr>
        <p:txBody>
          <a:bodyPr anchor="ctr">
            <a:normAutofit/>
          </a:bodyPr>
          <a:lstStyle/>
          <a:p>
            <a:pPr>
              <a:spcBef>
                <a:spcPts val="300"/>
              </a:spcBef>
              <a:spcAft>
                <a:spcPts val="300"/>
              </a:spcAft>
            </a:pPr>
            <a:r>
              <a:rPr lang="en-US" sz="2700" b="1" dirty="0">
                <a:solidFill>
                  <a:schemeClr val="tx1"/>
                </a:solidFill>
                <a:effectLst>
                  <a:outerShdw blurRad="38100" dist="38100" dir="2700000" algn="tl">
                    <a:srgbClr val="000000">
                      <a:alpha val="43137"/>
                    </a:srgbClr>
                  </a:outerShdw>
                </a:effectLst>
              </a:rPr>
              <a:t>What is the Role of </a:t>
            </a:r>
            <a:r>
              <a:rPr lang="en-US" sz="2700" b="1" dirty="0" smtClean="0">
                <a:solidFill>
                  <a:schemeClr val="tx1"/>
                </a:solidFill>
                <a:effectLst>
                  <a:outerShdw blurRad="38100" dist="38100" dir="2700000" algn="tl">
                    <a:srgbClr val="000000">
                      <a:alpha val="43137"/>
                    </a:srgbClr>
                  </a:outerShdw>
                </a:effectLst>
              </a:rPr>
              <a:t>a </a:t>
            </a:r>
            <a:r>
              <a:rPr lang="en-US" sz="2700" b="1" dirty="0">
                <a:solidFill>
                  <a:schemeClr val="tx1"/>
                </a:solidFill>
                <a:effectLst>
                  <a:outerShdw blurRad="38100" dist="38100" dir="2700000" algn="tl">
                    <a:srgbClr val="000000">
                      <a:alpha val="43137"/>
                    </a:srgbClr>
                  </a:outerShdw>
                </a:effectLst>
              </a:rPr>
              <a:t>Resource Parent?</a:t>
            </a:r>
          </a:p>
        </p:txBody>
      </p:sp>
      <p:sp>
        <p:nvSpPr>
          <p:cNvPr id="3" name="Text Placeholder 2"/>
          <p:cNvSpPr>
            <a:spLocks noGrp="1"/>
          </p:cNvSpPr>
          <p:nvPr>
            <p:ph type="body" idx="1"/>
          </p:nvPr>
        </p:nvSpPr>
        <p:spPr>
          <a:xfrm>
            <a:off x="286689" y="1284514"/>
            <a:ext cx="6026187" cy="3375409"/>
          </a:xfrm>
        </p:spPr>
        <p:txBody>
          <a:bodyPr>
            <a:noAutofit/>
          </a:bodyPr>
          <a:lstStyle/>
          <a:p>
            <a:pPr marL="257168" indent="-257168">
              <a:spcAft>
                <a:spcPts val="600"/>
              </a:spcAft>
              <a:buFont typeface="Wingdings" panose="05000000000000000000" pitchFamily="2" charset="2"/>
              <a:buChar char="ü"/>
            </a:pPr>
            <a:endParaRPr lang="en-US" sz="2000" dirty="0" smtClean="0">
              <a:solidFill>
                <a:schemeClr val="bg2">
                  <a:lumMod val="10000"/>
                </a:schemeClr>
              </a:solidFill>
              <a:latin typeface="Aharoni" pitchFamily="2" charset="-79"/>
              <a:cs typeface="Aharoni" pitchFamily="2" charset="-79"/>
            </a:endParaRPr>
          </a:p>
          <a:p>
            <a:pPr marL="257168" indent="-257168">
              <a:spcAft>
                <a:spcPts val="600"/>
              </a:spcAft>
              <a:buFont typeface="Wingdings" panose="05000000000000000000" pitchFamily="2" charset="2"/>
              <a:buChar char="ü"/>
            </a:pPr>
            <a:r>
              <a:rPr lang="en-US" sz="2000" dirty="0" smtClean="0">
                <a:solidFill>
                  <a:schemeClr val="bg2">
                    <a:lumMod val="10000"/>
                  </a:schemeClr>
                </a:solidFill>
                <a:latin typeface="Aharoni" pitchFamily="2" charset="-79"/>
                <a:cs typeface="Aharoni" pitchFamily="2" charset="-79"/>
              </a:rPr>
              <a:t>Encourage reunification with parents/guardians</a:t>
            </a:r>
          </a:p>
          <a:p>
            <a:pPr marL="257168" indent="-257168">
              <a:spcAft>
                <a:spcPts val="600"/>
              </a:spcAft>
              <a:buFont typeface="Wingdings" panose="05000000000000000000" pitchFamily="2" charset="2"/>
              <a:buChar char="ü"/>
            </a:pPr>
            <a:r>
              <a:rPr lang="en-US" sz="2000" dirty="0" smtClean="0">
                <a:solidFill>
                  <a:schemeClr val="bg2">
                    <a:lumMod val="10000"/>
                  </a:schemeClr>
                </a:solidFill>
                <a:latin typeface="Aharoni" pitchFamily="2" charset="-79"/>
                <a:cs typeface="Aharoni" pitchFamily="2" charset="-79"/>
              </a:rPr>
              <a:t>Be ready to provide a permanent</a:t>
            </a:r>
            <a:br>
              <a:rPr lang="en-US" sz="2000" dirty="0" smtClean="0">
                <a:solidFill>
                  <a:schemeClr val="bg2">
                    <a:lumMod val="10000"/>
                  </a:schemeClr>
                </a:solidFill>
                <a:latin typeface="Aharoni" pitchFamily="2" charset="-79"/>
                <a:cs typeface="Aharoni" pitchFamily="2" charset="-79"/>
              </a:rPr>
            </a:br>
            <a:r>
              <a:rPr lang="en-US" sz="2000" dirty="0" smtClean="0">
                <a:solidFill>
                  <a:schemeClr val="bg2">
                    <a:lumMod val="10000"/>
                  </a:schemeClr>
                </a:solidFill>
                <a:latin typeface="Aharoni" pitchFamily="2" charset="-79"/>
                <a:cs typeface="Aharoni" pitchFamily="2" charset="-79"/>
              </a:rPr>
              <a:t>home when reunification is not possible</a:t>
            </a:r>
          </a:p>
          <a:p>
            <a:pPr marL="257168" indent="-257168">
              <a:spcAft>
                <a:spcPts val="600"/>
              </a:spcAft>
              <a:buFont typeface="Wingdings" panose="05000000000000000000" pitchFamily="2" charset="2"/>
              <a:buChar char="ü"/>
            </a:pPr>
            <a:r>
              <a:rPr lang="en-US" sz="2000" dirty="0" smtClean="0">
                <a:solidFill>
                  <a:schemeClr val="bg2">
                    <a:lumMod val="10000"/>
                  </a:schemeClr>
                </a:solidFill>
                <a:latin typeface="Aharoni" pitchFamily="2" charset="-79"/>
                <a:cs typeface="Aharoni" pitchFamily="2" charset="-79"/>
              </a:rPr>
              <a:t>Give children/youth </a:t>
            </a:r>
            <a:r>
              <a:rPr lang="en-US" sz="2000" dirty="0">
                <a:solidFill>
                  <a:schemeClr val="bg2">
                    <a:lumMod val="10000"/>
                  </a:schemeClr>
                </a:solidFill>
                <a:latin typeface="Aharoni" pitchFamily="2" charset="-79"/>
                <a:cs typeface="Aharoni" pitchFamily="2" charset="-79"/>
              </a:rPr>
              <a:t>a safe, stable </a:t>
            </a:r>
            <a:r>
              <a:rPr lang="en-US" sz="2000" dirty="0" smtClean="0">
                <a:solidFill>
                  <a:schemeClr val="bg2">
                    <a:lumMod val="10000"/>
                  </a:schemeClr>
                </a:solidFill>
                <a:latin typeface="Aharoni" pitchFamily="2" charset="-79"/>
                <a:cs typeface="Aharoni" pitchFamily="2" charset="-79"/>
              </a:rPr>
              <a:t/>
            </a:r>
            <a:br>
              <a:rPr lang="en-US" sz="2000" dirty="0" smtClean="0">
                <a:solidFill>
                  <a:schemeClr val="bg2">
                    <a:lumMod val="10000"/>
                  </a:schemeClr>
                </a:solidFill>
                <a:latin typeface="Aharoni" pitchFamily="2" charset="-79"/>
                <a:cs typeface="Aharoni" pitchFamily="2" charset="-79"/>
              </a:rPr>
            </a:br>
            <a:r>
              <a:rPr lang="en-US" sz="2000" dirty="0" smtClean="0">
                <a:solidFill>
                  <a:schemeClr val="bg2">
                    <a:lumMod val="10000"/>
                  </a:schemeClr>
                </a:solidFill>
                <a:latin typeface="Aharoni" pitchFamily="2" charset="-79"/>
                <a:cs typeface="Aharoni" pitchFamily="2" charset="-79"/>
              </a:rPr>
              <a:t>and </a:t>
            </a:r>
            <a:r>
              <a:rPr lang="en-US" sz="2000" dirty="0">
                <a:solidFill>
                  <a:schemeClr val="bg2">
                    <a:lumMod val="10000"/>
                  </a:schemeClr>
                </a:solidFill>
                <a:latin typeface="Aharoni" pitchFamily="2" charset="-79"/>
                <a:cs typeface="Aharoni" pitchFamily="2" charset="-79"/>
              </a:rPr>
              <a:t>nurturing </a:t>
            </a:r>
            <a:r>
              <a:rPr lang="en-US" sz="2000" dirty="0" smtClean="0">
                <a:solidFill>
                  <a:schemeClr val="bg2">
                    <a:lumMod val="10000"/>
                  </a:schemeClr>
                </a:solidFill>
                <a:latin typeface="Aharoni" pitchFamily="2" charset="-79"/>
                <a:cs typeface="Aharoni" pitchFamily="2" charset="-79"/>
              </a:rPr>
              <a:t>environment</a:t>
            </a:r>
            <a:endParaRPr lang="en-US" sz="2000" dirty="0">
              <a:solidFill>
                <a:schemeClr val="bg2">
                  <a:lumMod val="10000"/>
                </a:schemeClr>
              </a:solidFill>
              <a:latin typeface="Aharoni" pitchFamily="2" charset="-79"/>
              <a:cs typeface="Aharoni" pitchFamily="2" charset="-79"/>
            </a:endParaRPr>
          </a:p>
          <a:p>
            <a:pPr marL="214308" indent="-214308">
              <a:spcAft>
                <a:spcPts val="600"/>
              </a:spcAft>
              <a:buFont typeface="Wingdings" panose="05000000000000000000" pitchFamily="2" charset="2"/>
              <a:buChar char="ü"/>
            </a:pPr>
            <a:r>
              <a:rPr lang="en-US" sz="2000" dirty="0">
                <a:solidFill>
                  <a:schemeClr val="bg2">
                    <a:lumMod val="10000"/>
                  </a:schemeClr>
                </a:solidFill>
                <a:latin typeface="Aharoni" pitchFamily="2" charset="-79"/>
                <a:cs typeface="Aharoni" pitchFamily="2" charset="-79"/>
              </a:rPr>
              <a:t>Encourage and supervise school participation </a:t>
            </a:r>
            <a:r>
              <a:rPr lang="en-US" sz="2000" dirty="0" smtClean="0">
                <a:solidFill>
                  <a:schemeClr val="bg2">
                    <a:lumMod val="10000"/>
                  </a:schemeClr>
                </a:solidFill>
                <a:latin typeface="Aharoni" pitchFamily="2" charset="-79"/>
                <a:cs typeface="Aharoni" pitchFamily="2" charset="-79"/>
              </a:rPr>
              <a:t> &amp; attendance</a:t>
            </a:r>
          </a:p>
          <a:p>
            <a:pPr marL="214308" indent="-214308">
              <a:spcAft>
                <a:spcPts val="600"/>
              </a:spcAft>
            </a:pPr>
            <a:endParaRPr lang="en-US" sz="2000" dirty="0">
              <a:solidFill>
                <a:schemeClr val="bg2">
                  <a:lumMod val="10000"/>
                </a:schemeClr>
              </a:solidFill>
              <a:latin typeface="Aharoni" pitchFamily="2" charset="-79"/>
              <a:cs typeface="Aharoni" pitchFamily="2" charset="-79"/>
            </a:endParaRPr>
          </a:p>
        </p:txBody>
      </p:sp>
      <p:pic>
        <p:nvPicPr>
          <p:cNvPr id="6148" name="Picture 4" descr="http://s.hswstatic.com/gif/volunteer-for-being-foster-parent-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9372" y="2922215"/>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www.jccany.org/images/content/pagebuilder/stock4.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65107" y="969330"/>
            <a:ext cx="3011765" cy="212655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2"/>
          <p:cNvSpPr txBox="1">
            <a:spLocks/>
          </p:cNvSpPr>
          <p:nvPr/>
        </p:nvSpPr>
        <p:spPr>
          <a:xfrm>
            <a:off x="392032" y="4656528"/>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endParaRPr lang="en-US" sz="1000" b="1" dirty="0"/>
          </a:p>
        </p:txBody>
      </p:sp>
    </p:spTree>
    <p:extLst>
      <p:ext uri="{BB962C8B-B14F-4D97-AF65-F5344CB8AC3E}">
        <p14:creationId xmlns:p14="http://schemas.microsoft.com/office/powerpoint/2010/main" val="245958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Picture 9" descr="http://designimal.com/ycca/wp-content/uploads/2012/12/foster-care.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04565" y="3305095"/>
            <a:ext cx="3939435" cy="1838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62257" y="234553"/>
            <a:ext cx="7391399" cy="896816"/>
          </a:xfrm>
        </p:spPr>
        <p:txBody>
          <a:bodyPr anchor="ctr">
            <a:normAutofit/>
          </a:bodyPr>
          <a:lstStyle/>
          <a:p>
            <a:pPr algn="ctr"/>
            <a:r>
              <a:rPr lang="en-US" b="1" dirty="0">
                <a:solidFill>
                  <a:schemeClr val="tx1"/>
                </a:solidFill>
                <a:effectLst>
                  <a:outerShdw blurRad="38100" dist="38100" dir="2700000" algn="tl">
                    <a:srgbClr val="000000">
                      <a:alpha val="43137"/>
                    </a:srgbClr>
                  </a:outerShdw>
                </a:effectLst>
              </a:rPr>
              <a:t>What is the Role of </a:t>
            </a:r>
            <a:r>
              <a:rPr lang="en-US" b="1" dirty="0" smtClean="0">
                <a:solidFill>
                  <a:schemeClr val="tx1"/>
                </a:solidFill>
                <a:effectLst>
                  <a:outerShdw blurRad="38100" dist="38100" dir="2700000" algn="tl">
                    <a:srgbClr val="000000">
                      <a:alpha val="43137"/>
                    </a:srgbClr>
                  </a:outerShdw>
                </a:effectLst>
              </a:rPr>
              <a:t>a Resource </a:t>
            </a:r>
            <a:r>
              <a:rPr lang="en-US" b="1" dirty="0">
                <a:solidFill>
                  <a:schemeClr val="tx1"/>
                </a:solidFill>
                <a:effectLst>
                  <a:outerShdw blurRad="38100" dist="38100" dir="2700000" algn="tl">
                    <a:srgbClr val="000000">
                      <a:alpha val="43137"/>
                    </a:srgbClr>
                  </a:outerShdw>
                </a:effectLst>
              </a:rPr>
              <a:t>Parent?</a:t>
            </a:r>
            <a:r>
              <a:rPr lang="en-US" dirty="0">
                <a:solidFill>
                  <a:schemeClr val="tx1"/>
                </a:solidFill>
              </a:rPr>
              <a:t/>
            </a:r>
            <a:br>
              <a:rPr lang="en-US" dirty="0">
                <a:solidFill>
                  <a:schemeClr val="tx1"/>
                </a:solidFill>
              </a:rPr>
            </a:br>
            <a:r>
              <a:rPr lang="en-US" sz="2100" dirty="0">
                <a:solidFill>
                  <a:schemeClr val="tx1"/>
                </a:solidFill>
              </a:rPr>
              <a:t> </a:t>
            </a:r>
          </a:p>
        </p:txBody>
      </p:sp>
      <p:sp>
        <p:nvSpPr>
          <p:cNvPr id="4" name="Text Placeholder 3"/>
          <p:cNvSpPr>
            <a:spLocks noGrp="1"/>
          </p:cNvSpPr>
          <p:nvPr>
            <p:ph type="body" sz="half" idx="2"/>
          </p:nvPr>
        </p:nvSpPr>
        <p:spPr>
          <a:xfrm>
            <a:off x="135054" y="1035079"/>
            <a:ext cx="5427545" cy="3493378"/>
          </a:xfrm>
        </p:spPr>
        <p:txBody>
          <a:bodyPr>
            <a:noAutofit/>
          </a:bodyPr>
          <a:lstStyle/>
          <a:p>
            <a:pPr marL="214308" indent="-214308">
              <a:spcBef>
                <a:spcPts val="0"/>
              </a:spcBef>
              <a:buFont typeface="Wingdings" panose="05000000000000000000" pitchFamily="2" charset="2"/>
              <a:buChar char="ü"/>
            </a:pPr>
            <a:r>
              <a:rPr lang="en-US" sz="2000" dirty="0">
                <a:solidFill>
                  <a:schemeClr val="bg2">
                    <a:lumMod val="10000"/>
                  </a:schemeClr>
                </a:solidFill>
                <a:latin typeface="Aharoni" pitchFamily="2" charset="-79"/>
                <a:cs typeface="Aharoni" pitchFamily="2" charset="-79"/>
              </a:rPr>
              <a:t>Help children/youth cope with trauma of abuse and </a:t>
            </a:r>
            <a:r>
              <a:rPr lang="en-US" sz="2000" dirty="0" smtClean="0">
                <a:solidFill>
                  <a:schemeClr val="bg2">
                    <a:lumMod val="10000"/>
                  </a:schemeClr>
                </a:solidFill>
                <a:latin typeface="Aharoni" pitchFamily="2" charset="-79"/>
                <a:cs typeface="Aharoni" pitchFamily="2" charset="-79"/>
              </a:rPr>
              <a:t>separation </a:t>
            </a:r>
            <a:r>
              <a:rPr lang="en-US" sz="2000" dirty="0">
                <a:solidFill>
                  <a:schemeClr val="bg2">
                    <a:lumMod val="10000"/>
                  </a:schemeClr>
                </a:solidFill>
                <a:latin typeface="Aharoni" pitchFamily="2" charset="-79"/>
                <a:cs typeface="Aharoni" pitchFamily="2" charset="-79"/>
              </a:rPr>
              <a:t>from his/her </a:t>
            </a:r>
            <a:r>
              <a:rPr lang="en-US" sz="2000" dirty="0" smtClean="0">
                <a:solidFill>
                  <a:schemeClr val="bg2">
                    <a:lumMod val="10000"/>
                  </a:schemeClr>
                </a:solidFill>
                <a:latin typeface="Aharoni" pitchFamily="2" charset="-79"/>
                <a:cs typeface="Aharoni" pitchFamily="2" charset="-79"/>
              </a:rPr>
              <a:t>home</a:t>
            </a:r>
            <a:endParaRPr lang="en-US" sz="2000" dirty="0">
              <a:solidFill>
                <a:schemeClr val="bg2">
                  <a:lumMod val="10000"/>
                </a:schemeClr>
              </a:solidFill>
              <a:latin typeface="Aharoni" pitchFamily="2" charset="-79"/>
              <a:cs typeface="Aharoni" pitchFamily="2" charset="-79"/>
            </a:endParaRPr>
          </a:p>
          <a:p>
            <a:pPr marL="214308" indent="-214308">
              <a:spcBef>
                <a:spcPts val="0"/>
              </a:spcBef>
              <a:buFont typeface="Wingdings" panose="05000000000000000000" pitchFamily="2" charset="2"/>
              <a:buChar char="ü"/>
            </a:pPr>
            <a:endParaRPr lang="en-US" sz="2000" dirty="0">
              <a:solidFill>
                <a:schemeClr val="bg2">
                  <a:lumMod val="10000"/>
                </a:schemeClr>
              </a:solidFill>
              <a:latin typeface="Aharoni" pitchFamily="2" charset="-79"/>
              <a:cs typeface="Aharoni" pitchFamily="2" charset="-79"/>
            </a:endParaRPr>
          </a:p>
          <a:p>
            <a:pPr marL="214308" indent="-214308">
              <a:spcBef>
                <a:spcPts val="0"/>
              </a:spcBef>
              <a:buFont typeface="Wingdings" panose="05000000000000000000" pitchFamily="2" charset="2"/>
              <a:buChar char="ü"/>
            </a:pPr>
            <a:r>
              <a:rPr lang="en-US" sz="2000" dirty="0">
                <a:solidFill>
                  <a:schemeClr val="bg2">
                    <a:lumMod val="10000"/>
                  </a:schemeClr>
                </a:solidFill>
                <a:latin typeface="Aharoni" pitchFamily="2" charset="-79"/>
                <a:cs typeface="Aharoni" pitchFamily="2" charset="-79"/>
              </a:rPr>
              <a:t>Mentor the child’s birth parents</a:t>
            </a:r>
          </a:p>
          <a:p>
            <a:pPr marL="685792" lvl="1" indent="-342900">
              <a:spcBef>
                <a:spcPts val="0"/>
              </a:spcBef>
              <a:buFont typeface="Arial" panose="020B0604020202020204" pitchFamily="34" charset="0"/>
              <a:buChar char="•"/>
            </a:pPr>
            <a:r>
              <a:rPr lang="en-US" sz="1800" dirty="0">
                <a:solidFill>
                  <a:schemeClr val="bg2">
                    <a:lumMod val="10000"/>
                  </a:schemeClr>
                </a:solidFill>
                <a:latin typeface="Aharoni" pitchFamily="2" charset="-79"/>
                <a:cs typeface="Aharoni" pitchFamily="2" charset="-79"/>
              </a:rPr>
              <a:t>When possible and appropriate</a:t>
            </a:r>
          </a:p>
          <a:p>
            <a:pPr marL="214308" indent="-214308">
              <a:spcBef>
                <a:spcPts val="0"/>
              </a:spcBef>
              <a:buFont typeface="Wingdings" panose="05000000000000000000" pitchFamily="2" charset="2"/>
              <a:buChar char="ü"/>
            </a:pPr>
            <a:endParaRPr lang="en-US" sz="2000" dirty="0">
              <a:solidFill>
                <a:schemeClr val="bg2">
                  <a:lumMod val="10000"/>
                </a:schemeClr>
              </a:solidFill>
              <a:latin typeface="Aharoni" pitchFamily="2" charset="-79"/>
              <a:cs typeface="Aharoni" pitchFamily="2" charset="-79"/>
            </a:endParaRPr>
          </a:p>
          <a:p>
            <a:pPr marL="214308" indent="-214308">
              <a:spcBef>
                <a:spcPts val="0"/>
              </a:spcBef>
              <a:buFont typeface="Wingdings" panose="05000000000000000000" pitchFamily="2" charset="2"/>
              <a:buChar char="ü"/>
            </a:pPr>
            <a:r>
              <a:rPr lang="en-US" sz="2000" dirty="0">
                <a:solidFill>
                  <a:schemeClr val="bg2">
                    <a:lumMod val="10000"/>
                  </a:schemeClr>
                </a:solidFill>
                <a:latin typeface="Aharoni" pitchFamily="2" charset="-79"/>
                <a:cs typeface="Aharoni" pitchFamily="2" charset="-79"/>
              </a:rPr>
              <a:t>Maintain family connections</a:t>
            </a:r>
          </a:p>
          <a:p>
            <a:pPr marL="557199" lvl="1" indent="-214308">
              <a:spcBef>
                <a:spcPts val="0"/>
              </a:spcBef>
              <a:buFont typeface="Arial" panose="020B0604020202020204" pitchFamily="34" charset="0"/>
              <a:buChar char="•"/>
            </a:pPr>
            <a:r>
              <a:rPr lang="en-US" sz="1800" dirty="0">
                <a:solidFill>
                  <a:schemeClr val="bg2">
                    <a:lumMod val="10000"/>
                  </a:schemeClr>
                </a:solidFill>
                <a:latin typeface="Aharoni" pitchFamily="2" charset="-79"/>
                <a:cs typeface="Aharoni" pitchFamily="2" charset="-79"/>
              </a:rPr>
              <a:t>When in </a:t>
            </a:r>
            <a:r>
              <a:rPr lang="en-US" sz="1800" dirty="0" smtClean="0">
                <a:solidFill>
                  <a:schemeClr val="bg2">
                    <a:lumMod val="10000"/>
                  </a:schemeClr>
                </a:solidFill>
                <a:latin typeface="Aharoni" pitchFamily="2" charset="-79"/>
                <a:cs typeface="Aharoni" pitchFamily="2" charset="-79"/>
              </a:rPr>
              <a:t>a child’s </a:t>
            </a:r>
            <a:r>
              <a:rPr lang="en-US" sz="1800" dirty="0">
                <a:solidFill>
                  <a:schemeClr val="bg2">
                    <a:lumMod val="10000"/>
                  </a:schemeClr>
                </a:solidFill>
                <a:latin typeface="Aharoni" pitchFamily="2" charset="-79"/>
                <a:cs typeface="Aharoni" pitchFamily="2" charset="-79"/>
              </a:rPr>
              <a:t>best </a:t>
            </a:r>
            <a:r>
              <a:rPr lang="en-US" sz="1800" dirty="0" smtClean="0">
                <a:solidFill>
                  <a:schemeClr val="bg2">
                    <a:lumMod val="10000"/>
                  </a:schemeClr>
                </a:solidFill>
                <a:latin typeface="Aharoni" pitchFamily="2" charset="-79"/>
                <a:cs typeface="Aharoni" pitchFamily="2" charset="-79"/>
              </a:rPr>
              <a:t>interest</a:t>
            </a:r>
          </a:p>
          <a:p>
            <a:pPr marL="557199" lvl="1" indent="-214308">
              <a:spcBef>
                <a:spcPts val="0"/>
              </a:spcBef>
              <a:buFont typeface="Arial" panose="020B0604020202020204" pitchFamily="34" charset="0"/>
              <a:buChar char="•"/>
            </a:pPr>
            <a:r>
              <a:rPr lang="en-US" sz="1800" dirty="0" smtClean="0">
                <a:solidFill>
                  <a:schemeClr val="bg2">
                    <a:lumMod val="10000"/>
                  </a:schemeClr>
                </a:solidFill>
                <a:latin typeface="Aharoni" pitchFamily="2" charset="-79"/>
                <a:cs typeface="Aharoni" pitchFamily="2" charset="-79"/>
              </a:rPr>
              <a:t>Encourage and support visits with </a:t>
            </a:r>
            <a:br>
              <a:rPr lang="en-US" sz="1800" dirty="0" smtClean="0">
                <a:solidFill>
                  <a:schemeClr val="bg2">
                    <a:lumMod val="10000"/>
                  </a:schemeClr>
                </a:solidFill>
                <a:latin typeface="Aharoni" pitchFamily="2" charset="-79"/>
                <a:cs typeface="Aharoni" pitchFamily="2" charset="-79"/>
              </a:rPr>
            </a:br>
            <a:r>
              <a:rPr lang="en-US" sz="1800" dirty="0" smtClean="0">
                <a:solidFill>
                  <a:schemeClr val="bg2">
                    <a:lumMod val="10000"/>
                  </a:schemeClr>
                </a:solidFill>
                <a:latin typeface="Aharoni" pitchFamily="2" charset="-79"/>
                <a:cs typeface="Aharoni" pitchFamily="2" charset="-79"/>
              </a:rPr>
              <a:t>birth family</a:t>
            </a:r>
            <a:endParaRPr lang="en-US" sz="1800" dirty="0">
              <a:solidFill>
                <a:schemeClr val="bg2">
                  <a:lumMod val="10000"/>
                </a:schemeClr>
              </a:solidFill>
              <a:latin typeface="Aharoni" pitchFamily="2" charset="-79"/>
              <a:cs typeface="Aharoni" pitchFamily="2" charset="-79"/>
            </a:endParaRPr>
          </a:p>
          <a:p>
            <a:pPr marL="557199" lvl="1" indent="-214308">
              <a:spcBef>
                <a:spcPts val="0"/>
              </a:spcBef>
              <a:buFont typeface="Arial" panose="020B0604020202020204" pitchFamily="34" charset="0"/>
              <a:buChar char="•"/>
            </a:pPr>
            <a:r>
              <a:rPr lang="en-US" sz="1800" dirty="0">
                <a:solidFill>
                  <a:schemeClr val="bg2">
                    <a:lumMod val="10000"/>
                  </a:schemeClr>
                </a:solidFill>
                <a:latin typeface="Aharoni" pitchFamily="2" charset="-79"/>
                <a:cs typeface="Aharoni" pitchFamily="2" charset="-79"/>
              </a:rPr>
              <a:t>Even after adoption is finalized</a:t>
            </a:r>
          </a:p>
          <a:p>
            <a:pPr marL="557199" lvl="1" indent="-214308">
              <a:spcBef>
                <a:spcPts val="0"/>
              </a:spcBef>
              <a:buFont typeface="Arial" panose="020B0604020202020204" pitchFamily="34" charset="0"/>
              <a:buChar char="•"/>
            </a:pPr>
            <a:endParaRPr lang="en-US" sz="1500" dirty="0">
              <a:solidFill>
                <a:schemeClr val="bg2">
                  <a:lumMod val="10000"/>
                </a:schemeClr>
              </a:solidFill>
              <a:latin typeface="Arial" panose="020B0604020202020204" pitchFamily="34" charset="0"/>
              <a:cs typeface="Arial" panose="020B0604020202020204" pitchFamily="34" charset="0"/>
            </a:endParaRPr>
          </a:p>
        </p:txBody>
      </p:sp>
      <p:sp>
        <p:nvSpPr>
          <p:cNvPr id="9" name="AutoShape 4" descr="https://www.tn.gov/assets/entities/dcs/images/Foster_Parent_Training_.jpg"/>
          <p:cNvSpPr>
            <a:spLocks noChangeAspect="1" noChangeArrowheads="1"/>
          </p:cNvSpPr>
          <p:nvPr/>
        </p:nvSpPr>
        <p:spPr bwMode="auto">
          <a:xfrm>
            <a:off x="116681" y="-108346"/>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sp>
        <p:nvSpPr>
          <p:cNvPr id="10" name="AutoShape 6" descr="https://www.tn.gov/assets/entities/dcs/images/Foster_Parent_Training_.jpg"/>
          <p:cNvSpPr>
            <a:spLocks noChangeAspect="1" noChangeArrowheads="1"/>
          </p:cNvSpPr>
          <p:nvPr/>
        </p:nvSpPr>
        <p:spPr bwMode="auto">
          <a:xfrm>
            <a:off x="230981" y="595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79" tIns="34289" rIns="68579" bIns="34289" numCol="1" anchor="t" anchorCtr="0" compatLnSpc="1">
            <a:prstTxWarp prst="textNoShape">
              <a:avLst/>
            </a:prstTxWarp>
          </a:bodyPr>
          <a:lstStyle/>
          <a:p>
            <a:endParaRPr lang="en-US"/>
          </a:p>
        </p:txBody>
      </p:sp>
      <p:pic>
        <p:nvPicPr>
          <p:cNvPr id="7179" name="Picture 11" descr="http://www.rcsbayarea.org/images/BigStock/102958811.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76414" y="764636"/>
            <a:ext cx="3567586" cy="24973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48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 calcmode="lin" valueType="num">
                                      <p:cBhvr additive="base">
                                        <p:cTn id="1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 calcmode="lin" valueType="num">
                                      <p:cBhvr additive="base">
                                        <p:cTn id="1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 calcmode="lin" valueType="num">
                                      <p:cBhvr additive="base">
                                        <p:cTn id="2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 calcmode="lin" valueType="num">
                                      <p:cBhvr additive="base">
                                        <p:cTn id="25"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 calcmode="lin" valueType="num">
                                      <p:cBhvr additive="base">
                                        <p:cTn id="2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8755" y="1382523"/>
            <a:ext cx="3668486" cy="341102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866837" y="0"/>
            <a:ext cx="7254239" cy="1652761"/>
          </a:xfrm>
        </p:spPr>
        <p:txBody>
          <a:bodyPr>
            <a:normAutofit/>
          </a:bodyPr>
          <a:lstStyle/>
          <a:p>
            <a:pPr algn="ctr"/>
            <a:r>
              <a:rPr lang="en-US" sz="3300" dirty="0">
                <a:solidFill>
                  <a:schemeClr val="tx1"/>
                </a:solidFill>
                <a:effectLst>
                  <a:outerShdw blurRad="38100" dist="38100" dir="2700000" algn="tl">
                    <a:srgbClr val="000000">
                      <a:alpha val="43137"/>
                    </a:srgbClr>
                  </a:outerShdw>
                </a:effectLst>
              </a:rPr>
              <a:t>What is the Role of </a:t>
            </a:r>
            <a:r>
              <a:rPr lang="en-US" sz="3300" dirty="0" smtClean="0">
                <a:solidFill>
                  <a:schemeClr val="tx1"/>
                </a:solidFill>
                <a:effectLst>
                  <a:outerShdw blurRad="38100" dist="38100" dir="2700000" algn="tl">
                    <a:srgbClr val="000000">
                      <a:alpha val="43137"/>
                    </a:srgbClr>
                  </a:outerShdw>
                </a:effectLst>
              </a:rPr>
              <a:t>a </a:t>
            </a:r>
            <a:r>
              <a:rPr lang="en-US" sz="3300" b="1" dirty="0">
                <a:solidFill>
                  <a:schemeClr val="tx1"/>
                </a:solidFill>
                <a:effectLst>
                  <a:outerShdw blurRad="38100" dist="38100" dir="2700000" algn="tl">
                    <a:srgbClr val="000000">
                      <a:alpha val="43137"/>
                    </a:srgbClr>
                  </a:outerShdw>
                </a:effectLst>
              </a:rPr>
              <a:t/>
            </a:r>
            <a:br>
              <a:rPr lang="en-US" sz="3300" b="1" dirty="0">
                <a:solidFill>
                  <a:schemeClr val="tx1"/>
                </a:solidFill>
                <a:effectLst>
                  <a:outerShdw blurRad="38100" dist="38100" dir="2700000" algn="tl">
                    <a:srgbClr val="000000">
                      <a:alpha val="43137"/>
                    </a:srgbClr>
                  </a:outerShdw>
                </a:effectLst>
              </a:rPr>
            </a:br>
            <a:r>
              <a:rPr lang="en-US" sz="3300" b="1" dirty="0">
                <a:solidFill>
                  <a:srgbClr val="964508"/>
                </a:solidFill>
                <a:effectLst>
                  <a:outerShdw blurRad="38100" dist="38100" dir="2700000" algn="tl">
                    <a:srgbClr val="000000">
                      <a:alpha val="43137"/>
                    </a:srgbClr>
                  </a:outerShdw>
                </a:effectLst>
              </a:rPr>
              <a:t>CPS </a:t>
            </a:r>
            <a:r>
              <a:rPr lang="en-US" sz="3300" b="1" dirty="0" smtClean="0">
                <a:solidFill>
                  <a:srgbClr val="964508"/>
                </a:solidFill>
                <a:effectLst>
                  <a:outerShdw blurRad="38100" dist="38100" dir="2700000" algn="tl">
                    <a:srgbClr val="000000">
                      <a:alpha val="43137"/>
                    </a:srgbClr>
                  </a:outerShdw>
                </a:effectLst>
              </a:rPr>
              <a:t>Social Worker (SW)</a:t>
            </a:r>
            <a:br>
              <a:rPr lang="en-US" sz="3300" b="1" dirty="0" smtClean="0">
                <a:solidFill>
                  <a:srgbClr val="964508"/>
                </a:solidFill>
                <a:effectLst>
                  <a:outerShdw blurRad="38100" dist="38100" dir="2700000" algn="tl">
                    <a:srgbClr val="000000">
                      <a:alpha val="43137"/>
                    </a:srgbClr>
                  </a:outerShdw>
                </a:effectLst>
              </a:rPr>
            </a:br>
            <a:r>
              <a:rPr lang="en-US" sz="3300" b="1" dirty="0" smtClean="0">
                <a:solidFill>
                  <a:srgbClr val="964508"/>
                </a:solidFill>
                <a:effectLst>
                  <a:outerShdw blurRad="38100" dist="38100" dir="2700000" algn="tl">
                    <a:srgbClr val="000000">
                      <a:alpha val="43137"/>
                    </a:srgbClr>
                  </a:outerShdw>
                </a:effectLst>
              </a:rPr>
              <a:t>Juvenile Probation Officer (PO)</a:t>
            </a:r>
            <a:endParaRPr lang="en-US" sz="3300" b="1" dirty="0">
              <a:solidFill>
                <a:srgbClr val="964508"/>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749039" y="1652761"/>
            <a:ext cx="5394961" cy="3194957"/>
          </a:xfrm>
        </p:spPr>
        <p:txBody>
          <a:bodyPr>
            <a:normAutofit/>
          </a:bodyPr>
          <a:lstStyle/>
          <a:p>
            <a:pPr>
              <a:spcBef>
                <a:spcPts val="0"/>
              </a:spcBef>
              <a:buNone/>
            </a:pPr>
            <a:endParaRPr lang="en-US" sz="800" b="1" dirty="0" smtClean="0">
              <a:solidFill>
                <a:schemeClr val="tx2"/>
              </a:solidFill>
              <a:latin typeface="Arial" panose="020B0604020202020204" pitchFamily="34" charset="0"/>
              <a:cs typeface="Arial" panose="020B0604020202020204" pitchFamily="34" charset="0"/>
            </a:endParaRPr>
          </a:p>
          <a:p>
            <a:pPr>
              <a:spcBef>
                <a:spcPts val="0"/>
              </a:spcBef>
              <a:buSzPct val="130000"/>
              <a:buNone/>
            </a:pPr>
            <a:r>
              <a:rPr lang="en-US" sz="2000" dirty="0" smtClean="0">
                <a:solidFill>
                  <a:schemeClr val="tx2"/>
                </a:solidFill>
                <a:latin typeface="Aharoni" pitchFamily="2" charset="-79"/>
                <a:cs typeface="Aharoni" pitchFamily="2" charset="-79"/>
              </a:rPr>
              <a:t>Each child is assigned a CPS SW or PO:</a:t>
            </a:r>
          </a:p>
          <a:p>
            <a:pPr>
              <a:spcBef>
                <a:spcPts val="0"/>
              </a:spcBef>
              <a:buSzPct val="130000"/>
            </a:pPr>
            <a:endParaRPr lang="en-US" sz="800" dirty="0" smtClean="0">
              <a:solidFill>
                <a:schemeClr val="tx2"/>
              </a:solidFill>
              <a:latin typeface="Aharoni" pitchFamily="2" charset="-79"/>
              <a:cs typeface="Aharoni" pitchFamily="2" charset="-79"/>
            </a:endParaRPr>
          </a:p>
          <a:p>
            <a:pPr>
              <a:spcBef>
                <a:spcPts val="0"/>
              </a:spcBef>
              <a:buSzPct val="130000"/>
            </a:pPr>
            <a:r>
              <a:rPr lang="en-US" sz="2000" dirty="0" smtClean="0">
                <a:solidFill>
                  <a:schemeClr val="tx2"/>
                </a:solidFill>
                <a:latin typeface="Aharoni" pitchFamily="2" charset="-79"/>
                <a:cs typeface="Aharoni" pitchFamily="2" charset="-79"/>
              </a:rPr>
              <a:t>Arrange and make placement decisions</a:t>
            </a:r>
          </a:p>
          <a:p>
            <a:pPr>
              <a:spcBef>
                <a:spcPts val="0"/>
              </a:spcBef>
              <a:buSzPct val="130000"/>
            </a:pPr>
            <a:endParaRPr lang="en-US" sz="800" dirty="0" smtClean="0">
              <a:solidFill>
                <a:schemeClr val="tx2"/>
              </a:solidFill>
              <a:latin typeface="Aharoni" pitchFamily="2" charset="-79"/>
              <a:cs typeface="Aharoni" pitchFamily="2" charset="-79"/>
            </a:endParaRPr>
          </a:p>
          <a:p>
            <a:pPr>
              <a:spcBef>
                <a:spcPts val="0"/>
              </a:spcBef>
              <a:buSzPct val="130000"/>
            </a:pPr>
            <a:r>
              <a:rPr lang="en-US" sz="2000" dirty="0" smtClean="0">
                <a:solidFill>
                  <a:schemeClr val="tx2"/>
                </a:solidFill>
                <a:latin typeface="Aharoni" pitchFamily="2" charset="-79"/>
                <a:cs typeface="Aharoni" pitchFamily="2" charset="-79"/>
              </a:rPr>
              <a:t>Monitor a child in foster care</a:t>
            </a:r>
          </a:p>
          <a:p>
            <a:pPr marL="342891" lvl="1" indent="0">
              <a:spcBef>
                <a:spcPts val="0"/>
              </a:spcBef>
              <a:buSzPct val="130000"/>
              <a:buNone/>
            </a:pPr>
            <a:endParaRPr lang="en-US" sz="800" dirty="0" smtClean="0">
              <a:solidFill>
                <a:schemeClr val="tx2"/>
              </a:solidFill>
              <a:latin typeface="Aharoni" pitchFamily="2" charset="-79"/>
              <a:cs typeface="Aharoni" pitchFamily="2" charset="-79"/>
            </a:endParaRPr>
          </a:p>
          <a:p>
            <a:pPr>
              <a:spcBef>
                <a:spcPts val="0"/>
              </a:spcBef>
              <a:buSzPct val="130000"/>
            </a:pPr>
            <a:r>
              <a:rPr lang="en-US" sz="2000" dirty="0" smtClean="0">
                <a:solidFill>
                  <a:schemeClr val="tx2"/>
                </a:solidFill>
                <a:latin typeface="Aharoni" pitchFamily="2" charset="-79"/>
                <a:cs typeface="Aharoni" pitchFamily="2" charset="-79"/>
              </a:rPr>
              <a:t>Case manager for the child and family</a:t>
            </a:r>
          </a:p>
          <a:p>
            <a:pPr marL="342891" lvl="1" indent="0">
              <a:spcBef>
                <a:spcPts val="0"/>
              </a:spcBef>
              <a:buSzPct val="130000"/>
              <a:buNone/>
            </a:pPr>
            <a:endParaRPr lang="en-US" sz="800" dirty="0" smtClean="0">
              <a:solidFill>
                <a:schemeClr val="tx2"/>
              </a:solidFill>
              <a:latin typeface="Aharoni" pitchFamily="2" charset="-79"/>
              <a:cs typeface="Aharoni" pitchFamily="2" charset="-79"/>
            </a:endParaRPr>
          </a:p>
          <a:p>
            <a:pPr>
              <a:spcBef>
                <a:spcPts val="0"/>
              </a:spcBef>
              <a:buSzPct val="130000"/>
            </a:pPr>
            <a:r>
              <a:rPr lang="en-US" sz="2000" dirty="0" smtClean="0">
                <a:solidFill>
                  <a:srgbClr val="964508"/>
                </a:solidFill>
                <a:latin typeface="Aharoni" pitchFamily="2" charset="-79"/>
                <a:cs typeface="Aharoni" pitchFamily="2" charset="-79"/>
              </a:rPr>
              <a:t>CPS SW/PO is Resource Parent/Family’s link to the agency and court.</a:t>
            </a:r>
            <a:endParaRPr lang="en-US" sz="2000" dirty="0">
              <a:solidFill>
                <a:srgbClr val="964508"/>
              </a:solidFill>
              <a:latin typeface="Aharoni" pitchFamily="2" charset="-79"/>
              <a:cs typeface="Aharoni" pitchFamily="2" charset="-79"/>
            </a:endParaRPr>
          </a:p>
        </p:txBody>
      </p:sp>
    </p:spTree>
    <p:extLst>
      <p:ext uri="{BB962C8B-B14F-4D97-AF65-F5344CB8AC3E}">
        <p14:creationId xmlns:p14="http://schemas.microsoft.com/office/powerpoint/2010/main" val="658752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602" y="228600"/>
            <a:ext cx="8800139" cy="914400"/>
          </a:xfrm>
        </p:spPr>
        <p:txBody>
          <a:bodyPr>
            <a:normAutofit fontScale="90000"/>
          </a:bodyPr>
          <a:lstStyle/>
          <a:p>
            <a:pPr algn="ctr"/>
            <a:r>
              <a:rPr lang="en-US" sz="2800" b="1" dirty="0">
                <a:solidFill>
                  <a:srgbClr val="964508"/>
                </a:solidFill>
                <a:effectLst>
                  <a:outerShdw blurRad="38100" dist="38100" dir="2700000" algn="tl">
                    <a:srgbClr val="000000">
                      <a:alpha val="43137"/>
                    </a:srgbClr>
                  </a:outerShdw>
                </a:effectLst>
              </a:rPr>
              <a:t>What is the Role of </a:t>
            </a:r>
            <a:r>
              <a:rPr lang="en-US" sz="2800" b="1" dirty="0" smtClean="0">
                <a:solidFill>
                  <a:srgbClr val="964508"/>
                </a:solidFill>
                <a:effectLst>
                  <a:outerShdw blurRad="38100" dist="38100" dir="2700000" algn="tl">
                    <a:srgbClr val="000000">
                      <a:alpha val="43137"/>
                    </a:srgbClr>
                  </a:outerShdw>
                </a:effectLst>
              </a:rPr>
              <a:t>a </a:t>
            </a:r>
            <a:r>
              <a:rPr lang="en-US" sz="2800" dirty="0">
                <a:solidFill>
                  <a:srgbClr val="964508"/>
                </a:solidFill>
              </a:rPr>
              <a:t/>
            </a:r>
            <a:br>
              <a:rPr lang="en-US" sz="2800" dirty="0">
                <a:solidFill>
                  <a:srgbClr val="964508"/>
                </a:solidFill>
              </a:rPr>
            </a:br>
            <a:r>
              <a:rPr lang="en-US" sz="2800" b="1" dirty="0" smtClean="0">
                <a:solidFill>
                  <a:srgbClr val="964508"/>
                </a:solidFill>
                <a:effectLst>
                  <a:outerShdw blurRad="38100" dist="38100" dir="2700000" algn="tl">
                    <a:srgbClr val="000000">
                      <a:alpha val="43137"/>
                    </a:srgbClr>
                  </a:outerShdw>
                </a:effectLst>
              </a:rPr>
              <a:t>Resource Family Approval Social Worker (RFA SW)?</a:t>
            </a:r>
            <a:endParaRPr lang="en-US" sz="2800" b="1" dirty="0">
              <a:solidFill>
                <a:srgbClr val="964508"/>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2708" y="1551632"/>
            <a:ext cx="4433006" cy="3188234"/>
          </a:xfrm>
        </p:spPr>
        <p:txBody>
          <a:bodyPr>
            <a:normAutofit lnSpcReduction="10000"/>
          </a:bodyPr>
          <a:lstStyle/>
          <a:p>
            <a:pPr>
              <a:spcBef>
                <a:spcPts val="0"/>
              </a:spcBef>
            </a:pPr>
            <a:endParaRPr lang="en-US" sz="600" dirty="0">
              <a:solidFill>
                <a:srgbClr val="964508"/>
              </a:solidFill>
              <a:latin typeface="Arial" panose="020B0604020202020204" pitchFamily="34" charset="0"/>
              <a:cs typeface="Arial" panose="020B0604020202020204" pitchFamily="34" charset="0"/>
            </a:endParaRPr>
          </a:p>
          <a:p>
            <a:pPr>
              <a:spcBef>
                <a:spcPts val="0"/>
              </a:spcBef>
              <a:buNone/>
            </a:pPr>
            <a:r>
              <a:rPr lang="en-US" sz="2200" dirty="0" smtClean="0">
                <a:solidFill>
                  <a:schemeClr val="tx2"/>
                </a:solidFill>
                <a:latin typeface="Aharoni" pitchFamily="2" charset="-79"/>
                <a:cs typeface="Aharoni" pitchFamily="2" charset="-79"/>
              </a:rPr>
              <a:t>Each Home has an RFA SW:</a:t>
            </a:r>
          </a:p>
          <a:p>
            <a:pPr>
              <a:spcBef>
                <a:spcPts val="0"/>
              </a:spcBef>
            </a:pPr>
            <a:endParaRPr lang="en-US" sz="900" dirty="0">
              <a:solidFill>
                <a:schemeClr val="tx2"/>
              </a:solidFill>
              <a:latin typeface="Aharoni" pitchFamily="2" charset="-79"/>
              <a:cs typeface="Aharoni" pitchFamily="2" charset="-79"/>
            </a:endParaRPr>
          </a:p>
          <a:p>
            <a:pPr>
              <a:spcBef>
                <a:spcPts val="0"/>
              </a:spcBef>
            </a:pPr>
            <a:r>
              <a:rPr lang="en-US" sz="2200" dirty="0" smtClean="0">
                <a:solidFill>
                  <a:schemeClr val="tx2"/>
                </a:solidFill>
                <a:latin typeface="Aharoni" pitchFamily="2" charset="-79"/>
                <a:cs typeface="Aharoni" pitchFamily="2" charset="-79"/>
              </a:rPr>
              <a:t>Process Applications</a:t>
            </a:r>
          </a:p>
          <a:p>
            <a:pPr lvl="1">
              <a:spcBef>
                <a:spcPts val="0"/>
              </a:spcBef>
            </a:pPr>
            <a:endParaRPr lang="en-US" dirty="0">
              <a:solidFill>
                <a:schemeClr val="tx2"/>
              </a:solidFill>
              <a:latin typeface="Aharoni" pitchFamily="2" charset="-79"/>
              <a:cs typeface="Aharoni" pitchFamily="2" charset="-79"/>
            </a:endParaRPr>
          </a:p>
          <a:p>
            <a:pPr>
              <a:spcBef>
                <a:spcPts val="0"/>
              </a:spcBef>
            </a:pPr>
            <a:r>
              <a:rPr lang="en-US" sz="2200" dirty="0" smtClean="0">
                <a:solidFill>
                  <a:schemeClr val="tx2"/>
                </a:solidFill>
                <a:latin typeface="Aharoni" pitchFamily="2" charset="-79"/>
                <a:cs typeface="Aharoni" pitchFamily="2" charset="-79"/>
              </a:rPr>
              <a:t>Make Approval Decisions</a:t>
            </a:r>
          </a:p>
          <a:p>
            <a:pPr marL="342891" lvl="1" indent="0">
              <a:spcBef>
                <a:spcPts val="0"/>
              </a:spcBef>
              <a:buNone/>
            </a:pPr>
            <a:endParaRPr lang="en-US" sz="900" dirty="0" smtClean="0">
              <a:solidFill>
                <a:schemeClr val="tx2"/>
              </a:solidFill>
              <a:latin typeface="Aharoni" pitchFamily="2" charset="-79"/>
              <a:cs typeface="Aharoni" pitchFamily="2" charset="-79"/>
            </a:endParaRPr>
          </a:p>
          <a:p>
            <a:pPr>
              <a:spcBef>
                <a:spcPts val="0"/>
              </a:spcBef>
              <a:spcAft>
                <a:spcPts val="1200"/>
              </a:spcAft>
            </a:pPr>
            <a:r>
              <a:rPr lang="en-US" sz="2200" dirty="0" smtClean="0">
                <a:solidFill>
                  <a:schemeClr val="tx2"/>
                </a:solidFill>
                <a:latin typeface="Aharoni" pitchFamily="2" charset="-79"/>
                <a:cs typeface="Aharoni" pitchFamily="2" charset="-79"/>
              </a:rPr>
              <a:t>Monitor for Compliance with State Regulations</a:t>
            </a:r>
          </a:p>
          <a:p>
            <a:pPr>
              <a:spcBef>
                <a:spcPts val="0"/>
              </a:spcBef>
            </a:pPr>
            <a:r>
              <a:rPr lang="en-US" sz="2200" dirty="0" smtClean="0">
                <a:solidFill>
                  <a:srgbClr val="964508"/>
                </a:solidFill>
                <a:latin typeface="Aharoni" pitchFamily="2" charset="-79"/>
                <a:cs typeface="Aharoni" pitchFamily="2" charset="-79"/>
              </a:rPr>
              <a:t>RFA SW is your link with </a:t>
            </a:r>
            <a:br>
              <a:rPr lang="en-US" sz="2200" dirty="0" smtClean="0">
                <a:solidFill>
                  <a:srgbClr val="964508"/>
                </a:solidFill>
                <a:latin typeface="Aharoni" pitchFamily="2" charset="-79"/>
                <a:cs typeface="Aharoni" pitchFamily="2" charset="-79"/>
              </a:rPr>
            </a:br>
            <a:r>
              <a:rPr lang="en-US" sz="2200" dirty="0" smtClean="0">
                <a:solidFill>
                  <a:srgbClr val="964508"/>
                </a:solidFill>
                <a:latin typeface="Aharoni" pitchFamily="2" charset="-79"/>
                <a:cs typeface="Aharoni" pitchFamily="2" charset="-79"/>
              </a:rPr>
              <a:t>California Department of </a:t>
            </a:r>
            <a:br>
              <a:rPr lang="en-US" sz="2200" dirty="0" smtClean="0">
                <a:solidFill>
                  <a:srgbClr val="964508"/>
                </a:solidFill>
                <a:latin typeface="Aharoni" pitchFamily="2" charset="-79"/>
                <a:cs typeface="Aharoni" pitchFamily="2" charset="-79"/>
              </a:rPr>
            </a:br>
            <a:r>
              <a:rPr lang="en-US" sz="2200" dirty="0" smtClean="0">
                <a:solidFill>
                  <a:srgbClr val="964508"/>
                </a:solidFill>
                <a:latin typeface="Aharoni" pitchFamily="2" charset="-79"/>
                <a:cs typeface="Aharoni" pitchFamily="2" charset="-79"/>
              </a:rPr>
              <a:t>Social Services (CDSS).</a:t>
            </a:r>
            <a:endParaRPr lang="en-US" sz="2200" strike="sngStrike" dirty="0" smtClean="0">
              <a:solidFill>
                <a:srgbClr val="964508"/>
              </a:solidFill>
              <a:latin typeface="Aharoni" pitchFamily="2" charset="-79"/>
              <a:cs typeface="Aharoni" pitchFamily="2" charset="-79"/>
            </a:endParaRPr>
          </a:p>
          <a:p>
            <a:pPr>
              <a:spcBef>
                <a:spcPts val="0"/>
              </a:spcBef>
            </a:pPr>
            <a:endParaRPr lang="en-US" sz="2200" dirty="0" smtClean="0">
              <a:solidFill>
                <a:schemeClr val="tx2"/>
              </a:solidFill>
              <a:latin typeface="Arial" panose="020B0604020202020204" pitchFamily="34" charset="0"/>
              <a:cs typeface="Arial" panose="020B0604020202020204" pitchFamily="34" charset="0"/>
            </a:endParaRPr>
          </a:p>
        </p:txBody>
      </p:sp>
      <p:pic>
        <p:nvPicPr>
          <p:cNvPr id="1028" name="Picture 4" descr="https://dps.mn.gov/divisions/sfm/programs-services/PublishingImages/Daycare-inspector-checks-alarm.jp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4960620" y="1146842"/>
            <a:ext cx="4146631" cy="35189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345091" y="1723145"/>
            <a:ext cx="2586285" cy="288541"/>
          </a:xfrm>
          <a:prstGeom prst="rect">
            <a:avLst/>
          </a:prstGeom>
          <a:noFill/>
        </p:spPr>
        <p:txBody>
          <a:bodyPr wrap="none" lIns="68580" tIns="34290" rIns="68580" bIns="34290" rtlCol="0">
            <a:spAutoFit/>
          </a:bodyPr>
          <a:lstStyle/>
          <a:p>
            <a:r>
              <a:rPr lang="en-US" b="1" dirty="0" smtClean="0">
                <a:solidFill>
                  <a:srgbClr val="964508"/>
                </a:solidFill>
              </a:rPr>
              <a:t>Checking the smoke alarm</a:t>
            </a:r>
            <a:endParaRPr lang="en-US" b="1" dirty="0">
              <a:solidFill>
                <a:srgbClr val="964508"/>
              </a:solidFill>
            </a:endParaRPr>
          </a:p>
        </p:txBody>
      </p:sp>
    </p:spTree>
    <p:extLst>
      <p:ext uri="{BB962C8B-B14F-4D97-AF65-F5344CB8AC3E}">
        <p14:creationId xmlns:p14="http://schemas.microsoft.com/office/powerpoint/2010/main" val="237362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018" y="393964"/>
            <a:ext cx="7543802" cy="597709"/>
          </a:xfrm>
        </p:spPr>
        <p:txBody>
          <a:bodyPr>
            <a:noAutofit/>
          </a:bodyPr>
          <a:lstStyle/>
          <a:p>
            <a:r>
              <a:rPr lang="en-US" sz="2800" b="1" dirty="0" smtClean="0">
                <a:solidFill>
                  <a:srgbClr val="C00000"/>
                </a:solidFill>
                <a:effectLst>
                  <a:outerShdw blurRad="38100" dist="38100" dir="2700000" algn="tl">
                    <a:srgbClr val="000000">
                      <a:alpha val="43137"/>
                    </a:srgbClr>
                  </a:outerShdw>
                </a:effectLst>
              </a:rPr>
              <a:t>Applicant Qualifications &amp; Requirements</a:t>
            </a:r>
            <a:endParaRPr lang="en-US" sz="2800"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17431" y="891619"/>
            <a:ext cx="7543800" cy="2983014"/>
          </a:xfrm>
        </p:spPr>
        <p:txBody>
          <a:bodyPr>
            <a:normAutofit/>
          </a:bodyPr>
          <a:lstStyle/>
          <a:p>
            <a:r>
              <a:rPr lang="en-US" sz="2400" dirty="0" smtClean="0">
                <a:solidFill>
                  <a:schemeClr val="tx2"/>
                </a:solidFill>
                <a:latin typeface="Aharoni" pitchFamily="2" charset="-79"/>
                <a:cs typeface="Aharoni" pitchFamily="2" charset="-79"/>
              </a:rPr>
              <a:t>Must be at least </a:t>
            </a:r>
            <a:r>
              <a:rPr lang="en-US" sz="3200" dirty="0" smtClean="0">
                <a:solidFill>
                  <a:schemeClr val="tx2"/>
                </a:solidFill>
                <a:latin typeface="Aharoni" pitchFamily="2" charset="-79"/>
                <a:cs typeface="Aharoni" pitchFamily="2" charset="-79"/>
              </a:rPr>
              <a:t>18</a:t>
            </a:r>
            <a:r>
              <a:rPr lang="en-US" sz="2400" dirty="0" smtClean="0">
                <a:solidFill>
                  <a:schemeClr val="tx2"/>
                </a:solidFill>
                <a:latin typeface="Aharoni" pitchFamily="2" charset="-79"/>
                <a:cs typeface="Aharoni" pitchFamily="2" charset="-79"/>
              </a:rPr>
              <a:t> years of age</a:t>
            </a:r>
          </a:p>
          <a:p>
            <a:r>
              <a:rPr lang="en-US" sz="2400" dirty="0" smtClean="0">
                <a:solidFill>
                  <a:schemeClr val="tx2"/>
                </a:solidFill>
                <a:latin typeface="Aharoni" pitchFamily="2" charset="-79"/>
                <a:cs typeface="Aharoni" pitchFamily="2" charset="-79"/>
              </a:rPr>
              <a:t>Must be in good physical and mental health</a:t>
            </a:r>
          </a:p>
          <a:p>
            <a:r>
              <a:rPr lang="en-US" sz="2400" dirty="0" smtClean="0">
                <a:solidFill>
                  <a:schemeClr val="tx2"/>
                </a:solidFill>
                <a:latin typeface="Aharoni" pitchFamily="2" charset="-79"/>
                <a:cs typeface="Aharoni" pitchFamily="2" charset="-79"/>
              </a:rPr>
              <a:t>Willing to assist youth in preparing for adulthood</a:t>
            </a:r>
          </a:p>
          <a:p>
            <a:r>
              <a:rPr lang="en-US" sz="2400" dirty="0" smtClean="0">
                <a:solidFill>
                  <a:schemeClr val="tx2"/>
                </a:solidFill>
                <a:latin typeface="Aharoni" pitchFamily="2" charset="-79"/>
                <a:cs typeface="Aharoni" pitchFamily="2" charset="-79"/>
              </a:rPr>
              <a:t>Use effective parenting skills with children who have been victims of abuse/neglect.</a:t>
            </a:r>
          </a:p>
        </p:txBody>
      </p:sp>
      <p:pic>
        <p:nvPicPr>
          <p:cNvPr id="5122" name="Picture 2" descr="Image result for health screeni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5292" y="3452314"/>
            <a:ext cx="3209171" cy="13538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4" name="Picture 4" descr="Image result for tb test"/>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65148" y="3457380"/>
            <a:ext cx="2757554" cy="13488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6" name="Picture 6" descr="Image result for psychosocial assessment"/>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753908" y="3199614"/>
            <a:ext cx="2338134" cy="1723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26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78823" y="1314450"/>
            <a:ext cx="7963888" cy="1371600"/>
          </a:xfrm>
        </p:spPr>
        <p:txBody>
          <a:bodyPr/>
          <a:lstStyle/>
          <a:p>
            <a:pPr algn="ctr"/>
            <a:r>
              <a:rPr lang="en-US" b="1" dirty="0" smtClean="0">
                <a:solidFill>
                  <a:srgbClr val="C00000"/>
                </a:solidFill>
                <a:effectLst>
                  <a:outerShdw blurRad="38100" dist="38100" dir="2700000" algn="tl">
                    <a:srgbClr val="000000">
                      <a:alpha val="43137"/>
                    </a:srgbClr>
                  </a:outerShdw>
                </a:effectLst>
              </a:rPr>
              <a:t>Juvenile Court Process</a:t>
            </a:r>
            <a:endParaRPr lang="en-US"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2170148" y="2957747"/>
            <a:ext cx="6135086" cy="685800"/>
          </a:xfrm>
        </p:spPr>
        <p:txBody>
          <a:bodyPr>
            <a:noAutofit/>
          </a:bodyPr>
          <a:lstStyle/>
          <a:p>
            <a:r>
              <a:rPr lang="en-US" sz="2000" dirty="0" smtClean="0"/>
              <a:t>Child Protective Services: Child Dependency</a:t>
            </a:r>
          </a:p>
          <a:p>
            <a:r>
              <a:rPr lang="en-US" sz="2000" dirty="0" smtClean="0"/>
              <a:t>Juvenile Probation: Wards</a:t>
            </a:r>
            <a:endParaRPr lang="en-US" sz="2000" dirty="0"/>
          </a:p>
        </p:txBody>
      </p:sp>
      <p:pic>
        <p:nvPicPr>
          <p:cNvPr id="7"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05228" y="534984"/>
            <a:ext cx="1100572" cy="987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0622" y="3643547"/>
            <a:ext cx="1100572" cy="987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387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964508"/>
                </a:solidFill>
                <a:effectLst>
                  <a:outerShdw blurRad="38100" dist="38100" dir="2700000" algn="tl">
                    <a:srgbClr val="000000">
                      <a:alpha val="43137"/>
                    </a:srgbClr>
                  </a:outerShdw>
                </a:effectLst>
              </a:rPr>
              <a:t>Child Welfare Court Process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olidFill>
                  <a:schemeClr val="tx2"/>
                </a:solidFill>
                <a:latin typeface="Arial" panose="020B0604020202020204" pitchFamily="34" charset="0"/>
                <a:cs typeface="Arial" panose="020B0604020202020204" pitchFamily="34" charset="0"/>
              </a:rPr>
              <a:t>A youth is removed from his/her parent(s) or guardian(s) due to substantiated allegations of child abuse or neglect.</a:t>
            </a:r>
          </a:p>
          <a:p>
            <a:r>
              <a:rPr lang="en-US" dirty="0" smtClean="0">
                <a:solidFill>
                  <a:schemeClr val="tx2"/>
                </a:solidFill>
                <a:latin typeface="Arial" panose="020B0604020202020204" pitchFamily="34" charset="0"/>
                <a:cs typeface="Arial" panose="020B0604020202020204" pitchFamily="34" charset="0"/>
              </a:rPr>
              <a:t>Detention Hearing – Court decides if a child will remain in foster care while it is determined if allegations are true and what the plan for the family will be.</a:t>
            </a:r>
          </a:p>
          <a:p>
            <a:r>
              <a:rPr lang="en-US" dirty="0" smtClean="0">
                <a:solidFill>
                  <a:schemeClr val="tx2"/>
                </a:solidFill>
                <a:latin typeface="Arial" panose="020B0604020202020204" pitchFamily="34" charset="0"/>
                <a:cs typeface="Arial" panose="020B0604020202020204" pitchFamily="34" charset="0"/>
              </a:rPr>
              <a:t>Jurisdictional/Dispositional Hearing – Allegations are found true, found partly true, or found untrue. If any are found true then it is determined whether Family Reunification, Family Maintenance, Another Planned Permanency Living Arrangement (AAPLA) or Adoption is the appropriate plan for the family</a:t>
            </a:r>
          </a:p>
          <a:p>
            <a:r>
              <a:rPr lang="en-US" dirty="0" smtClean="0">
                <a:solidFill>
                  <a:schemeClr val="tx2"/>
                </a:solidFill>
                <a:latin typeface="Arial" panose="020B0604020202020204" pitchFamily="34" charset="0"/>
                <a:cs typeface="Arial" panose="020B0604020202020204" pitchFamily="34" charset="0"/>
              </a:rPr>
              <a:t>Review Hearings – Every 6 months to evaluate progress of the parents in their case plan or the child in his/her permanency plan if parents are not receiving services</a:t>
            </a:r>
          </a:p>
          <a:p>
            <a:r>
              <a:rPr lang="en-US" dirty="0" smtClean="0">
                <a:solidFill>
                  <a:schemeClr val="tx2"/>
                </a:solidFill>
                <a:latin typeface="Arial" panose="020B0604020202020204" pitchFamily="34" charset="0"/>
                <a:cs typeface="Arial" panose="020B0604020202020204" pitchFamily="34" charset="0"/>
              </a:rPr>
              <a:t>366.26 Hearing – Determine the appropriate permanency plan of Adoption, Guardianship, Fit and Willing Relative, or APPLA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337" y="881742"/>
            <a:ext cx="6427034" cy="914400"/>
          </a:xfrm>
        </p:spPr>
        <p:txBody>
          <a:bodyPr>
            <a:normAutofit/>
          </a:bodyPr>
          <a:lstStyle/>
          <a:p>
            <a:pPr algn="ctr">
              <a:spcBef>
                <a:spcPts val="1200"/>
              </a:spcBef>
              <a:spcAft>
                <a:spcPts val="1200"/>
              </a:spcAft>
            </a:pPr>
            <a:r>
              <a:rPr lang="en-US" b="1" dirty="0" smtClean="0">
                <a:solidFill>
                  <a:srgbClr val="964508"/>
                </a:solidFill>
                <a:effectLst>
                  <a:outerShdw blurRad="38100" dist="38100" dir="2700000" algn="tl">
                    <a:srgbClr val="000000">
                      <a:alpha val="43137"/>
                    </a:srgbClr>
                  </a:outerShdw>
                </a:effectLst>
              </a:rPr>
              <a:t>Juvenile Probation Court Process </a:t>
            </a:r>
            <a:r>
              <a:rPr lang="en-US" b="1" dirty="0" smtClean="0">
                <a:solidFill>
                  <a:srgbClr val="964508"/>
                </a:solidFill>
              </a:rPr>
              <a:t/>
            </a:r>
            <a:br>
              <a:rPr lang="en-US" b="1" dirty="0" smtClean="0">
                <a:solidFill>
                  <a:srgbClr val="964508"/>
                </a:solidFill>
              </a:rPr>
            </a:br>
            <a:r>
              <a:rPr lang="en-US" sz="2000" b="1" dirty="0" smtClean="0">
                <a:solidFill>
                  <a:srgbClr val="C00000"/>
                </a:solidFill>
                <a:effectLst>
                  <a:outerShdw blurRad="38100" dist="38100" dir="2700000" algn="tl">
                    <a:srgbClr val="000000">
                      <a:alpha val="43137"/>
                    </a:srgbClr>
                  </a:outerShdw>
                </a:effectLst>
              </a:rPr>
              <a:t>What is different for care vested wards?</a:t>
            </a:r>
            <a:endParaRPr lang="en-US" sz="2000"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8935" y="1693277"/>
            <a:ext cx="6043850" cy="3182436"/>
          </a:xfrm>
        </p:spPr>
        <p:txBody>
          <a:bodyPr>
            <a:normAutofit lnSpcReduction="10000"/>
          </a:bodyPr>
          <a:lstStyle/>
          <a:p>
            <a:r>
              <a:rPr lang="en-US" dirty="0" smtClean="0">
                <a:solidFill>
                  <a:schemeClr val="tx2"/>
                </a:solidFill>
                <a:latin typeface="Arial" panose="020B0604020202020204" pitchFamily="34" charset="0"/>
                <a:cs typeface="Arial" panose="020B0604020202020204" pitchFamily="34" charset="0"/>
              </a:rPr>
              <a:t>A youth is arrested for committing an offense and temporarily detained in Juvenile Hall</a:t>
            </a:r>
          </a:p>
          <a:p>
            <a:r>
              <a:rPr lang="en-US" dirty="0" smtClean="0">
                <a:solidFill>
                  <a:schemeClr val="tx2"/>
                </a:solidFill>
                <a:latin typeface="Arial" panose="020B0604020202020204" pitchFamily="34" charset="0"/>
                <a:cs typeface="Arial" panose="020B0604020202020204" pitchFamily="34" charset="0"/>
              </a:rPr>
              <a:t>W&amp;IC 600 Detention Hearing – Continues detention in Juvenile Hall</a:t>
            </a:r>
          </a:p>
          <a:p>
            <a:r>
              <a:rPr lang="en-US" dirty="0" smtClean="0">
                <a:solidFill>
                  <a:schemeClr val="tx2"/>
                </a:solidFill>
                <a:latin typeface="Arial" panose="020B0604020202020204" pitchFamily="34" charset="0"/>
                <a:cs typeface="Arial" panose="020B0604020202020204" pitchFamily="34" charset="0"/>
              </a:rPr>
              <a:t>W&amp;IC 600 Dispositional Hearing – Care, Custody and Control is taken and youth is ordered a rehabilitation plan. An appropriate placement for the youth is sought.</a:t>
            </a:r>
          </a:p>
          <a:p>
            <a:r>
              <a:rPr lang="en-US" dirty="0" smtClean="0">
                <a:solidFill>
                  <a:schemeClr val="tx2"/>
                </a:solidFill>
                <a:latin typeface="Arial" panose="020B0604020202020204" pitchFamily="34" charset="0"/>
                <a:cs typeface="Arial" panose="020B0604020202020204" pitchFamily="34" charset="0"/>
              </a:rPr>
              <a:t>W&amp;IC 600 Permanency Hearings – Every 6 months to evaluate progress of youth’s rehabilitation and progress toward reunification and/or permanency. </a:t>
            </a:r>
            <a:endParaRPr lang="en-US" dirty="0">
              <a:solidFill>
                <a:schemeClr val="tx2"/>
              </a:solidFill>
              <a:latin typeface="Arial" panose="020B0604020202020204" pitchFamily="34" charset="0"/>
              <a:cs typeface="Arial" panose="020B0604020202020204" pitchFamily="34" charset="0"/>
            </a:endParaRP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41170" y="-1"/>
            <a:ext cx="6521989" cy="1194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87879" y="1162592"/>
            <a:ext cx="2312521" cy="3905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4079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845" y="391885"/>
            <a:ext cx="7543802" cy="489857"/>
          </a:xfrm>
        </p:spPr>
        <p:txBody>
          <a:bodyPr>
            <a:normAutofit fontScale="90000"/>
          </a:bodyPr>
          <a:lstStyle/>
          <a:p>
            <a:pPr algn="ctr"/>
            <a:r>
              <a:rPr lang="en-US" sz="3000" b="1" dirty="0">
                <a:solidFill>
                  <a:schemeClr val="tx1"/>
                </a:solidFill>
              </a:rPr>
              <a:t/>
            </a:r>
            <a:br>
              <a:rPr lang="en-US" sz="3000" b="1" dirty="0">
                <a:solidFill>
                  <a:schemeClr val="tx1"/>
                </a:solidFill>
              </a:rPr>
            </a:br>
            <a:r>
              <a:rPr lang="en-US" b="1" dirty="0">
                <a:solidFill>
                  <a:schemeClr val="tx1"/>
                </a:solidFill>
                <a:effectLst>
                  <a:outerShdw blurRad="38100" dist="38100" dir="2700000" algn="tl">
                    <a:srgbClr val="000000">
                      <a:alpha val="43137"/>
                    </a:srgbClr>
                  </a:outerShdw>
                </a:effectLst>
              </a:rPr>
              <a:t>What are </a:t>
            </a:r>
            <a:r>
              <a:rPr lang="en-US" b="1" dirty="0" smtClean="0">
                <a:solidFill>
                  <a:schemeClr val="tx1"/>
                </a:solidFill>
                <a:effectLst>
                  <a:outerShdw blurRad="38100" dist="38100" dir="2700000" algn="tl">
                    <a:srgbClr val="000000">
                      <a:alpha val="43137"/>
                    </a:srgbClr>
                  </a:outerShdw>
                </a:effectLst>
              </a:rPr>
              <a:t>a Child’s </a:t>
            </a:r>
            <a:r>
              <a:rPr lang="en-US" b="1" dirty="0">
                <a:solidFill>
                  <a:schemeClr val="tx1"/>
                </a:solidFill>
                <a:effectLst>
                  <a:outerShdw blurRad="38100" dist="38100" dir="2700000" algn="tl">
                    <a:srgbClr val="000000">
                      <a:alpha val="43137"/>
                    </a:srgbClr>
                  </a:outerShdw>
                </a:effectLst>
              </a:rPr>
              <a:t>Permanency Options?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4811" y="1097716"/>
            <a:ext cx="8680076" cy="3684134"/>
          </a:xfrm>
        </p:spPr>
        <p:txBody>
          <a:bodyPr>
            <a:normAutofit lnSpcReduction="10000"/>
          </a:bodyPr>
          <a:lstStyle/>
          <a:p>
            <a:pPr marL="0" indent="0" fontAlgn="base">
              <a:lnSpc>
                <a:spcPct val="80000"/>
              </a:lnSpc>
              <a:spcBef>
                <a:spcPct val="20000"/>
              </a:spcBef>
              <a:spcAft>
                <a:spcPct val="0"/>
              </a:spcAft>
              <a:buClr>
                <a:srgbClr val="003366"/>
              </a:buClr>
              <a:buSzPct val="75000"/>
              <a:buNone/>
            </a:pPr>
            <a:endParaRPr lang="en-US" sz="700" kern="0"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n-US" kern="0" dirty="0" smtClean="0">
                <a:solidFill>
                  <a:schemeClr val="tx2"/>
                </a:solidFill>
                <a:latin typeface="Arial" panose="020B0604020202020204" pitchFamily="34" charset="0"/>
                <a:cs typeface="Arial" panose="020B0604020202020204" pitchFamily="34" charset="0"/>
              </a:rPr>
              <a:t>Goal </a:t>
            </a:r>
            <a:r>
              <a:rPr lang="en-US" kern="0" dirty="0">
                <a:solidFill>
                  <a:schemeClr val="tx2"/>
                </a:solidFill>
                <a:latin typeface="Arial" panose="020B0604020202020204" pitchFamily="34" charset="0"/>
                <a:cs typeface="Arial" panose="020B0604020202020204" pitchFamily="34" charset="0"/>
              </a:rPr>
              <a:t>is </a:t>
            </a:r>
            <a:r>
              <a:rPr lang="en-US" kern="0" dirty="0" smtClean="0">
                <a:solidFill>
                  <a:schemeClr val="tx2"/>
                </a:solidFill>
                <a:latin typeface="Arial" panose="020B0604020202020204" pitchFamily="34" charset="0"/>
                <a:cs typeface="Arial" panose="020B0604020202020204" pitchFamily="34" charset="0"/>
              </a:rPr>
              <a:t>for a child to reunify </a:t>
            </a:r>
            <a:r>
              <a:rPr lang="en-US" kern="0" dirty="0">
                <a:solidFill>
                  <a:schemeClr val="tx2"/>
                </a:solidFill>
                <a:latin typeface="Arial" panose="020B0604020202020204" pitchFamily="34" charset="0"/>
                <a:cs typeface="Arial" panose="020B0604020202020204" pitchFamily="34" charset="0"/>
              </a:rPr>
              <a:t>with their </a:t>
            </a:r>
            <a:r>
              <a:rPr lang="en-US" kern="0" dirty="0" smtClean="0">
                <a:solidFill>
                  <a:schemeClr val="tx2"/>
                </a:solidFill>
                <a:latin typeface="Arial" panose="020B0604020202020204" pitchFamily="34" charset="0"/>
                <a:cs typeface="Arial" panose="020B0604020202020204" pitchFamily="34" charset="0"/>
              </a:rPr>
              <a:t>parent/guardian(s) </a:t>
            </a:r>
            <a:r>
              <a:rPr lang="en-US" kern="0" dirty="0">
                <a:solidFill>
                  <a:schemeClr val="tx2"/>
                </a:solidFill>
                <a:latin typeface="Arial" panose="020B0604020202020204" pitchFamily="34" charset="0"/>
                <a:cs typeface="Arial" panose="020B0604020202020204" pitchFamily="34" charset="0"/>
              </a:rPr>
              <a:t>whenever </a:t>
            </a:r>
            <a:r>
              <a:rPr lang="en-US" kern="0" dirty="0" smtClean="0">
                <a:solidFill>
                  <a:schemeClr val="tx2"/>
                </a:solidFill>
                <a:latin typeface="Arial" panose="020B0604020202020204" pitchFamily="34" charset="0"/>
                <a:cs typeface="Arial" panose="020B0604020202020204" pitchFamily="34" charset="0"/>
              </a:rPr>
              <a:t>possible. </a:t>
            </a:r>
          </a:p>
          <a:p>
            <a:pPr fontAlgn="base">
              <a:lnSpc>
                <a:spcPct val="80000"/>
              </a:lnSpc>
              <a:spcBef>
                <a:spcPct val="20000"/>
              </a:spcBef>
              <a:spcAft>
                <a:spcPct val="0"/>
              </a:spcAft>
              <a:buClr>
                <a:srgbClr val="003366"/>
              </a:buClr>
              <a:buSzPct val="75000"/>
            </a:pPr>
            <a:endParaRPr lang="en-US" sz="800" kern="0" dirty="0">
              <a:solidFill>
                <a:schemeClr val="tx2"/>
              </a:solidFill>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n-US" kern="0" dirty="0" smtClean="0">
                <a:solidFill>
                  <a:schemeClr val="tx2"/>
                </a:solidFill>
                <a:latin typeface="Arial" panose="020B0604020202020204" pitchFamily="34" charset="0"/>
                <a:cs typeface="Arial" panose="020B0604020202020204" pitchFamily="34" charset="0"/>
              </a:rPr>
              <a:t>If a </a:t>
            </a:r>
            <a:r>
              <a:rPr lang="en-US" kern="0" dirty="0">
                <a:solidFill>
                  <a:schemeClr val="tx2"/>
                </a:solidFill>
                <a:latin typeface="Arial" panose="020B0604020202020204" pitchFamily="34" charset="0"/>
                <a:cs typeface="Arial" panose="020B0604020202020204" pitchFamily="34" charset="0"/>
              </a:rPr>
              <a:t>child cannot be returned home after </a:t>
            </a:r>
            <a:r>
              <a:rPr lang="en-US" kern="0" dirty="0" smtClean="0">
                <a:solidFill>
                  <a:schemeClr val="tx2"/>
                </a:solidFill>
                <a:latin typeface="Arial" panose="020B0604020202020204" pitchFamily="34" charset="0"/>
                <a:cs typeface="Arial" panose="020B0604020202020204" pitchFamily="34" charset="0"/>
              </a:rPr>
              <a:t>12-24 </a:t>
            </a:r>
            <a:r>
              <a:rPr lang="en-US" kern="0" dirty="0">
                <a:solidFill>
                  <a:schemeClr val="tx2"/>
                </a:solidFill>
                <a:latin typeface="Arial" panose="020B0604020202020204" pitchFamily="34" charset="0"/>
                <a:cs typeface="Arial" panose="020B0604020202020204" pitchFamily="34" charset="0"/>
              </a:rPr>
              <a:t>months, the law requires that a permanent plan </a:t>
            </a:r>
            <a:r>
              <a:rPr lang="en-US" kern="0" dirty="0" smtClean="0">
                <a:solidFill>
                  <a:schemeClr val="tx2"/>
                </a:solidFill>
                <a:latin typeface="Arial" panose="020B0604020202020204" pitchFamily="34" charset="0"/>
                <a:cs typeface="Arial" panose="020B0604020202020204" pitchFamily="34" charset="0"/>
              </a:rPr>
              <a:t>be </a:t>
            </a:r>
            <a:r>
              <a:rPr lang="en-US" kern="0" dirty="0">
                <a:solidFill>
                  <a:schemeClr val="tx2"/>
                </a:solidFill>
                <a:latin typeface="Arial" panose="020B0604020202020204" pitchFamily="34" charset="0"/>
                <a:cs typeface="Arial" panose="020B0604020202020204" pitchFamily="34" charset="0"/>
              </a:rPr>
              <a:t>made for the </a:t>
            </a:r>
            <a:r>
              <a:rPr lang="en-US" kern="0" dirty="0" smtClean="0">
                <a:solidFill>
                  <a:schemeClr val="tx2"/>
                </a:solidFill>
                <a:latin typeface="Arial" panose="020B0604020202020204" pitchFamily="34" charset="0"/>
                <a:cs typeface="Arial" panose="020B0604020202020204" pitchFamily="34" charset="0"/>
              </a:rPr>
              <a:t>child. </a:t>
            </a:r>
          </a:p>
          <a:p>
            <a:pPr fontAlgn="base">
              <a:lnSpc>
                <a:spcPct val="80000"/>
              </a:lnSpc>
              <a:spcBef>
                <a:spcPct val="20000"/>
              </a:spcBef>
              <a:spcAft>
                <a:spcPct val="0"/>
              </a:spcAft>
              <a:buClr>
                <a:srgbClr val="003366"/>
              </a:buClr>
              <a:buSzPct val="75000"/>
            </a:pPr>
            <a:endParaRPr lang="en-US" sz="800" kern="0" dirty="0">
              <a:solidFill>
                <a:schemeClr val="tx2"/>
              </a:solidFill>
              <a:latin typeface="Arial" panose="020B0604020202020204" pitchFamily="34" charset="0"/>
              <a:cs typeface="Arial" panose="020B0604020202020204" pitchFamily="34" charset="0"/>
            </a:endParaRPr>
          </a:p>
          <a:p>
            <a:pPr fontAlgn="base">
              <a:lnSpc>
                <a:spcPct val="80000"/>
              </a:lnSpc>
              <a:spcBef>
                <a:spcPct val="20000"/>
              </a:spcBef>
              <a:spcAft>
                <a:spcPct val="0"/>
              </a:spcAft>
              <a:buClr>
                <a:srgbClr val="003366"/>
              </a:buClr>
              <a:buSzPct val="75000"/>
            </a:pPr>
            <a:r>
              <a:rPr lang="en-US" kern="0" dirty="0" smtClean="0">
                <a:solidFill>
                  <a:schemeClr val="tx2"/>
                </a:solidFill>
                <a:latin typeface="Arial" panose="020B0604020202020204" pitchFamily="34" charset="0"/>
                <a:cs typeface="Arial" panose="020B0604020202020204" pitchFamily="34" charset="0"/>
              </a:rPr>
              <a:t>You </a:t>
            </a:r>
            <a:r>
              <a:rPr lang="en-US" kern="0" dirty="0">
                <a:solidFill>
                  <a:schemeClr val="tx2"/>
                </a:solidFill>
                <a:latin typeface="Arial" panose="020B0604020202020204" pitchFamily="34" charset="0"/>
                <a:cs typeface="Arial" panose="020B0604020202020204" pitchFamily="34" charset="0"/>
              </a:rPr>
              <a:t>may be given the option of providing a permanent home for </a:t>
            </a:r>
            <a:r>
              <a:rPr lang="en-US" kern="0" dirty="0" smtClean="0">
                <a:solidFill>
                  <a:schemeClr val="tx2"/>
                </a:solidFill>
                <a:latin typeface="Arial" panose="020B0604020202020204" pitchFamily="34" charset="0"/>
                <a:cs typeface="Arial" panose="020B0604020202020204" pitchFamily="34" charset="0"/>
              </a:rPr>
              <a:t>a </a:t>
            </a:r>
            <a:r>
              <a:rPr lang="en-US" kern="0" dirty="0">
                <a:solidFill>
                  <a:schemeClr val="tx2"/>
                </a:solidFill>
                <a:latin typeface="Arial" panose="020B0604020202020204" pitchFamily="34" charset="0"/>
                <a:cs typeface="Arial" panose="020B0604020202020204" pitchFamily="34" charset="0"/>
              </a:rPr>
              <a:t>child or assisting </a:t>
            </a:r>
            <a:r>
              <a:rPr lang="en-US" kern="0" dirty="0" smtClean="0">
                <a:solidFill>
                  <a:schemeClr val="tx2"/>
                </a:solidFill>
                <a:latin typeface="Arial" panose="020B0604020202020204" pitchFamily="34" charset="0"/>
                <a:cs typeface="Arial" panose="020B0604020202020204" pitchFamily="34" charset="0"/>
              </a:rPr>
              <a:t>a </a:t>
            </a:r>
            <a:r>
              <a:rPr lang="en-US" kern="0" dirty="0">
                <a:solidFill>
                  <a:schemeClr val="tx2"/>
                </a:solidFill>
                <a:latin typeface="Arial" panose="020B0604020202020204" pitchFamily="34" charset="0"/>
                <a:cs typeface="Arial" panose="020B0604020202020204" pitchFamily="34" charset="0"/>
              </a:rPr>
              <a:t>child </a:t>
            </a:r>
            <a:r>
              <a:rPr lang="en-US" kern="0" dirty="0" smtClean="0">
                <a:solidFill>
                  <a:schemeClr val="tx2"/>
                </a:solidFill>
                <a:latin typeface="Arial" panose="020B0604020202020204" pitchFamily="34" charset="0"/>
                <a:cs typeface="Arial" panose="020B0604020202020204" pitchFamily="34" charset="0"/>
              </a:rPr>
              <a:t>in moving to </a:t>
            </a:r>
            <a:r>
              <a:rPr lang="en-US" kern="0" dirty="0">
                <a:solidFill>
                  <a:schemeClr val="tx2"/>
                </a:solidFill>
                <a:latin typeface="Arial" panose="020B0604020202020204" pitchFamily="34" charset="0"/>
                <a:cs typeface="Arial" panose="020B0604020202020204" pitchFamily="34" charset="0"/>
              </a:rPr>
              <a:t>a permanent </a:t>
            </a:r>
            <a:r>
              <a:rPr lang="en-US" kern="0" dirty="0" smtClean="0">
                <a:solidFill>
                  <a:schemeClr val="tx2"/>
                </a:solidFill>
                <a:latin typeface="Arial" panose="020B0604020202020204" pitchFamily="34" charset="0"/>
                <a:cs typeface="Arial" panose="020B0604020202020204" pitchFamily="34" charset="0"/>
              </a:rPr>
              <a:t>home.</a:t>
            </a:r>
          </a:p>
          <a:p>
            <a:pPr marL="0" indent="0" fontAlgn="base">
              <a:lnSpc>
                <a:spcPct val="80000"/>
              </a:lnSpc>
              <a:spcBef>
                <a:spcPct val="20000"/>
              </a:spcBef>
              <a:spcAft>
                <a:spcPct val="0"/>
              </a:spcAft>
              <a:buClr>
                <a:srgbClr val="003366"/>
              </a:buClr>
              <a:buSzPct val="75000"/>
              <a:buNone/>
            </a:pPr>
            <a:r>
              <a:rPr lang="en-US" sz="1500" kern="0" dirty="0">
                <a:solidFill>
                  <a:schemeClr val="tx2"/>
                </a:solidFill>
                <a:latin typeface="Arial" panose="020B0604020202020204" pitchFamily="34" charset="0"/>
                <a:cs typeface="Arial" panose="020B0604020202020204" pitchFamily="34" charset="0"/>
              </a:rPr>
              <a:t> </a:t>
            </a:r>
          </a:p>
          <a:p>
            <a:pPr marL="294887" lvl="1" indent="0" fontAlgn="base">
              <a:lnSpc>
                <a:spcPct val="80000"/>
              </a:lnSpc>
              <a:spcBef>
                <a:spcPct val="20000"/>
              </a:spcBef>
              <a:spcAft>
                <a:spcPct val="0"/>
              </a:spcAft>
              <a:buClr>
                <a:srgbClr val="003366"/>
              </a:buClr>
              <a:buSzPct val="75000"/>
              <a:buNone/>
            </a:pPr>
            <a:r>
              <a:rPr lang="en-US" sz="1800" kern="0" dirty="0">
                <a:solidFill>
                  <a:schemeClr val="tx2"/>
                </a:solidFill>
                <a:latin typeface="Arial" panose="020B0604020202020204" pitchFamily="34" charset="0"/>
                <a:cs typeface="Arial" panose="020B0604020202020204" pitchFamily="34" charset="0"/>
              </a:rPr>
              <a:t>Permanency Options:</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n-US" sz="1800" kern="0" dirty="0">
                <a:solidFill>
                  <a:schemeClr val="tx2"/>
                </a:solidFill>
                <a:latin typeface="Arial" panose="020B0604020202020204" pitchFamily="34" charset="0"/>
                <a:cs typeface="Arial" panose="020B0604020202020204" pitchFamily="34" charset="0"/>
              </a:rPr>
              <a:t>Adoption</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n-US" sz="1800" kern="0" dirty="0">
                <a:solidFill>
                  <a:schemeClr val="tx2"/>
                </a:solidFill>
                <a:latin typeface="Arial" panose="020B0604020202020204" pitchFamily="34" charset="0"/>
                <a:cs typeface="Arial" panose="020B0604020202020204" pitchFamily="34" charset="0"/>
              </a:rPr>
              <a:t>Legal Guardianship</a:t>
            </a:r>
          </a:p>
          <a:p>
            <a:pPr marL="552056" lvl="1" indent="-257168" fontAlgn="base">
              <a:lnSpc>
                <a:spcPct val="80000"/>
              </a:lnSpc>
              <a:spcBef>
                <a:spcPct val="200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APPLA</a:t>
            </a:r>
          </a:p>
          <a:p>
            <a:pPr marL="552056" lvl="1" indent="-257168" fontAlgn="base">
              <a:lnSpc>
                <a:spcPct val="80000"/>
              </a:lnSpc>
              <a:spcBef>
                <a:spcPct val="20000"/>
              </a:spcBef>
              <a:spcAft>
                <a:spcPct val="0"/>
              </a:spcAft>
              <a:buClr>
                <a:srgbClr val="003366"/>
              </a:buClr>
              <a:buSzPct val="75000"/>
              <a:buNone/>
            </a:pPr>
            <a:r>
              <a:rPr lang="en-US" sz="900" kern="0" dirty="0" smtClean="0">
                <a:solidFill>
                  <a:schemeClr val="tx2"/>
                </a:solidFill>
                <a:latin typeface="Arial" panose="020B0604020202020204" pitchFamily="34" charset="0"/>
                <a:cs typeface="Arial" panose="020B0604020202020204" pitchFamily="34" charset="0"/>
              </a:rPr>
              <a:t>(Another Planned Permanency Living Arrangement)</a:t>
            </a:r>
            <a:endParaRPr lang="en-US" sz="2000" kern="0" dirty="0">
              <a:solidFill>
                <a:schemeClr val="tx2"/>
              </a:solidFill>
              <a:latin typeface="Arial" panose="020B0604020202020204" pitchFamily="34" charset="0"/>
              <a:cs typeface="Arial" panose="020B0604020202020204" pitchFamily="34" charset="0"/>
            </a:endParaRPr>
          </a:p>
          <a:p>
            <a:pPr marL="552056" lvl="1" indent="-257168" fontAlgn="base">
              <a:lnSpc>
                <a:spcPct val="80000"/>
              </a:lnSpc>
              <a:spcBef>
                <a:spcPct val="200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AB-12 </a:t>
            </a:r>
            <a:r>
              <a:rPr lang="en-US" sz="1400" kern="0" dirty="0" smtClean="0">
                <a:solidFill>
                  <a:schemeClr val="tx2"/>
                </a:solidFill>
                <a:latin typeface="Arial" panose="020B0604020202020204" pitchFamily="34" charset="0"/>
                <a:cs typeface="Arial" panose="020B0604020202020204" pitchFamily="34" charset="0"/>
              </a:rPr>
              <a:t>placement for ages 18-21</a:t>
            </a:r>
          </a:p>
          <a:p>
            <a:pPr marL="0" indent="0" fontAlgn="base">
              <a:lnSpc>
                <a:spcPct val="80000"/>
              </a:lnSpc>
              <a:spcBef>
                <a:spcPct val="20000"/>
              </a:spcBef>
              <a:spcAft>
                <a:spcPct val="0"/>
              </a:spcAft>
              <a:buClr>
                <a:srgbClr val="003366"/>
              </a:buClr>
              <a:buSzPct val="75000"/>
              <a:buNone/>
            </a:pPr>
            <a:endParaRPr lang="en-US" sz="1200" kern="0" dirty="0">
              <a:solidFill>
                <a:schemeClr val="tx2"/>
              </a:solidFill>
              <a:latin typeface="Arial" panose="020B0604020202020204" pitchFamily="34" charset="0"/>
              <a:cs typeface="Arial" panose="020B0604020202020204" pitchFamily="34" charset="0"/>
            </a:endParaRPr>
          </a:p>
          <a:p>
            <a:pPr marL="0" indent="0" fontAlgn="base">
              <a:lnSpc>
                <a:spcPct val="80000"/>
              </a:lnSpc>
              <a:spcBef>
                <a:spcPct val="20000"/>
              </a:spcBef>
              <a:spcAft>
                <a:spcPct val="0"/>
              </a:spcAft>
              <a:buClr>
                <a:srgbClr val="003366"/>
              </a:buClr>
              <a:buSzPct val="75000"/>
              <a:buNone/>
            </a:pPr>
            <a:r>
              <a:rPr lang="en-US" kern="0" dirty="0" smtClean="0">
                <a:solidFill>
                  <a:schemeClr val="tx2"/>
                </a:solidFill>
                <a:latin typeface="Arial" panose="020B0604020202020204" pitchFamily="34" charset="0"/>
                <a:cs typeface="Arial" panose="020B0604020202020204" pitchFamily="34" charset="0"/>
              </a:rPr>
              <a:t> </a:t>
            </a:r>
            <a:endParaRPr lang="en-US" kern="0" dirty="0">
              <a:solidFill>
                <a:schemeClr val="tx2"/>
              </a:solidFill>
              <a:latin typeface="Arial" panose="020B0604020202020204" pitchFamily="34" charset="0"/>
              <a:cs typeface="Arial" panose="020B0604020202020204" pitchFamily="34" charset="0"/>
            </a:endParaRPr>
          </a:p>
        </p:txBody>
      </p:sp>
      <p:pic>
        <p:nvPicPr>
          <p:cNvPr id="28674" name="Picture 2" descr="http://www.thehome.org/images/content/pagebuilder/adoption_child.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26395" y="2750806"/>
            <a:ext cx="5336069" cy="17667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41281" y="4514851"/>
            <a:ext cx="7067694" cy="763284"/>
          </a:xfrm>
          <a:prstGeom prst="rect">
            <a:avLst/>
          </a:prstGeom>
          <a:noFill/>
        </p:spPr>
        <p:txBody>
          <a:bodyPr wrap="square" lIns="68579" tIns="34289" rIns="68579" bIns="34289" rtlCol="0">
            <a:spAutoFit/>
          </a:bodyPr>
          <a:lstStyle/>
          <a:p>
            <a:pPr lvl="0" eaLnBrk="0" fontAlgn="base" hangingPunct="0">
              <a:spcBef>
                <a:spcPct val="20000"/>
              </a:spcBef>
              <a:spcAft>
                <a:spcPct val="0"/>
              </a:spcAft>
              <a:buClr>
                <a:srgbClr val="003366"/>
              </a:buClr>
              <a:buSzPct val="75000"/>
            </a:pPr>
            <a:r>
              <a:rPr lang="en-US" sz="1100" b="1" i="1" kern="0" dirty="0">
                <a:solidFill>
                  <a:srgbClr val="1B35A5"/>
                </a:solidFill>
                <a:latin typeface="Arial" panose="020B0604020202020204" pitchFamily="34" charset="0"/>
                <a:cs typeface="Arial" panose="020B0604020202020204" pitchFamily="34" charset="0"/>
              </a:rPr>
              <a:t>81.5 million Americans have considered </a:t>
            </a:r>
            <a:r>
              <a:rPr lang="en-US" sz="1100" b="1" i="1" kern="0" dirty="0" smtClean="0">
                <a:solidFill>
                  <a:srgbClr val="1B35A5"/>
                </a:solidFill>
                <a:latin typeface="Arial" panose="020B0604020202020204" pitchFamily="34" charset="0"/>
                <a:cs typeface="Arial" panose="020B0604020202020204" pitchFamily="34" charset="0"/>
              </a:rPr>
              <a:t>adoption.</a:t>
            </a:r>
            <a:endParaRPr lang="en-US" sz="1100" b="1" i="1" kern="0" dirty="0">
              <a:solidFill>
                <a:srgbClr val="1B35A5"/>
              </a:solidFill>
              <a:latin typeface="Arial" panose="020B0604020202020204" pitchFamily="34" charset="0"/>
              <a:cs typeface="Arial" panose="020B0604020202020204" pitchFamily="34" charset="0"/>
            </a:endParaRPr>
          </a:p>
          <a:p>
            <a:pPr lvl="0" eaLnBrk="0" fontAlgn="base" hangingPunct="0">
              <a:spcBef>
                <a:spcPct val="20000"/>
              </a:spcBef>
              <a:spcAft>
                <a:spcPct val="0"/>
              </a:spcAft>
              <a:buClr>
                <a:srgbClr val="003366"/>
              </a:buClr>
              <a:buSzPct val="75000"/>
            </a:pPr>
            <a:r>
              <a:rPr lang="en-US" sz="1050" b="1" i="1" kern="0" dirty="0">
                <a:solidFill>
                  <a:srgbClr val="1B35A5"/>
                </a:solidFill>
                <a:latin typeface="Arial" panose="020B0604020202020204" pitchFamily="34" charset="0"/>
                <a:cs typeface="Arial" panose="020B0604020202020204" pitchFamily="34" charset="0"/>
              </a:rPr>
              <a:t>*If just 1 in 500 of these adults adopted, every waiting child in foster care would have a permanent family.- Dave Thomas Foundation</a:t>
            </a:r>
            <a:endParaRPr lang="en-US" sz="1050" b="1" i="1" dirty="0">
              <a:solidFill>
                <a:srgbClr val="1B35A5"/>
              </a:solidFill>
              <a:latin typeface="Arial" panose="020B0604020202020204" pitchFamily="34" charset="0"/>
              <a:cs typeface="Arial" panose="020B0604020202020204" pitchFamily="34" charset="0"/>
            </a:endParaRPr>
          </a:p>
          <a:p>
            <a:endParaRPr lang="en-US" sz="1100" dirty="0"/>
          </a:p>
        </p:txBody>
      </p:sp>
    </p:spTree>
    <p:extLst>
      <p:ext uri="{BB962C8B-B14F-4D97-AF65-F5344CB8AC3E}">
        <p14:creationId xmlns:p14="http://schemas.microsoft.com/office/powerpoint/2010/main" val="310744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034321" y="783771"/>
            <a:ext cx="7308390" cy="1902279"/>
          </a:xfrm>
        </p:spPr>
        <p:txBody>
          <a:bodyPr>
            <a:normAutofit/>
          </a:bodyPr>
          <a:lstStyle/>
          <a:p>
            <a:r>
              <a:rPr lang="en-US" b="1" dirty="0" smtClean="0">
                <a:solidFill>
                  <a:srgbClr val="C00000"/>
                </a:solidFill>
                <a:effectLst>
                  <a:outerShdw blurRad="38100" dist="38100" dir="2700000" algn="tl">
                    <a:srgbClr val="000000">
                      <a:alpha val="43137"/>
                    </a:srgbClr>
                  </a:outerShdw>
                </a:effectLst>
              </a:rPr>
              <a:t>Resource Family Approval</a:t>
            </a:r>
            <a:br>
              <a:rPr lang="en-US" b="1" dirty="0" smtClean="0">
                <a:solidFill>
                  <a:srgbClr val="C00000"/>
                </a:solidFill>
                <a:effectLst>
                  <a:outerShdw blurRad="38100" dist="38100" dir="2700000" algn="tl">
                    <a:srgbClr val="000000">
                      <a:alpha val="43137"/>
                    </a:srgbClr>
                  </a:outerShdw>
                </a:effectLst>
              </a:rPr>
            </a:br>
            <a:r>
              <a:rPr lang="en-US" b="1" dirty="0" smtClean="0">
                <a:solidFill>
                  <a:srgbClr val="C00000"/>
                </a:solidFill>
                <a:effectLst>
                  <a:outerShdw blurRad="38100" dist="38100" dir="2700000" algn="tl">
                    <a:srgbClr val="000000">
                      <a:alpha val="43137"/>
                    </a:srgbClr>
                  </a:outerShdw>
                </a:effectLst>
              </a:rPr>
              <a:t/>
            </a:r>
            <a:br>
              <a:rPr lang="en-US" b="1" dirty="0" smtClean="0">
                <a:solidFill>
                  <a:srgbClr val="C00000"/>
                </a:solidFill>
                <a:effectLst>
                  <a:outerShdw blurRad="38100" dist="38100" dir="2700000" algn="tl">
                    <a:srgbClr val="000000">
                      <a:alpha val="43137"/>
                    </a:srgbClr>
                  </a:outerShdw>
                </a:effectLst>
              </a:rPr>
            </a:br>
            <a:r>
              <a:rPr lang="en-US" b="1" dirty="0" smtClean="0">
                <a:solidFill>
                  <a:srgbClr val="C00000"/>
                </a:solidFill>
                <a:effectLst>
                  <a:outerShdw blurRad="38100" dist="38100" dir="2700000" algn="tl">
                    <a:srgbClr val="000000">
                      <a:alpha val="43137"/>
                    </a:srgbClr>
                  </a:outerShdw>
                </a:effectLst>
              </a:rPr>
              <a:t> </a:t>
            </a:r>
            <a:r>
              <a:rPr lang="en-US" sz="3600" b="1" dirty="0" smtClean="0"/>
              <a:t>Comprehensive Assessment</a:t>
            </a:r>
            <a:endParaRPr lang="en-US" sz="3600" b="1" dirty="0"/>
          </a:p>
        </p:txBody>
      </p:sp>
      <p:sp>
        <p:nvSpPr>
          <p:cNvPr id="8" name="Subtitle 7"/>
          <p:cNvSpPr>
            <a:spLocks noGrp="1"/>
          </p:cNvSpPr>
          <p:nvPr>
            <p:ph type="subTitle" idx="1"/>
          </p:nvPr>
        </p:nvSpPr>
        <p:spPr/>
        <p:txBody>
          <a:bodyPr/>
          <a:lstStyle/>
          <a:p>
            <a:r>
              <a:rPr lang="en-US" dirty="0" smtClean="0"/>
              <a:t>From Orientation to Written Report</a:t>
            </a:r>
            <a:endParaRPr lang="en-US" dirty="0"/>
          </a:p>
        </p:txBody>
      </p:sp>
      <p:pic>
        <p:nvPicPr>
          <p:cNvPr id="9"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95971" y="3423570"/>
            <a:ext cx="1448022" cy="1299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71428" y="3390913"/>
            <a:ext cx="1448022" cy="1299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679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p:nvPr/>
        </p:nvSpPr>
        <p:spPr>
          <a:xfrm>
            <a:off x="4154916" y="2882324"/>
            <a:ext cx="2842667" cy="10728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latin typeface="Aharoni" panose="02010803020104030203" pitchFamily="2" charset="-79"/>
                <a:cs typeface="Aharoni" panose="02010803020104030203" pitchFamily="2" charset="-79"/>
              </a:rPr>
              <a:t>RFA is Approved</a:t>
            </a:r>
          </a:p>
          <a:p>
            <a:pPr algn="ctr"/>
            <a:r>
              <a:rPr lang="en-US" dirty="0" smtClean="0">
                <a:solidFill>
                  <a:schemeClr val="tx2"/>
                </a:solidFill>
                <a:latin typeface="Aharoni" panose="02010803020104030203" pitchFamily="2" charset="-79"/>
                <a:cs typeface="Aharoni" panose="02010803020104030203" pitchFamily="2" charset="-79"/>
              </a:rPr>
              <a:t>or Denied within 90 days</a:t>
            </a:r>
          </a:p>
          <a:p>
            <a:pPr algn="ctr"/>
            <a:r>
              <a:rPr lang="en-US" sz="1100" dirty="0" smtClean="0">
                <a:solidFill>
                  <a:schemeClr val="tx2"/>
                </a:solidFill>
                <a:latin typeface="Aharoni" panose="02010803020104030203" pitchFamily="2" charset="-79"/>
                <a:cs typeface="Aharoni" panose="02010803020104030203" pitchFamily="2" charset="-79"/>
              </a:rPr>
              <a:t>Based on the comprehensive assessment</a:t>
            </a:r>
            <a:endParaRPr lang="en-US" sz="1100" dirty="0">
              <a:solidFill>
                <a:schemeClr val="tx2"/>
              </a:solidFill>
              <a:latin typeface="Aharoni" panose="02010803020104030203" pitchFamily="2" charset="-79"/>
              <a:cs typeface="Aharoni" panose="02010803020104030203" pitchFamily="2" charset="-79"/>
            </a:endParaRPr>
          </a:p>
        </p:txBody>
      </p:sp>
      <p:cxnSp>
        <p:nvCxnSpPr>
          <p:cNvPr id="24" name="Straight Arrow Connector 23"/>
          <p:cNvCxnSpPr/>
          <p:nvPr/>
        </p:nvCxnSpPr>
        <p:spPr>
          <a:xfrm flipH="1">
            <a:off x="6188817" y="2491095"/>
            <a:ext cx="284540" cy="48313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816528" y="733937"/>
            <a:ext cx="1985345" cy="437606"/>
          </a:xfrm>
        </p:spPr>
        <p:txBody>
          <a:bodyPr>
            <a:noAutofit/>
          </a:bodyPr>
          <a:lstStyle/>
          <a:p>
            <a:r>
              <a:rPr lang="en-US" sz="2400" dirty="0" smtClean="0">
                <a:latin typeface="Aharoni" panose="02010803020104030203" pitchFamily="2" charset="-79"/>
                <a:cs typeface="Aharoni" panose="02010803020104030203" pitchFamily="2" charset="-79"/>
              </a:rPr>
              <a:t>…Starts with</a:t>
            </a:r>
            <a:endParaRPr lang="en-US" sz="2400" dirty="0">
              <a:latin typeface="Aharoni" panose="02010803020104030203" pitchFamily="2" charset="-79"/>
              <a:cs typeface="Aharoni" panose="02010803020104030203" pitchFamily="2" charset="-79"/>
            </a:endParaRPr>
          </a:p>
        </p:txBody>
      </p:sp>
      <p:sp>
        <p:nvSpPr>
          <p:cNvPr id="7" name="Oval 6"/>
          <p:cNvSpPr/>
          <p:nvPr/>
        </p:nvSpPr>
        <p:spPr>
          <a:xfrm>
            <a:off x="5793210" y="562924"/>
            <a:ext cx="2377607" cy="674552"/>
          </a:xfrm>
          <a:prstGeom prst="ellipse">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latin typeface="Arial Black" panose="020B0A04020102020204" pitchFamily="34" charset="0"/>
                <a:cs typeface="Aharoni" panose="02010803020104030203" pitchFamily="2" charset="-79"/>
              </a:rPr>
              <a:t>1: </a:t>
            </a:r>
            <a:r>
              <a:rPr lang="en-US" dirty="0" smtClean="0">
                <a:solidFill>
                  <a:schemeClr val="tx2"/>
                </a:solidFill>
                <a:latin typeface="Aharoni" panose="02010803020104030203" pitchFamily="2" charset="-79"/>
                <a:cs typeface="Aharoni" panose="02010803020104030203" pitchFamily="2" charset="-79"/>
              </a:rPr>
              <a:t>ORIENTATION</a:t>
            </a:r>
            <a:endParaRPr lang="en-US" dirty="0">
              <a:solidFill>
                <a:schemeClr val="tx2"/>
              </a:solidFill>
              <a:latin typeface="Aharoni" panose="02010803020104030203" pitchFamily="2" charset="-79"/>
              <a:cs typeface="Aharoni" panose="02010803020104030203" pitchFamily="2" charset="-79"/>
            </a:endParaRPr>
          </a:p>
        </p:txBody>
      </p:sp>
      <p:sp>
        <p:nvSpPr>
          <p:cNvPr id="8" name="TextBox 7"/>
          <p:cNvSpPr txBox="1"/>
          <p:nvPr/>
        </p:nvSpPr>
        <p:spPr>
          <a:xfrm>
            <a:off x="641710" y="363031"/>
            <a:ext cx="3382657" cy="830997"/>
          </a:xfrm>
          <a:prstGeom prst="rect">
            <a:avLst/>
          </a:prstGeom>
          <a:noFill/>
        </p:spPr>
        <p:txBody>
          <a:bodyPr wrap="none" rtlCol="0">
            <a:spAutoFit/>
          </a:bodyPr>
          <a:lstStyle/>
          <a:p>
            <a:pPr algn="ctr"/>
            <a:r>
              <a:rPr lang="en-US" sz="2400" b="1" dirty="0" smtClean="0">
                <a:solidFill>
                  <a:srgbClr val="C00000"/>
                </a:solidFill>
                <a:effectLst>
                  <a:outerShdw blurRad="38100" dist="38100" dir="2700000" algn="tl">
                    <a:srgbClr val="000000">
                      <a:alpha val="43137"/>
                    </a:srgbClr>
                  </a:outerShdw>
                </a:effectLst>
              </a:rPr>
              <a:t>RFA Comprehensive </a:t>
            </a:r>
          </a:p>
          <a:p>
            <a:pPr algn="ctr"/>
            <a:r>
              <a:rPr lang="en-US" sz="2400" b="1" dirty="0" smtClean="0">
                <a:solidFill>
                  <a:srgbClr val="C00000"/>
                </a:solidFill>
                <a:effectLst>
                  <a:outerShdw blurRad="38100" dist="38100" dir="2700000" algn="tl">
                    <a:srgbClr val="000000">
                      <a:alpha val="43137"/>
                    </a:srgbClr>
                  </a:outerShdw>
                </a:effectLst>
              </a:rPr>
              <a:t>Assessment Process</a:t>
            </a:r>
            <a:endParaRPr lang="en-US" sz="2400" b="1" dirty="0">
              <a:solidFill>
                <a:srgbClr val="C00000"/>
              </a:solidFill>
              <a:effectLst>
                <a:outerShdw blurRad="38100" dist="38100" dir="2700000" algn="tl">
                  <a:srgbClr val="000000">
                    <a:alpha val="43137"/>
                  </a:srgbClr>
                </a:outerShdw>
              </a:effectLst>
            </a:endParaRPr>
          </a:p>
        </p:txBody>
      </p:sp>
      <p:sp>
        <p:nvSpPr>
          <p:cNvPr id="11" name="Flowchart: Alternate Process 10"/>
          <p:cNvSpPr/>
          <p:nvPr/>
        </p:nvSpPr>
        <p:spPr>
          <a:xfrm>
            <a:off x="6270230" y="1591809"/>
            <a:ext cx="1205453" cy="89928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Narrow" panose="020B0606020202030204" pitchFamily="34" charset="0"/>
              </a:rPr>
              <a:t>Family</a:t>
            </a:r>
          </a:p>
          <a:p>
            <a:pPr algn="ctr"/>
            <a:r>
              <a:rPr lang="en-US" b="1" dirty="0" smtClean="0">
                <a:latin typeface="Arial Narrow" panose="020B0606020202030204" pitchFamily="34" charset="0"/>
              </a:rPr>
              <a:t>Evaluation</a:t>
            </a:r>
            <a:endParaRPr lang="en-US" b="1" dirty="0">
              <a:latin typeface="Arial Narrow" panose="020B0606020202030204" pitchFamily="34" charset="0"/>
            </a:endParaRPr>
          </a:p>
        </p:txBody>
      </p:sp>
      <p:sp>
        <p:nvSpPr>
          <p:cNvPr id="12" name="Regular Pentagon 11"/>
          <p:cNvSpPr/>
          <p:nvPr/>
        </p:nvSpPr>
        <p:spPr>
          <a:xfrm>
            <a:off x="4941909" y="1291658"/>
            <a:ext cx="1246908" cy="1028792"/>
          </a:xfrm>
          <a:prstGeom prst="pentagon">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Narrow" panose="020B0606020202030204" pitchFamily="34" charset="0"/>
              </a:rPr>
              <a:t>Training &amp; </a:t>
            </a:r>
            <a:r>
              <a:rPr lang="en-US" sz="1200" b="1" dirty="0" smtClean="0">
                <a:latin typeface="Arial Narrow" panose="020B0606020202030204" pitchFamily="34" charset="0"/>
              </a:rPr>
              <a:t>CPR/First Aid</a:t>
            </a:r>
            <a:endParaRPr lang="en-US" sz="1200" b="1" dirty="0">
              <a:latin typeface="Arial Narrow" panose="020B0606020202030204" pitchFamily="34" charset="0"/>
            </a:endParaRPr>
          </a:p>
        </p:txBody>
      </p:sp>
      <p:sp>
        <p:nvSpPr>
          <p:cNvPr id="13" name="Hexagon 12"/>
          <p:cNvSpPr/>
          <p:nvPr/>
        </p:nvSpPr>
        <p:spPr>
          <a:xfrm>
            <a:off x="7133753" y="2578771"/>
            <a:ext cx="1892355" cy="970199"/>
          </a:xfrm>
          <a:prstGeom prst="hexagon">
            <a:avLst/>
          </a:prstGeom>
          <a:solidFill>
            <a:schemeClr val="tx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Narrow" panose="020B0606020202030204" pitchFamily="34" charset="0"/>
              </a:rPr>
              <a:t>Health Questionnaire,</a:t>
            </a:r>
          </a:p>
          <a:p>
            <a:pPr algn="ctr"/>
            <a:r>
              <a:rPr lang="en-US" b="1" dirty="0" smtClean="0">
                <a:latin typeface="Arial Narrow" panose="020B0606020202030204" pitchFamily="34" charset="0"/>
              </a:rPr>
              <a:t>References  &amp;</a:t>
            </a:r>
          </a:p>
          <a:p>
            <a:pPr algn="ctr"/>
            <a:r>
              <a:rPr lang="en-US" b="1" dirty="0" smtClean="0">
                <a:latin typeface="Arial Narrow" panose="020B0606020202030204" pitchFamily="34" charset="0"/>
              </a:rPr>
              <a:t>Other Activities</a:t>
            </a:r>
            <a:endParaRPr lang="en-US" b="1" dirty="0">
              <a:latin typeface="Arial Narrow" panose="020B0606020202030204" pitchFamily="34" charset="0"/>
            </a:endParaRPr>
          </a:p>
        </p:txBody>
      </p:sp>
      <p:cxnSp>
        <p:nvCxnSpPr>
          <p:cNvPr id="17" name="Straight Arrow Connector 16"/>
          <p:cNvCxnSpPr/>
          <p:nvPr/>
        </p:nvCxnSpPr>
        <p:spPr>
          <a:xfrm>
            <a:off x="3695211" y="3099327"/>
            <a:ext cx="658312" cy="2649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371455" y="2544324"/>
            <a:ext cx="414880" cy="51954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565363" y="2316060"/>
            <a:ext cx="0" cy="57244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3" idx="3"/>
          </p:cNvCxnSpPr>
          <p:nvPr/>
        </p:nvCxnSpPr>
        <p:spPr>
          <a:xfrm flipH="1">
            <a:off x="6716486" y="3063871"/>
            <a:ext cx="417267" cy="19095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01505" y="1291904"/>
            <a:ext cx="2675742" cy="91789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2"/>
                </a:solidFill>
                <a:latin typeface="Aharoni" panose="02010803020104030203" pitchFamily="2" charset="-79"/>
                <a:cs typeface="Aharoni" panose="02010803020104030203" pitchFamily="2" charset="-79"/>
              </a:rPr>
              <a:t>2:</a:t>
            </a:r>
            <a:r>
              <a:rPr lang="en-US" sz="2000" dirty="0" smtClean="0">
                <a:solidFill>
                  <a:schemeClr val="tx2"/>
                </a:solidFill>
                <a:latin typeface="Aharoni" panose="02010803020104030203" pitchFamily="2" charset="-79"/>
                <a:cs typeface="Aharoni" panose="02010803020104030203" pitchFamily="2" charset="-79"/>
              </a:rPr>
              <a:t> </a:t>
            </a:r>
            <a:r>
              <a:rPr lang="en-US" dirty="0" smtClean="0">
                <a:solidFill>
                  <a:schemeClr val="tx2"/>
                </a:solidFill>
                <a:latin typeface="Aharoni" panose="02010803020104030203" pitchFamily="2" charset="-79"/>
                <a:cs typeface="Aharoni" panose="02010803020104030203" pitchFamily="2" charset="-79"/>
              </a:rPr>
              <a:t>Complete online APPLICATION</a:t>
            </a:r>
          </a:p>
        </p:txBody>
      </p:sp>
      <p:sp>
        <p:nvSpPr>
          <p:cNvPr id="14" name="Rectangle 13"/>
          <p:cNvSpPr/>
          <p:nvPr/>
        </p:nvSpPr>
        <p:spPr>
          <a:xfrm>
            <a:off x="4589782" y="4310742"/>
            <a:ext cx="2030579" cy="626183"/>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haroni" pitchFamily="2" charset="-79"/>
                <a:cs typeface="Aharoni" pitchFamily="2" charset="-79"/>
              </a:rPr>
              <a:t>Due Process </a:t>
            </a:r>
          </a:p>
          <a:p>
            <a:pPr algn="ctr"/>
            <a:r>
              <a:rPr lang="en-US" b="1" dirty="0" smtClean="0">
                <a:latin typeface="Aharoni" pitchFamily="2" charset="-79"/>
                <a:cs typeface="Aharoni" pitchFamily="2" charset="-79"/>
              </a:rPr>
              <a:t>if denied </a:t>
            </a:r>
            <a:endParaRPr lang="en-US" b="1" dirty="0">
              <a:latin typeface="Aharoni" pitchFamily="2" charset="-79"/>
              <a:cs typeface="Aharoni" pitchFamily="2" charset="-79"/>
            </a:endParaRPr>
          </a:p>
        </p:txBody>
      </p:sp>
      <p:sp>
        <p:nvSpPr>
          <p:cNvPr id="10" name="Trapezoid 9"/>
          <p:cNvSpPr/>
          <p:nvPr/>
        </p:nvSpPr>
        <p:spPr>
          <a:xfrm>
            <a:off x="2358488" y="2719453"/>
            <a:ext cx="1602089" cy="899286"/>
          </a:xfrm>
          <a:prstGeom prst="trapezoid">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Narrow" panose="020B0606020202030204" pitchFamily="34" charset="0"/>
              </a:rPr>
              <a:t>Background Checks and</a:t>
            </a:r>
          </a:p>
          <a:p>
            <a:pPr algn="ctr"/>
            <a:r>
              <a:rPr lang="en-US" b="1" dirty="0" smtClean="0">
                <a:latin typeface="Arial Narrow" panose="020B0606020202030204" pitchFamily="34" charset="0"/>
              </a:rPr>
              <a:t>Fingerprints</a:t>
            </a:r>
            <a:endParaRPr lang="en-US" b="1" dirty="0">
              <a:latin typeface="Arial Narrow" panose="020B0606020202030204" pitchFamily="34" charset="0"/>
            </a:endParaRPr>
          </a:p>
        </p:txBody>
      </p:sp>
      <p:sp>
        <p:nvSpPr>
          <p:cNvPr id="9" name="Rectangle 8"/>
          <p:cNvSpPr/>
          <p:nvPr/>
        </p:nvSpPr>
        <p:spPr>
          <a:xfrm>
            <a:off x="3524313" y="1752600"/>
            <a:ext cx="1262022" cy="803542"/>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Narrow" panose="020B0606020202030204" pitchFamily="34" charset="0"/>
              </a:rPr>
              <a:t>Home Inspection</a:t>
            </a:r>
            <a:endParaRPr lang="en-US" b="1" dirty="0">
              <a:latin typeface="Arial Narrow" panose="020B0606020202030204" pitchFamily="34" charset="0"/>
            </a:endParaRPr>
          </a:p>
        </p:txBody>
      </p:sp>
      <p:cxnSp>
        <p:nvCxnSpPr>
          <p:cNvPr id="34" name="Straight Arrow Connector 33"/>
          <p:cNvCxnSpPr/>
          <p:nvPr/>
        </p:nvCxnSpPr>
        <p:spPr>
          <a:xfrm>
            <a:off x="5514837" y="3946040"/>
            <a:ext cx="0" cy="42630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0" y="2394856"/>
            <a:ext cx="2427514" cy="120792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2"/>
                </a:solidFill>
                <a:latin typeface="Aharoni" pitchFamily="2" charset="-79"/>
                <a:cs typeface="Aharoni" pitchFamily="2" charset="-79"/>
              </a:rPr>
              <a:t>3: </a:t>
            </a:r>
            <a:r>
              <a:rPr lang="en-US" b="1" dirty="0" smtClean="0">
                <a:solidFill>
                  <a:schemeClr val="tx2"/>
                </a:solidFill>
                <a:latin typeface="Aharoni" pitchFamily="2" charset="-79"/>
                <a:cs typeface="Aharoni" pitchFamily="2" charset="-79"/>
              </a:rPr>
              <a:t>Complete COMPREHENSIVE ASSESSMENT</a:t>
            </a:r>
            <a:endParaRPr lang="en-US" b="1" dirty="0">
              <a:solidFill>
                <a:schemeClr val="tx2"/>
              </a:solidFill>
              <a:latin typeface="Aharoni" pitchFamily="2" charset="-79"/>
              <a:cs typeface="Aharoni" pitchFamily="2" charset="-79"/>
            </a:endParaRPr>
          </a:p>
        </p:txBody>
      </p:sp>
      <p:sp>
        <p:nvSpPr>
          <p:cNvPr id="15" name="Curved Up Arrow 14"/>
          <p:cNvSpPr/>
          <p:nvPr/>
        </p:nvSpPr>
        <p:spPr>
          <a:xfrm>
            <a:off x="1294651" y="3600305"/>
            <a:ext cx="2048597" cy="808410"/>
          </a:xfrm>
          <a:prstGeom prst="curved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321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2" presetClass="entr" presetSubtype="4"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ppt_x"/>
                                          </p:val>
                                        </p:tav>
                                        <p:tav tm="100000">
                                          <p:val>
                                            <p:strVal val="#ppt_x"/>
                                          </p:val>
                                        </p:tav>
                                      </p:tavLst>
                                    </p:anim>
                                    <p:anim calcmode="lin" valueType="num">
                                      <p:cBhvr additive="base">
                                        <p:cTn id="7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par>
                                <p:cTn id="79" presetID="2" presetClass="entr" presetSubtype="4"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ppt_x"/>
                                          </p:val>
                                        </p:tav>
                                        <p:tav tm="100000">
                                          <p:val>
                                            <p:strVal val="#ppt_x"/>
                                          </p:val>
                                        </p:tav>
                                      </p:tavLst>
                                    </p:anim>
                                    <p:anim calcmode="lin" valueType="num">
                                      <p:cBhvr additive="base">
                                        <p:cTn id="8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p:bldP spid="7" grpId="0" animBg="1"/>
      <p:bldP spid="11" grpId="0" animBg="1"/>
      <p:bldP spid="12" grpId="0" animBg="1"/>
      <p:bldP spid="13" grpId="0" animBg="1"/>
      <p:bldP spid="25" grpId="0" animBg="1"/>
      <p:bldP spid="14" grpId="0" animBg="1"/>
      <p:bldP spid="10" grpId="0" animBg="1"/>
      <p:bldP spid="9" grpId="0" animBg="1"/>
      <p:bldP spid="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533" y="1654629"/>
            <a:ext cx="8025049" cy="3113314"/>
          </a:xfrm>
        </p:spPr>
        <p:txBody>
          <a:bodyPr>
            <a:normAutofit fontScale="55000" lnSpcReduction="20000"/>
          </a:bodyPr>
          <a:lstStyle/>
          <a:p>
            <a:pPr>
              <a:lnSpc>
                <a:spcPct val="130000"/>
              </a:lnSpc>
            </a:pPr>
            <a:r>
              <a:rPr lang="en-US" sz="2900" dirty="0" smtClean="0">
                <a:solidFill>
                  <a:schemeClr val="tx2"/>
                </a:solidFill>
                <a:latin typeface="Aharoni" pitchFamily="2" charset="-79"/>
                <a:cs typeface="Aharoni" pitchFamily="2" charset="-79"/>
              </a:rPr>
              <a:t>California Department of Social Services (CDSS) is the state </a:t>
            </a:r>
            <a:r>
              <a:rPr lang="en-US" sz="2900" dirty="0">
                <a:solidFill>
                  <a:schemeClr val="tx2"/>
                </a:solidFill>
                <a:latin typeface="Aharoni" pitchFamily="2" charset="-79"/>
                <a:cs typeface="Aharoni" pitchFamily="2" charset="-79"/>
              </a:rPr>
              <a:t>authority responsible for establishing and </a:t>
            </a:r>
            <a:r>
              <a:rPr lang="en-US" sz="2900" dirty="0" smtClean="0">
                <a:solidFill>
                  <a:schemeClr val="tx2"/>
                </a:solidFill>
                <a:latin typeface="Aharoni" pitchFamily="2" charset="-79"/>
                <a:cs typeface="Aharoni" pitchFamily="2" charset="-79"/>
              </a:rPr>
              <a:t>maintaining </a:t>
            </a:r>
            <a:r>
              <a:rPr lang="en-US" sz="2900" dirty="0">
                <a:solidFill>
                  <a:schemeClr val="tx2"/>
                </a:solidFill>
                <a:latin typeface="Aharoni" pitchFamily="2" charset="-79"/>
                <a:cs typeface="Aharoni" pitchFamily="2" charset="-79"/>
              </a:rPr>
              <a:t>standards for </a:t>
            </a:r>
            <a:r>
              <a:rPr lang="en-US" sz="2900" dirty="0" smtClean="0">
                <a:solidFill>
                  <a:schemeClr val="tx2"/>
                </a:solidFill>
                <a:latin typeface="Aharoni" pitchFamily="2" charset="-79"/>
                <a:cs typeface="Aharoni" pitchFamily="2" charset="-79"/>
              </a:rPr>
              <a:t>resource family </a:t>
            </a:r>
            <a:r>
              <a:rPr lang="en-US" sz="2900" dirty="0">
                <a:solidFill>
                  <a:schemeClr val="tx2"/>
                </a:solidFill>
                <a:latin typeface="Aharoni" pitchFamily="2" charset="-79"/>
                <a:cs typeface="Aharoni" pitchFamily="2" charset="-79"/>
              </a:rPr>
              <a:t>homes and child care </a:t>
            </a:r>
            <a:r>
              <a:rPr lang="en-US" sz="2900" dirty="0" smtClean="0">
                <a:solidFill>
                  <a:schemeClr val="tx2"/>
                </a:solidFill>
                <a:latin typeface="Aharoni" pitchFamily="2" charset="-79"/>
                <a:cs typeface="Aharoni" pitchFamily="2" charset="-79"/>
              </a:rPr>
              <a:t>institutions. </a:t>
            </a:r>
            <a:r>
              <a:rPr lang="en-US" sz="2000" dirty="0" smtClean="0">
                <a:solidFill>
                  <a:schemeClr val="tx2"/>
                </a:solidFill>
                <a:latin typeface="Aharoni" pitchFamily="2" charset="-79"/>
                <a:cs typeface="Aharoni" pitchFamily="2" charset="-79"/>
                <a:hlinkClick r:id="rId2"/>
              </a:rPr>
              <a:t>http://www.cdss.ca.gov/inforesources/Resource-Family-Approval-Program</a:t>
            </a:r>
            <a:endParaRPr lang="en-US" sz="2000" dirty="0" smtClean="0">
              <a:solidFill>
                <a:schemeClr val="tx2"/>
              </a:solidFill>
              <a:latin typeface="Aharoni" pitchFamily="2" charset="-79"/>
              <a:cs typeface="Aharoni" pitchFamily="2" charset="-79"/>
            </a:endParaRPr>
          </a:p>
          <a:p>
            <a:pPr>
              <a:lnSpc>
                <a:spcPct val="130000"/>
              </a:lnSpc>
            </a:pPr>
            <a:r>
              <a:rPr lang="en-US" sz="2900" dirty="0" smtClean="0">
                <a:solidFill>
                  <a:schemeClr val="tx2"/>
                </a:solidFill>
                <a:latin typeface="Aharoni" pitchFamily="2" charset="-79"/>
                <a:cs typeface="Aharoni" pitchFamily="2" charset="-79"/>
              </a:rPr>
              <a:t>Resource Families are approved per the CDSS Written Directives.</a:t>
            </a:r>
          </a:p>
          <a:p>
            <a:pPr>
              <a:lnSpc>
                <a:spcPct val="130000"/>
              </a:lnSpc>
            </a:pPr>
            <a:r>
              <a:rPr lang="en-US" sz="2900" dirty="0" smtClean="0">
                <a:solidFill>
                  <a:schemeClr val="tx2"/>
                </a:solidFill>
                <a:latin typeface="Aharoni" pitchFamily="2" charset="-79"/>
                <a:cs typeface="Aharoni" pitchFamily="2" charset="-79"/>
              </a:rPr>
              <a:t>Once approved, a </a:t>
            </a:r>
            <a:r>
              <a:rPr lang="en-US" sz="2900" dirty="0">
                <a:solidFill>
                  <a:schemeClr val="tx2"/>
                </a:solidFill>
                <a:latin typeface="Aharoni" pitchFamily="2" charset="-79"/>
                <a:cs typeface="Aharoni" pitchFamily="2" charset="-79"/>
              </a:rPr>
              <a:t>Resource Family </a:t>
            </a:r>
            <a:r>
              <a:rPr lang="en-US" sz="2900" dirty="0" smtClean="0">
                <a:solidFill>
                  <a:schemeClr val="tx2"/>
                </a:solidFill>
                <a:latin typeface="Aharoni" pitchFamily="2" charset="-79"/>
                <a:cs typeface="Aharoni" pitchFamily="2" charset="-79"/>
              </a:rPr>
              <a:t>is eligible </a:t>
            </a:r>
            <a:r>
              <a:rPr lang="en-US" sz="2900" dirty="0">
                <a:solidFill>
                  <a:schemeClr val="tx2"/>
                </a:solidFill>
                <a:latin typeface="Aharoni" pitchFamily="2" charset="-79"/>
                <a:cs typeface="Aharoni" pitchFamily="2" charset="-79"/>
              </a:rPr>
              <a:t>to </a:t>
            </a:r>
            <a:r>
              <a:rPr lang="en-US" sz="2900" dirty="0" smtClean="0">
                <a:solidFill>
                  <a:schemeClr val="tx2"/>
                </a:solidFill>
                <a:latin typeface="Aharoni" pitchFamily="2" charset="-79"/>
                <a:cs typeface="Aharoni" pitchFamily="2" charset="-79"/>
              </a:rPr>
              <a:t>care </a:t>
            </a:r>
            <a:r>
              <a:rPr lang="en-US" sz="2900" dirty="0">
                <a:solidFill>
                  <a:schemeClr val="tx2"/>
                </a:solidFill>
                <a:latin typeface="Aharoni" pitchFamily="2" charset="-79"/>
                <a:cs typeface="Aharoni" pitchFamily="2" charset="-79"/>
              </a:rPr>
              <a:t>for related and unrelated children in out-of-home </a:t>
            </a:r>
            <a:r>
              <a:rPr lang="en-US" sz="2900" dirty="0" smtClean="0">
                <a:solidFill>
                  <a:schemeClr val="tx2"/>
                </a:solidFill>
                <a:latin typeface="Aharoni" pitchFamily="2" charset="-79"/>
                <a:cs typeface="Aharoni" pitchFamily="2" charset="-79"/>
              </a:rPr>
              <a:t>placement.</a:t>
            </a:r>
          </a:p>
          <a:p>
            <a:pPr>
              <a:lnSpc>
                <a:spcPct val="130000"/>
              </a:lnSpc>
            </a:pPr>
            <a:r>
              <a:rPr lang="en-US" sz="2900" dirty="0">
                <a:solidFill>
                  <a:schemeClr val="tx2"/>
                </a:solidFill>
                <a:latin typeface="Aharoni" pitchFamily="2" charset="-79"/>
                <a:cs typeface="Aharoni" pitchFamily="2" charset="-79"/>
              </a:rPr>
              <a:t>A</a:t>
            </a:r>
            <a:r>
              <a:rPr lang="en-US" sz="2900" dirty="0" smtClean="0">
                <a:solidFill>
                  <a:schemeClr val="tx2"/>
                </a:solidFill>
                <a:latin typeface="Aharoni" pitchFamily="2" charset="-79"/>
                <a:cs typeface="Aharoni" pitchFamily="2" charset="-79"/>
              </a:rPr>
              <a:t>n approved Resource Family is approved for adoption </a:t>
            </a:r>
            <a:r>
              <a:rPr lang="en-US" sz="2900" dirty="0">
                <a:solidFill>
                  <a:schemeClr val="tx2"/>
                </a:solidFill>
                <a:latin typeface="Aharoni" pitchFamily="2" charset="-79"/>
                <a:cs typeface="Aharoni" pitchFamily="2" charset="-79"/>
              </a:rPr>
              <a:t>or legal </a:t>
            </a:r>
            <a:r>
              <a:rPr lang="en-US" sz="2900" dirty="0" smtClean="0">
                <a:solidFill>
                  <a:schemeClr val="tx2"/>
                </a:solidFill>
                <a:latin typeface="Aharoni" pitchFamily="2" charset="-79"/>
                <a:cs typeface="Aharoni" pitchFamily="2" charset="-79"/>
              </a:rPr>
              <a:t>guardianship as well as ongoing fostering. </a:t>
            </a:r>
            <a:endParaRPr lang="en-US" sz="2900" dirty="0">
              <a:solidFill>
                <a:schemeClr val="tx2"/>
              </a:solidFill>
              <a:latin typeface="Aharoni" pitchFamily="2" charset="-79"/>
              <a:cs typeface="Aharoni" pitchFamily="2" charset="-79"/>
            </a:endParaRPr>
          </a:p>
          <a:p>
            <a:endParaRPr lang="en-US" sz="3200" dirty="0">
              <a:solidFill>
                <a:schemeClr val="tx2"/>
              </a:solidFill>
              <a:latin typeface="Arial" panose="020B0604020202020204" pitchFamily="34" charset="0"/>
              <a:cs typeface="Arial" panose="020B0604020202020204" pitchFamily="34" charset="0"/>
            </a:endParaRPr>
          </a:p>
        </p:txBody>
      </p:sp>
      <p:sp>
        <p:nvSpPr>
          <p:cNvPr id="5" name="TextBox 4"/>
          <p:cNvSpPr txBox="1"/>
          <p:nvPr/>
        </p:nvSpPr>
        <p:spPr>
          <a:xfrm>
            <a:off x="620486" y="489856"/>
            <a:ext cx="7881257" cy="954107"/>
          </a:xfrm>
          <a:prstGeom prst="rect">
            <a:avLst/>
          </a:prstGeom>
          <a:noFill/>
        </p:spPr>
        <p:txBody>
          <a:bodyPr wrap="square" rtlCol="0">
            <a:spAutoFit/>
          </a:bodyPr>
          <a:lstStyle/>
          <a:p>
            <a:pPr algn="ctr"/>
            <a:r>
              <a:rPr lang="en-US" sz="2800" b="1" dirty="0" smtClean="0">
                <a:solidFill>
                  <a:srgbClr val="964508"/>
                </a:solidFill>
                <a:effectLst>
                  <a:outerShdw blurRad="38100" dist="38100" dir="2700000" algn="tl">
                    <a:srgbClr val="000000">
                      <a:alpha val="43137"/>
                    </a:srgbClr>
                  </a:outerShdw>
                </a:effectLst>
              </a:rPr>
              <a:t>State of California’s </a:t>
            </a:r>
            <a:r>
              <a:rPr lang="en-US" sz="2800" b="1" dirty="0" smtClean="0">
                <a:solidFill>
                  <a:srgbClr val="C00000"/>
                </a:solidFill>
                <a:effectLst>
                  <a:outerShdw blurRad="38100" dist="38100" dir="2700000" algn="tl">
                    <a:srgbClr val="000000">
                      <a:alpha val="43137"/>
                    </a:srgbClr>
                  </a:outerShdw>
                </a:effectLst>
              </a:rPr>
              <a:t>Written Directives </a:t>
            </a:r>
            <a:r>
              <a:rPr lang="en-US" sz="2800" b="1" dirty="0" smtClean="0">
                <a:solidFill>
                  <a:srgbClr val="964508"/>
                </a:solidFill>
                <a:effectLst>
                  <a:outerShdw blurRad="38100" dist="38100" dir="2700000" algn="tl">
                    <a:srgbClr val="000000">
                      <a:alpha val="43137"/>
                    </a:srgbClr>
                  </a:outerShdw>
                </a:effectLst>
              </a:rPr>
              <a:t>for Resource Family Approval (RFA)</a:t>
            </a:r>
            <a:endParaRPr lang="en-US" sz="2800" dirty="0">
              <a:solidFill>
                <a:srgbClr val="964508"/>
              </a:solidFill>
            </a:endParaRPr>
          </a:p>
        </p:txBody>
      </p:sp>
    </p:spTree>
    <p:extLst>
      <p:ext uri="{BB962C8B-B14F-4D97-AF65-F5344CB8AC3E}">
        <p14:creationId xmlns:p14="http://schemas.microsoft.com/office/powerpoint/2010/main" val="309203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8829" y="2209799"/>
            <a:ext cx="7543800" cy="2493833"/>
          </a:xfrm>
        </p:spPr>
        <p:txBody>
          <a:bodyPr>
            <a:normAutofit/>
          </a:bodyPr>
          <a:lstStyle/>
          <a:p>
            <a:r>
              <a:rPr lang="en-US" dirty="0" smtClean="0">
                <a:solidFill>
                  <a:schemeClr val="tx2"/>
                </a:solidFill>
                <a:latin typeface="Arial" pitchFamily="34" charset="0"/>
                <a:cs typeface="Arial" pitchFamily="34" charset="0"/>
              </a:rPr>
              <a:t>All adults (18 years and older) residing, or regularly present, in the home must complete:</a:t>
            </a:r>
          </a:p>
          <a:p>
            <a:pPr lvl="1"/>
            <a:r>
              <a:rPr lang="en-US" dirty="0" smtClean="0">
                <a:solidFill>
                  <a:schemeClr val="tx2"/>
                </a:solidFill>
                <a:latin typeface="Arial" pitchFamily="34" charset="0"/>
                <a:cs typeface="Arial" pitchFamily="34" charset="0"/>
              </a:rPr>
              <a:t>Criminal Record Statement &amp; Out of State Disclosure (adults in home)</a:t>
            </a:r>
          </a:p>
          <a:p>
            <a:pPr lvl="1"/>
            <a:r>
              <a:rPr lang="en-US" dirty="0" smtClean="0">
                <a:solidFill>
                  <a:schemeClr val="tx2"/>
                </a:solidFill>
                <a:latin typeface="Arial" pitchFamily="34" charset="0"/>
                <a:cs typeface="Arial" pitchFamily="34" charset="0"/>
              </a:rPr>
              <a:t>Live Scan (fingerprinting) – criminal history can possibly be exempted</a:t>
            </a:r>
          </a:p>
          <a:p>
            <a:pPr lvl="1"/>
            <a:r>
              <a:rPr lang="en-US" dirty="0" smtClean="0">
                <a:solidFill>
                  <a:schemeClr val="tx2"/>
                </a:solidFill>
                <a:latin typeface="Arial" pitchFamily="34" charset="0"/>
                <a:cs typeface="Arial" pitchFamily="34" charset="0"/>
              </a:rPr>
              <a:t>Child Abuse Central Index (CACI), Megan’s Law check, and Department of Motor Vehicles (DMV)</a:t>
            </a:r>
          </a:p>
          <a:p>
            <a:pPr lvl="1"/>
            <a:r>
              <a:rPr lang="en-US" i="1" dirty="0" smtClean="0">
                <a:solidFill>
                  <a:schemeClr val="tx2"/>
                </a:solidFill>
                <a:latin typeface="Arial" pitchFamily="34" charset="0"/>
                <a:cs typeface="Arial" pitchFamily="34" charset="0"/>
              </a:rPr>
              <a:t>Does not include foster youth who turn 18 while residing in home or non-minor dependent (NMD) in a Assembly Bill (AB) 12 placement</a:t>
            </a:r>
          </a:p>
        </p:txBody>
      </p:sp>
      <p:sp>
        <p:nvSpPr>
          <p:cNvPr id="6" name="TextBox 5"/>
          <p:cNvSpPr txBox="1"/>
          <p:nvPr/>
        </p:nvSpPr>
        <p:spPr>
          <a:xfrm>
            <a:off x="877755" y="1677475"/>
            <a:ext cx="7443989" cy="369332"/>
          </a:xfrm>
          <a:prstGeom prst="rect">
            <a:avLst/>
          </a:prstGeom>
          <a:noFill/>
        </p:spPr>
        <p:txBody>
          <a:bodyPr wrap="square" rtlCol="0">
            <a:spAutoFit/>
          </a:bodyPr>
          <a:lstStyle/>
          <a:p>
            <a:r>
              <a:rPr lang="en-US" sz="1800" b="1" dirty="0" smtClean="0">
                <a:solidFill>
                  <a:schemeClr val="tx2"/>
                </a:solidFill>
                <a:latin typeface="Arial" pitchFamily="34" charset="0"/>
                <a:cs typeface="Arial" pitchFamily="34" charset="0"/>
              </a:rPr>
              <a:t>BACKGROUND CHECKS</a:t>
            </a:r>
            <a:endParaRPr lang="en-US" sz="1800" b="1" dirty="0">
              <a:solidFill>
                <a:schemeClr val="tx2"/>
              </a:solidFill>
              <a:latin typeface="Arial" pitchFamily="34" charset="0"/>
              <a:cs typeface="Arial" pitchFamily="34" charset="0"/>
            </a:endParaRPr>
          </a:p>
        </p:txBody>
      </p:sp>
      <p:pic>
        <p:nvPicPr>
          <p:cNvPr id="7" name="Picture 2" descr="Image result for criminal background checks"/>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687633" y="960407"/>
            <a:ext cx="2154172" cy="137328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68300" y="431800"/>
            <a:ext cx="7542612" cy="622300"/>
          </a:xfrm>
          <a:prstGeom prst="rect">
            <a:avLst/>
          </a:prstGeom>
        </p:spPr>
        <p:txBody>
          <a:bodyPr vert="horz" lIns="68579" tIns="34289" rIns="68579" bIns="34289" rtlCol="0" anchor="b">
            <a:normAutofit/>
          </a:bodyPr>
          <a:lstStyle/>
          <a:p>
            <a:pPr marL="0" marR="0" lvl="0" indent="0" algn="ctr" defTabSz="685783" rtl="0" eaLnBrk="1" fontAlgn="auto" latinLnBrk="0" hangingPunct="1">
              <a:lnSpc>
                <a:spcPct val="90000"/>
              </a:lnSpc>
              <a:spcBef>
                <a:spcPct val="0"/>
              </a:spcBef>
              <a:spcAft>
                <a:spcPts val="0"/>
              </a:spcAft>
              <a:buClrTx/>
              <a:buSzTx/>
              <a:buFontTx/>
              <a:buNone/>
              <a:tabLst/>
              <a:defRPr/>
            </a:pPr>
            <a:r>
              <a:rPr kumimoji="0" lang="en-US" sz="2800" b="1" i="0" u="none" strike="noStrike" kern="10" cap="none" spc="0" normalizeH="0" baseline="0" noProof="0" dirty="0" smtClean="0">
                <a:ln w="9525">
                  <a:noFill/>
                  <a:round/>
                  <a:headEnd type="none" w="sm" len="sm"/>
                  <a:tailEnd type="none" w="sm" len="sm"/>
                </a:ln>
                <a:solidFill>
                  <a:srgbClr val="C00000"/>
                </a:solidFill>
                <a:effectLst>
                  <a:outerShdw blurRad="38100" dist="38100" dir="2700000" algn="tl">
                    <a:srgbClr val="000000">
                      <a:alpha val="43137"/>
                    </a:srgbClr>
                  </a:outerShdw>
                </a:effectLst>
                <a:uLnTx/>
                <a:uFillTx/>
                <a:latin typeface="+mj-lt"/>
                <a:ea typeface="+mj-ea"/>
                <a:cs typeface="+mj-cs"/>
              </a:rPr>
              <a:t>RFA Comprehensive Assessment Process</a:t>
            </a:r>
            <a:endParaRPr kumimoji="0" lang="en-US" sz="2800" b="0" i="0" u="none" strike="noStrike" kern="1200" cap="none" spc="0" normalizeH="0" baseline="0" noProof="0" dirty="0">
              <a:ln>
                <a:noFill/>
              </a:ln>
              <a:solidFill>
                <a:srgbClr val="C00000"/>
              </a:solidFill>
              <a:effectLst/>
              <a:uLnTx/>
              <a:uFillTx/>
              <a:latin typeface="+mj-lt"/>
              <a:ea typeface="+mj-ea"/>
              <a:cs typeface="+mj-cs"/>
            </a:endParaRPr>
          </a:p>
        </p:txBody>
      </p:sp>
      <p:sp>
        <p:nvSpPr>
          <p:cNvPr id="9" name="TextBox 8"/>
          <p:cNvSpPr txBox="1"/>
          <p:nvPr/>
        </p:nvSpPr>
        <p:spPr>
          <a:xfrm>
            <a:off x="685800" y="1143000"/>
            <a:ext cx="551905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HOME ENVIRONMENT ASSESSMENT</a:t>
            </a:r>
            <a:endParaRPr lang="en-US" sz="2000" b="1"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5029" y="1730828"/>
            <a:ext cx="5677742" cy="2978093"/>
          </a:xfrm>
        </p:spPr>
        <p:txBody>
          <a:bodyPr>
            <a:normAutofit/>
          </a:bodyPr>
          <a:lstStyle/>
          <a:p>
            <a:pPr marL="0" indent="0">
              <a:buNone/>
            </a:pPr>
            <a:r>
              <a:rPr lang="en-US" sz="2000" b="1" dirty="0" smtClean="0">
                <a:solidFill>
                  <a:schemeClr val="tx2"/>
                </a:solidFill>
                <a:latin typeface="Arial" panose="020B0604020202020204" pitchFamily="34" charset="0"/>
                <a:cs typeface="Arial" panose="020B0604020202020204" pitchFamily="34" charset="0"/>
              </a:rPr>
              <a:t>Home Safety Inspection</a:t>
            </a:r>
          </a:p>
          <a:p>
            <a:r>
              <a:rPr lang="en-US" dirty="0" smtClean="0">
                <a:solidFill>
                  <a:schemeClr val="tx2"/>
                </a:solidFill>
                <a:latin typeface="Arial" panose="020B0604020202020204" pitchFamily="34" charset="0"/>
                <a:cs typeface="Arial" panose="020B0604020202020204" pitchFamily="34" charset="0"/>
              </a:rPr>
              <a:t>Home and grounds inspection checklist (in packet)</a:t>
            </a:r>
          </a:p>
          <a:p>
            <a:pPr lvl="1"/>
            <a:r>
              <a:rPr lang="en-US" sz="1800" dirty="0" smtClean="0">
                <a:solidFill>
                  <a:schemeClr val="tx2"/>
                </a:solidFill>
                <a:latin typeface="Arial" panose="020B0604020202020204" pitchFamily="34" charset="0"/>
                <a:cs typeface="Arial" panose="020B0604020202020204" pitchFamily="34" charset="0"/>
              </a:rPr>
              <a:t>Living space </a:t>
            </a:r>
          </a:p>
          <a:p>
            <a:pPr lvl="1"/>
            <a:r>
              <a:rPr lang="en-US" sz="1800" dirty="0" smtClean="0">
                <a:solidFill>
                  <a:schemeClr val="tx2"/>
                </a:solidFill>
                <a:latin typeface="Arial" panose="020B0604020202020204" pitchFamily="34" charset="0"/>
                <a:cs typeface="Arial" panose="020B0604020202020204" pitchFamily="34" charset="0"/>
              </a:rPr>
              <a:t>Ability to care for and supervise children</a:t>
            </a:r>
          </a:p>
          <a:p>
            <a:r>
              <a:rPr lang="en-US" dirty="0" smtClean="0">
                <a:solidFill>
                  <a:schemeClr val="tx2"/>
                </a:solidFill>
                <a:latin typeface="Arial" panose="020B0604020202020204" pitchFamily="34" charset="0"/>
                <a:cs typeface="Arial" panose="020B0604020202020204" pitchFamily="34" charset="0"/>
              </a:rPr>
              <a:t>Capacity generally limited to 6 children/Non-Minor Dependents (18 years - 21 years old) per home</a:t>
            </a:r>
          </a:p>
          <a:p>
            <a:pPr lvl="1"/>
            <a:r>
              <a:rPr lang="en-US" dirty="0" smtClean="0">
                <a:solidFill>
                  <a:schemeClr val="tx2"/>
                </a:solidFill>
                <a:latin typeface="Arial" panose="020B0604020202020204" pitchFamily="34" charset="0"/>
                <a:cs typeface="Arial" panose="020B0604020202020204" pitchFamily="34" charset="0"/>
              </a:rPr>
              <a:t>Capacity may be lower and will be determined by your RFA social worker in consultation with you</a:t>
            </a:r>
          </a:p>
        </p:txBody>
      </p:sp>
      <p:pic>
        <p:nvPicPr>
          <p:cNvPr id="7" name="Picture 6" descr="Image result for home"/>
          <p:cNvPicPr>
            <a:picLocks noChangeAspect="1" noChangeArrowheads="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31654" y="1549129"/>
            <a:ext cx="3312346" cy="343143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584200" y="444500"/>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n-US" sz="28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2800" dirty="0">
              <a:solidFill>
                <a:srgbClr val="C00000"/>
              </a:solidFill>
            </a:endParaRPr>
          </a:p>
        </p:txBody>
      </p:sp>
      <p:sp>
        <p:nvSpPr>
          <p:cNvPr id="6" name="TextBox 5"/>
          <p:cNvSpPr txBox="1"/>
          <p:nvPr/>
        </p:nvSpPr>
        <p:spPr>
          <a:xfrm>
            <a:off x="827313" y="1121228"/>
            <a:ext cx="4757057" cy="400110"/>
          </a:xfrm>
          <a:prstGeom prst="rect">
            <a:avLst/>
          </a:prstGeom>
          <a:noFill/>
        </p:spPr>
        <p:txBody>
          <a:bodyPr wrap="square" rtlCol="0">
            <a:spAutoFit/>
          </a:bodyPr>
          <a:lstStyle/>
          <a:p>
            <a:r>
              <a:rPr lang="en-US" sz="2000" b="1" dirty="0" smtClean="0">
                <a:effectLst>
                  <a:outerShdw blurRad="38100" dist="38100" dir="2700000" algn="tl">
                    <a:srgbClr val="000000">
                      <a:alpha val="43137"/>
                    </a:srgbClr>
                  </a:outerShdw>
                </a:effectLst>
              </a:rPr>
              <a:t>Home Environment Assessment</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670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029" y="1045029"/>
            <a:ext cx="8106484" cy="288470"/>
          </a:xfrm>
        </p:spPr>
        <p:txBody>
          <a:bodyPr>
            <a:normAutofit fontScale="90000"/>
          </a:bodyPr>
          <a:lstStyle/>
          <a:p>
            <a:pPr lvl="0" fontAlgn="base">
              <a:lnSpc>
                <a:spcPct val="100000"/>
              </a:lnSpc>
              <a:spcAft>
                <a:spcPct val="0"/>
              </a:spcAft>
            </a:pPr>
            <a:r>
              <a:rPr lang="en-US"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t/>
            </a:r>
            <a:br>
              <a:rPr lang="en-US"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br>
            <a:r>
              <a:rPr lang="en-US" sz="2200" b="1" kern="10" dirty="0" smtClean="0">
                <a:ln w="9525">
                  <a:noFill/>
                  <a:round/>
                  <a:headEnd type="none" w="sm" len="sm"/>
                  <a:tailEnd type="none" w="sm" len="sm"/>
                </a:ln>
                <a:solidFill>
                  <a:srgbClr val="964508"/>
                </a:solidFill>
                <a:effectLst>
                  <a:outerShdw blurRad="38100" dist="38100" dir="2700000" algn="tl">
                    <a:srgbClr val="000000">
                      <a:alpha val="43137"/>
                    </a:srgbClr>
                  </a:outerShdw>
                </a:effectLst>
                <a:ea typeface="+mn-ea"/>
                <a:cs typeface="Arial" pitchFamily="34" charset="0"/>
              </a:rPr>
              <a:t>Home Environment Assessment</a:t>
            </a:r>
            <a:endParaRPr lang="en-US" sz="2200" dirty="0">
              <a:solidFill>
                <a:srgbClr val="964508"/>
              </a:solidFill>
              <a:effectLst>
                <a:outerShdw blurRad="38100" dist="38100" dir="2700000" algn="tl">
                  <a:srgbClr val="000000">
                    <a:alpha val="43137"/>
                  </a:srgbClr>
                </a:outerShdw>
              </a:effectLst>
              <a:cs typeface="Arial" pitchFamily="34" charset="0"/>
            </a:endParaRPr>
          </a:p>
        </p:txBody>
      </p:sp>
      <p:sp>
        <p:nvSpPr>
          <p:cNvPr id="3" name="Content Placeholder 2"/>
          <p:cNvSpPr>
            <a:spLocks noGrp="1"/>
          </p:cNvSpPr>
          <p:nvPr>
            <p:ph idx="1"/>
          </p:nvPr>
        </p:nvSpPr>
        <p:spPr>
          <a:xfrm>
            <a:off x="914400" y="1426493"/>
            <a:ext cx="7825056" cy="3502033"/>
          </a:xfrm>
        </p:spPr>
        <p:txBody>
          <a:bodyPr>
            <a:normAutofit fontScale="92500"/>
          </a:bodyPr>
          <a:lstStyle/>
          <a:p>
            <a:pPr marL="0" indent="0" eaLnBrk="0" hangingPunct="0">
              <a:buNone/>
              <a:defRPr/>
            </a:pPr>
            <a:r>
              <a:rPr lang="en-US" b="1" kern="10" dirty="0" smtClean="0">
                <a:ln w="9525">
                  <a:noFill/>
                  <a:round/>
                  <a:headEnd type="none" w="sm" len="sm"/>
                  <a:tailEnd type="none" w="sm" len="sm"/>
                </a:ln>
                <a:solidFill>
                  <a:schemeClr val="tx2"/>
                </a:solidFill>
                <a:latin typeface="Arial" pitchFamily="34" charset="0"/>
                <a:cs typeface="Arial" pitchFamily="34" charset="0"/>
              </a:rPr>
              <a:t>Home Inspection</a:t>
            </a:r>
            <a:r>
              <a:rPr lang="en-US" b="1" kern="10" dirty="0">
                <a:ln w="9525">
                  <a:noFill/>
                  <a:round/>
                  <a:headEnd type="none" w="sm" len="sm"/>
                  <a:tailEnd type="none" w="sm" len="sm"/>
                </a:ln>
                <a:solidFill>
                  <a:schemeClr val="tx2"/>
                </a:solidFill>
                <a:latin typeface="Arial" pitchFamily="34" charset="0"/>
                <a:cs typeface="Arial" pitchFamily="34" charset="0"/>
              </a:rPr>
              <a:t>: </a:t>
            </a:r>
            <a:endParaRPr lang="en-US" b="1" kern="10" dirty="0" smtClean="0">
              <a:ln w="9525">
                <a:noFill/>
                <a:round/>
                <a:headEnd type="none" w="sm" len="sm"/>
                <a:tailEnd type="none" w="sm" len="sm"/>
              </a:ln>
              <a:solidFill>
                <a:schemeClr val="tx2"/>
              </a:solidFill>
              <a:latin typeface="Arial" pitchFamily="34" charset="0"/>
              <a:cs typeface="Arial" pitchFamily="34" charset="0"/>
            </a:endParaRPr>
          </a:p>
          <a:p>
            <a:pPr marL="257168" indent="-257168" eaLnBrk="0" hangingPunct="0">
              <a:buFont typeface="Wingdings" pitchFamily="2" charset="2"/>
              <a:buChar char="Ø"/>
              <a:defRPr/>
            </a:pPr>
            <a:r>
              <a:rPr lang="en-US" dirty="0" smtClean="0">
                <a:solidFill>
                  <a:schemeClr val="tx2"/>
                </a:solidFill>
                <a:latin typeface="Arial" panose="020B0604020202020204" pitchFamily="34" charset="0"/>
                <a:cs typeface="Arial" panose="020B0604020202020204" pitchFamily="34" charset="0"/>
              </a:rPr>
              <a:t>Living </a:t>
            </a:r>
            <a:r>
              <a:rPr lang="en-US" dirty="0">
                <a:solidFill>
                  <a:schemeClr val="tx2"/>
                </a:solidFill>
                <a:latin typeface="Arial" panose="020B0604020202020204" pitchFamily="34" charset="0"/>
                <a:cs typeface="Arial" panose="020B0604020202020204" pitchFamily="34" charset="0"/>
              </a:rPr>
              <a:t>area (fireplace/heater, carpets, and furniture clean and in good repair)</a:t>
            </a:r>
          </a:p>
          <a:p>
            <a:pPr marL="257168" indent="-257168" eaLnBrk="0" hangingPunct="0">
              <a:buFont typeface="Wingdings" pitchFamily="2" charset="2"/>
              <a:buChar char="Ø"/>
              <a:defRPr/>
            </a:pPr>
            <a:r>
              <a:rPr lang="en-US" dirty="0">
                <a:solidFill>
                  <a:schemeClr val="tx2"/>
                </a:solidFill>
                <a:latin typeface="Arial" panose="020B0604020202020204" pitchFamily="34" charset="0"/>
                <a:cs typeface="Arial" panose="020B0604020202020204" pitchFamily="34" charset="0"/>
              </a:rPr>
              <a:t>Bedrooms (linens, lighting, </a:t>
            </a:r>
            <a:r>
              <a:rPr lang="en-US" dirty="0" smtClean="0">
                <a:solidFill>
                  <a:schemeClr val="tx2"/>
                </a:solidFill>
                <a:latin typeface="Arial" panose="020B0604020202020204" pitchFamily="34" charset="0"/>
                <a:cs typeface="Arial" panose="020B0604020202020204" pitchFamily="34" charset="0"/>
              </a:rPr>
              <a:t>furniture</a:t>
            </a:r>
            <a:r>
              <a:rPr lang="en-US" dirty="0">
                <a:solidFill>
                  <a:schemeClr val="tx2"/>
                </a:solidFill>
                <a:latin typeface="Arial" panose="020B0604020202020204" pitchFamily="34" charset="0"/>
                <a:cs typeface="Arial" panose="020B0604020202020204" pitchFamily="34" charset="0"/>
              </a:rPr>
              <a:t>, closet/drawer space) </a:t>
            </a:r>
            <a:endParaRPr lang="en-US" dirty="0" smtClean="0">
              <a:solidFill>
                <a:schemeClr val="tx2"/>
              </a:solidFill>
              <a:latin typeface="Arial" panose="020B0604020202020204" pitchFamily="34" charset="0"/>
              <a:cs typeface="Arial" panose="020B0604020202020204" pitchFamily="34" charset="0"/>
            </a:endParaRPr>
          </a:p>
          <a:p>
            <a:pPr marL="257168" indent="-257168" eaLnBrk="0" hangingPunct="0">
              <a:buFont typeface="Wingdings" pitchFamily="2" charset="2"/>
              <a:buChar char="Ø"/>
              <a:defRPr/>
            </a:pPr>
            <a:r>
              <a:rPr lang="en-US" dirty="0" smtClean="0">
                <a:solidFill>
                  <a:schemeClr val="tx2"/>
                </a:solidFill>
                <a:latin typeface="Arial" panose="020B0604020202020204" pitchFamily="34" charset="0"/>
                <a:cs typeface="Arial" panose="020B0604020202020204" pitchFamily="34" charset="0"/>
              </a:rPr>
              <a:t>Kitchen </a:t>
            </a:r>
            <a:r>
              <a:rPr lang="en-US" dirty="0">
                <a:solidFill>
                  <a:schemeClr val="tx2"/>
                </a:solidFill>
                <a:latin typeface="Arial" panose="020B0604020202020204" pitchFamily="34" charset="0"/>
                <a:cs typeface="Arial" panose="020B0604020202020204" pitchFamily="34" charset="0"/>
              </a:rPr>
              <a:t>area (food, knives, cleaning supplies)</a:t>
            </a:r>
          </a:p>
          <a:p>
            <a:pPr marL="257168" indent="-257168" eaLnBrk="0" hangingPunct="0">
              <a:buFont typeface="Wingdings" pitchFamily="2" charset="2"/>
              <a:buChar char="Ø"/>
              <a:defRPr/>
            </a:pPr>
            <a:r>
              <a:rPr lang="en-US" dirty="0" smtClean="0">
                <a:solidFill>
                  <a:schemeClr val="tx2"/>
                </a:solidFill>
                <a:latin typeface="Arial" panose="020B0604020202020204" pitchFamily="34" charset="0"/>
                <a:cs typeface="Arial" panose="020B0604020202020204" pitchFamily="34" charset="0"/>
              </a:rPr>
              <a:t>Bathrooms </a:t>
            </a:r>
            <a:r>
              <a:rPr lang="en-US" dirty="0">
                <a:solidFill>
                  <a:schemeClr val="tx2"/>
                </a:solidFill>
                <a:latin typeface="Arial" panose="020B0604020202020204" pitchFamily="34" charset="0"/>
                <a:cs typeface="Arial" panose="020B0604020202020204" pitchFamily="34" charset="0"/>
              </a:rPr>
              <a:t>(safe, clean, &amp; operating)</a:t>
            </a:r>
          </a:p>
          <a:p>
            <a:pPr marL="257168" indent="-257168" eaLnBrk="0" hangingPunct="0">
              <a:buFont typeface="Wingdings" pitchFamily="2" charset="2"/>
              <a:buChar char="Ø"/>
              <a:defRPr/>
            </a:pPr>
            <a:r>
              <a:rPr lang="en-US" dirty="0">
                <a:solidFill>
                  <a:schemeClr val="tx2"/>
                </a:solidFill>
                <a:latin typeface="Arial" panose="020B0604020202020204" pitchFamily="34" charset="0"/>
                <a:cs typeface="Arial" panose="020B0604020202020204" pitchFamily="34" charset="0"/>
              </a:rPr>
              <a:t>Yard (free from hazards &amp; debris)</a:t>
            </a:r>
          </a:p>
          <a:p>
            <a:pPr marL="257168" indent="-257168" eaLnBrk="0" hangingPunct="0">
              <a:buFont typeface="Wingdings" pitchFamily="2" charset="2"/>
              <a:buChar char="Ø"/>
              <a:defRPr/>
            </a:pPr>
            <a:r>
              <a:rPr lang="en-US" dirty="0" smtClean="0">
                <a:solidFill>
                  <a:schemeClr val="tx2"/>
                </a:solidFill>
                <a:latin typeface="Arial" panose="020B0604020202020204" pitchFamily="34" charset="0"/>
                <a:cs typeface="Arial" panose="020B0604020202020204" pitchFamily="34" charset="0"/>
              </a:rPr>
              <a:t>Guns/weapons &amp; ammunition (safely stored)</a:t>
            </a:r>
          </a:p>
          <a:p>
            <a:pPr marL="257168" indent="-257168" eaLnBrk="0" hangingPunct="0">
              <a:buFont typeface="Wingdings" pitchFamily="2" charset="2"/>
              <a:buChar char="Ø"/>
              <a:defRPr/>
            </a:pPr>
            <a:r>
              <a:rPr lang="en-US" dirty="0" smtClean="0">
                <a:solidFill>
                  <a:schemeClr val="tx2"/>
                </a:solidFill>
                <a:latin typeface="Arial" panose="020B0604020202020204" pitchFamily="34" charset="0"/>
                <a:cs typeface="Arial" panose="020B0604020202020204" pitchFamily="34" charset="0"/>
              </a:rPr>
              <a:t>Pool/bodies </a:t>
            </a:r>
            <a:r>
              <a:rPr lang="en-US" dirty="0">
                <a:solidFill>
                  <a:schemeClr val="tx2"/>
                </a:solidFill>
                <a:latin typeface="Arial" panose="020B0604020202020204" pitchFamily="34" charset="0"/>
                <a:cs typeface="Arial" panose="020B0604020202020204" pitchFamily="34" charset="0"/>
              </a:rPr>
              <a:t>of </a:t>
            </a:r>
            <a:r>
              <a:rPr lang="en-US" dirty="0" smtClean="0">
                <a:solidFill>
                  <a:schemeClr val="tx2"/>
                </a:solidFill>
                <a:latin typeface="Arial" panose="020B0604020202020204" pitchFamily="34" charset="0"/>
                <a:cs typeface="Arial" panose="020B0604020202020204" pitchFamily="34" charset="0"/>
              </a:rPr>
              <a:t>water (made inaccessible)</a:t>
            </a:r>
            <a:endParaRPr lang="en-US" dirty="0">
              <a:solidFill>
                <a:schemeClr val="tx2"/>
              </a:solidFill>
              <a:latin typeface="Arial" panose="020B0604020202020204" pitchFamily="34" charset="0"/>
              <a:cs typeface="Arial" panose="020B0604020202020204" pitchFamily="34" charset="0"/>
            </a:endParaRPr>
          </a:p>
          <a:p>
            <a:pPr marL="0" indent="0">
              <a:buNone/>
            </a:pPr>
            <a:endParaRPr lang="en-US" dirty="0">
              <a:solidFill>
                <a:schemeClr val="tx2"/>
              </a:solidFill>
              <a:latin typeface="Arial" panose="020B0604020202020204" pitchFamily="34" charset="0"/>
              <a:cs typeface="Arial" panose="020B0604020202020204" pitchFamily="34" charset="0"/>
            </a:endParaRPr>
          </a:p>
        </p:txBody>
      </p:sp>
      <p:pic>
        <p:nvPicPr>
          <p:cNvPr id="3074" name="Picture 2" descr="http://images.huffingtonpost.com/2015-06-02-1433285048-884640-AppraisalvsHomeInspection.jpg"/>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47145" y="1974315"/>
            <a:ext cx="3496855" cy="316918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622300" y="228600"/>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n-US" sz="28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2800" dirty="0">
              <a:solidFill>
                <a:srgbClr val="C00000"/>
              </a:solidFill>
            </a:endParaRPr>
          </a:p>
        </p:txBody>
      </p:sp>
    </p:spTree>
    <p:extLst>
      <p:ext uri="{BB962C8B-B14F-4D97-AF65-F5344CB8AC3E}">
        <p14:creationId xmlns:p14="http://schemas.microsoft.com/office/powerpoint/2010/main" val="188795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70461" y="1374730"/>
            <a:ext cx="4702948" cy="2707181"/>
          </a:xfrm>
        </p:spPr>
        <p:txBody>
          <a:bodyPr/>
          <a:lstStyle/>
          <a:p>
            <a:pPr marL="0" indent="0">
              <a:spcBef>
                <a:spcPts val="0"/>
              </a:spcBef>
              <a:buNone/>
            </a:pPr>
            <a:endParaRPr lang="en-US" b="1" kern="0" dirty="0" smtClean="0">
              <a:solidFill>
                <a:schemeClr val="accent1">
                  <a:lumMod val="50000"/>
                </a:schemeClr>
              </a:solidFill>
              <a:latin typeface="Arial" panose="020B0604020202020204" pitchFamily="34" charset="0"/>
              <a:cs typeface="Arial" panose="020B0604020202020204" pitchFamily="34" charset="0"/>
            </a:endParaRPr>
          </a:p>
          <a:p>
            <a:pPr marL="0" indent="0">
              <a:spcBef>
                <a:spcPts val="0"/>
              </a:spcBef>
              <a:buNone/>
            </a:pPr>
            <a:r>
              <a:rPr lang="en-US" b="1" kern="0" dirty="0" smtClean="0">
                <a:solidFill>
                  <a:schemeClr val="accent1">
                    <a:lumMod val="50000"/>
                  </a:schemeClr>
                </a:solidFill>
                <a:latin typeface="Arial" panose="020B0604020202020204" pitchFamily="34" charset="0"/>
                <a:cs typeface="Arial" panose="020B0604020202020204" pitchFamily="34" charset="0"/>
              </a:rPr>
              <a:t>Child Proof Your Home</a:t>
            </a:r>
          </a:p>
          <a:p>
            <a:pPr>
              <a:spcBef>
                <a:spcPts val="0"/>
              </a:spcBef>
            </a:pPr>
            <a:r>
              <a:rPr lang="en-US" kern="0" dirty="0" smtClean="0">
                <a:solidFill>
                  <a:schemeClr val="tx2"/>
                </a:solidFill>
                <a:latin typeface="Arial" panose="020B0604020202020204" pitchFamily="34" charset="0"/>
                <a:cs typeface="Arial" panose="020B0604020202020204" pitchFamily="34" charset="0"/>
              </a:rPr>
              <a:t>Install </a:t>
            </a:r>
            <a:r>
              <a:rPr lang="en-US" kern="0" dirty="0">
                <a:solidFill>
                  <a:schemeClr val="tx2"/>
                </a:solidFill>
                <a:latin typeface="Arial" panose="020B0604020202020204" pitchFamily="34" charset="0"/>
                <a:cs typeface="Arial" panose="020B0604020202020204" pitchFamily="34" charset="0"/>
              </a:rPr>
              <a:t>safety </a:t>
            </a:r>
            <a:r>
              <a:rPr lang="en-US" kern="0" dirty="0" smtClean="0">
                <a:solidFill>
                  <a:schemeClr val="tx2"/>
                </a:solidFill>
                <a:latin typeface="Arial" panose="020B0604020202020204" pitchFamily="34" charset="0"/>
                <a:cs typeface="Arial" panose="020B0604020202020204" pitchFamily="34" charset="0"/>
              </a:rPr>
              <a:t>devices</a:t>
            </a:r>
          </a:p>
          <a:p>
            <a:pPr>
              <a:spcBef>
                <a:spcPts val="0"/>
              </a:spcBef>
              <a:spcAft>
                <a:spcPts val="1200"/>
              </a:spcAft>
            </a:pPr>
            <a:r>
              <a:rPr lang="en-US" kern="0" dirty="0">
                <a:solidFill>
                  <a:schemeClr val="tx2"/>
                </a:solidFill>
                <a:latin typeface="Arial" panose="020B0604020202020204" pitchFamily="34" charset="0"/>
                <a:cs typeface="Arial" panose="020B0604020202020204" pitchFamily="34" charset="0"/>
              </a:rPr>
              <a:t>P</a:t>
            </a:r>
            <a:r>
              <a:rPr lang="en-US" kern="0" dirty="0" smtClean="0">
                <a:solidFill>
                  <a:schemeClr val="tx2"/>
                </a:solidFill>
                <a:latin typeface="Arial" panose="020B0604020202020204" pitchFamily="34" charset="0"/>
                <a:cs typeface="Arial" panose="020B0604020202020204" pitchFamily="34" charset="0"/>
              </a:rPr>
              <a:t>revent </a:t>
            </a:r>
            <a:r>
              <a:rPr lang="en-US" kern="0" dirty="0">
                <a:solidFill>
                  <a:schemeClr val="tx2"/>
                </a:solidFill>
                <a:latin typeface="Arial" panose="020B0604020202020204" pitchFamily="34" charset="0"/>
                <a:cs typeface="Arial" panose="020B0604020202020204" pitchFamily="34" charset="0"/>
              </a:rPr>
              <a:t>access to dangerous items</a:t>
            </a:r>
            <a:r>
              <a:rPr lang="en-US" kern="0" dirty="0" smtClean="0">
                <a:solidFill>
                  <a:schemeClr val="tx2"/>
                </a:solidFill>
                <a:latin typeface="Arial" panose="020B0604020202020204" pitchFamily="34" charset="0"/>
                <a:cs typeface="Arial" panose="020B0604020202020204" pitchFamily="34" charset="0"/>
              </a:rPr>
              <a:t>!</a:t>
            </a:r>
            <a:endParaRPr lang="en-US" dirty="0">
              <a:solidFill>
                <a:schemeClr val="tx2"/>
              </a:solidFill>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5107267" y="1744484"/>
            <a:ext cx="3455435" cy="2809496"/>
          </a:xfrm>
        </p:spPr>
        <p:txBody>
          <a:bodyPr/>
          <a:lstStyle/>
          <a:p>
            <a:pPr marL="0" indent="0" eaLnBrk="0" fontAlgn="base" hangingPunct="0">
              <a:spcBef>
                <a:spcPct val="0"/>
              </a:spcBef>
              <a:spcAft>
                <a:spcPct val="0"/>
              </a:spcAft>
              <a:buNone/>
              <a:defRPr/>
            </a:pPr>
            <a:r>
              <a:rPr lang="en-US" b="1" dirty="0">
                <a:latin typeface="Arial" panose="020B0604020202020204" pitchFamily="34" charset="0"/>
                <a:cs typeface="Arial" panose="020B0604020202020204" pitchFamily="34" charset="0"/>
              </a:rPr>
              <a:t>First Aid Kits</a:t>
            </a:r>
          </a:p>
          <a:p>
            <a:pPr lvl="0" eaLnBrk="0" fontAlgn="base" hangingPunct="0">
              <a:spcBef>
                <a:spcPct val="0"/>
              </a:spcBef>
              <a:spcAft>
                <a:spcPct val="0"/>
              </a:spcAft>
            </a:pPr>
            <a:r>
              <a:rPr lang="en-US" dirty="0" smtClean="0">
                <a:solidFill>
                  <a:schemeClr val="tx2"/>
                </a:solidFill>
                <a:latin typeface="Arial" panose="020B0604020202020204" pitchFamily="34" charset="0"/>
                <a:cs typeface="Arial" panose="020B0604020202020204" pitchFamily="34" charset="0"/>
              </a:rPr>
              <a:t>First </a:t>
            </a:r>
            <a:r>
              <a:rPr lang="en-US" dirty="0">
                <a:solidFill>
                  <a:schemeClr val="tx2"/>
                </a:solidFill>
                <a:latin typeface="Arial" panose="020B0604020202020204" pitchFamily="34" charset="0"/>
                <a:cs typeface="Arial" panose="020B0604020202020204" pitchFamily="34" charset="0"/>
              </a:rPr>
              <a:t>Aid Kit </a:t>
            </a:r>
            <a:endParaRPr lang="en-US" dirty="0" smtClean="0">
              <a:solidFill>
                <a:schemeClr val="tx2"/>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dirty="0" smtClean="0">
                <a:solidFill>
                  <a:schemeClr val="tx2"/>
                </a:solidFill>
                <a:latin typeface="Arial" panose="020B0604020202020204" pitchFamily="34" charset="0"/>
                <a:cs typeface="Arial" panose="020B0604020202020204" pitchFamily="34" charset="0"/>
              </a:rPr>
              <a:t>First </a:t>
            </a:r>
            <a:r>
              <a:rPr lang="en-US" dirty="0">
                <a:solidFill>
                  <a:schemeClr val="tx2"/>
                </a:solidFill>
                <a:latin typeface="Arial" panose="020B0604020202020204" pitchFamily="34" charset="0"/>
                <a:cs typeface="Arial" panose="020B0604020202020204" pitchFamily="34" charset="0"/>
              </a:rPr>
              <a:t>Aid </a:t>
            </a:r>
            <a:r>
              <a:rPr lang="en-US" dirty="0" smtClean="0">
                <a:solidFill>
                  <a:schemeClr val="tx2"/>
                </a:solidFill>
                <a:latin typeface="Arial" panose="020B0604020202020204" pitchFamily="34" charset="0"/>
                <a:cs typeface="Arial" panose="020B0604020202020204" pitchFamily="34" charset="0"/>
              </a:rPr>
              <a:t>Manual</a:t>
            </a:r>
            <a:endParaRPr lang="en-US" dirty="0">
              <a:solidFill>
                <a:schemeClr val="tx2"/>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cstate="print"/>
          <a:stretch>
            <a:fillRect/>
          </a:stretch>
        </p:blipFill>
        <p:spPr>
          <a:xfrm>
            <a:off x="6807200" y="3442207"/>
            <a:ext cx="2062479" cy="1663691"/>
          </a:xfrm>
          <a:prstGeom prst="rect">
            <a:avLst/>
          </a:prstGeom>
          <a:ln>
            <a:noFill/>
          </a:ln>
          <a:effectLst>
            <a:softEdge rad="112500"/>
          </a:effectLst>
        </p:spPr>
      </p:pic>
      <p:sp>
        <p:nvSpPr>
          <p:cNvPr id="15" name="Rectangle 14"/>
          <p:cNvSpPr/>
          <p:nvPr/>
        </p:nvSpPr>
        <p:spPr>
          <a:xfrm>
            <a:off x="5934902" y="3021817"/>
            <a:ext cx="3044673" cy="900244"/>
          </a:xfrm>
          <a:prstGeom prst="rect">
            <a:avLst/>
          </a:prstGeom>
        </p:spPr>
        <p:txBody>
          <a:bodyPr wrap="square" lIns="68579" tIns="34289" rIns="68579" bIns="34289">
            <a:spAutoFit/>
          </a:bodyPr>
          <a:lstStyle/>
          <a:p>
            <a:pPr lvl="0" eaLnBrk="0" fontAlgn="base" hangingPunct="0">
              <a:spcBef>
                <a:spcPct val="50000"/>
              </a:spcBef>
              <a:spcAft>
                <a:spcPct val="0"/>
              </a:spcAft>
              <a:defRPr/>
            </a:pPr>
            <a:r>
              <a:rPr lang="en-US" sz="1800" b="1" dirty="0">
                <a:latin typeface="Arial" panose="020B0604020202020204" pitchFamily="34" charset="0"/>
                <a:cs typeface="Arial" panose="020B0604020202020204" pitchFamily="34" charset="0"/>
              </a:rPr>
              <a:t>PET Recommendations</a:t>
            </a:r>
          </a:p>
          <a:p>
            <a:pPr lvl="0" eaLnBrk="0" fontAlgn="base" hangingPunct="0">
              <a:spcAft>
                <a:spcPct val="0"/>
              </a:spcAft>
              <a:buFontTx/>
              <a:buChar char="•"/>
              <a:defRPr/>
            </a:pPr>
            <a:r>
              <a:rPr lang="en-US" dirty="0">
                <a:solidFill>
                  <a:srgbClr val="003366"/>
                </a:solidFill>
                <a:latin typeface="Arial" panose="020B0604020202020204" pitchFamily="34" charset="0"/>
                <a:cs typeface="Arial" panose="020B0604020202020204" pitchFamily="34" charset="0"/>
              </a:rPr>
              <a:t> </a:t>
            </a:r>
            <a:r>
              <a:rPr lang="en-US" sz="1800" dirty="0">
                <a:solidFill>
                  <a:schemeClr val="tx2"/>
                </a:solidFill>
                <a:latin typeface="Arial" panose="020B0604020202020204" pitchFamily="34" charset="0"/>
                <a:cs typeface="Arial" panose="020B0604020202020204" pitchFamily="34" charset="0"/>
              </a:rPr>
              <a:t>Vaccinations</a:t>
            </a:r>
          </a:p>
          <a:p>
            <a:pPr lvl="0" eaLnBrk="0" fontAlgn="base" hangingPunct="0">
              <a:spcAft>
                <a:spcPct val="0"/>
              </a:spcAft>
              <a:buFontTx/>
              <a:buChar char="•"/>
              <a:defRPr/>
            </a:pPr>
            <a:r>
              <a:rPr lang="en-US" sz="1800" dirty="0">
                <a:solidFill>
                  <a:schemeClr val="tx2"/>
                </a:solidFill>
                <a:latin typeface="Arial" panose="020B0604020202020204" pitchFamily="34" charset="0"/>
                <a:cs typeface="Arial" panose="020B0604020202020204" pitchFamily="34" charset="0"/>
              </a:rPr>
              <a:t> License</a:t>
            </a:r>
          </a:p>
        </p:txBody>
      </p:sp>
      <p:pic>
        <p:nvPicPr>
          <p:cNvPr id="5124" name="Picture 4" descr="http://www.foodstoragesource.com/wp-content/uploads/2012/10/first-aid-kit-red2_LRG.gif"/>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311922" y="1430300"/>
            <a:ext cx="1435524" cy="143552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01581" y="1204188"/>
            <a:ext cx="5831698" cy="400110"/>
          </a:xfrm>
          <a:prstGeom prst="rect">
            <a:avLst/>
          </a:prstGeom>
        </p:spPr>
        <p:txBody>
          <a:bodyPr wrap="square">
            <a:spAutoFit/>
          </a:bodyPr>
          <a:lstStyle/>
          <a:p>
            <a:pPr algn="ctr"/>
            <a:r>
              <a:rPr lang="en-US" sz="2000" b="1" kern="0" dirty="0" smtClean="0">
                <a:solidFill>
                  <a:schemeClr val="tx2"/>
                </a:solidFill>
                <a:latin typeface="Arial" panose="020B0604020202020204" pitchFamily="34" charset="0"/>
                <a:cs typeface="Arial" panose="020B0604020202020204" pitchFamily="34" charset="0"/>
              </a:rPr>
              <a:t>Preparing for a Home Inspection</a:t>
            </a:r>
            <a:endParaRPr lang="en-US" sz="2000" b="1" kern="0" dirty="0">
              <a:solidFill>
                <a:schemeClr val="tx2"/>
              </a:solidFill>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10806" y="2682077"/>
            <a:ext cx="1584756" cy="107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Image result for child proof gate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993393" y="3874272"/>
            <a:ext cx="1574800" cy="120111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child proof furniture buffer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892550" y="3821078"/>
            <a:ext cx="1215209" cy="121520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child proof furniture bumpe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2646" y="2559761"/>
            <a:ext cx="1506106" cy="133914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safety blinds children"/>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024951" y="2620028"/>
            <a:ext cx="1797749" cy="1201050"/>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a:xfrm>
            <a:off x="487072" y="123669"/>
            <a:ext cx="7542612" cy="622300"/>
          </a:xfrm>
          <a:prstGeom prst="rect">
            <a:avLst/>
          </a:prstGeom>
        </p:spPr>
        <p:txBody>
          <a:bodyPr vert="horz" lIns="68579" tIns="34289" rIns="68579" bIns="34289" rtlCol="0" anchor="b">
            <a:normAutofit/>
          </a:bodyPr>
          <a:lstStyle/>
          <a:p>
            <a:pPr algn="ctr">
              <a:lnSpc>
                <a:spcPct val="90000"/>
              </a:lnSpc>
              <a:spcBef>
                <a:spcPct val="0"/>
              </a:spcBef>
              <a:defRPr/>
            </a:pPr>
            <a:r>
              <a:rPr lang="en-US" sz="28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a:t>
            </a:r>
            <a:r>
              <a:rPr lang="en-US" sz="2800" b="1" kern="10" dirty="0" smtClean="0">
                <a:ln w="9525">
                  <a:noFill/>
                  <a:round/>
                  <a:headEnd type="none" w="sm" len="sm"/>
                  <a:tailEnd type="none" w="sm" len="sm"/>
                </a:ln>
                <a:solidFill>
                  <a:srgbClr val="C00000"/>
                </a:solidFill>
                <a:effectLst>
                  <a:outerShdw blurRad="38100" dist="38100" dir="2700000" algn="tl">
                    <a:srgbClr val="000000">
                      <a:alpha val="43137"/>
                    </a:srgbClr>
                  </a:outerShdw>
                </a:effectLst>
              </a:rPr>
              <a:t>Process</a:t>
            </a:r>
            <a:endParaRPr lang="en-US" sz="2800" dirty="0">
              <a:solidFill>
                <a:srgbClr val="C00000"/>
              </a:solidFill>
            </a:endParaRPr>
          </a:p>
        </p:txBody>
      </p:sp>
      <p:sp>
        <p:nvSpPr>
          <p:cNvPr id="18" name="Title 1"/>
          <p:cNvSpPr>
            <a:spLocks noGrp="1"/>
          </p:cNvSpPr>
          <p:nvPr>
            <p:ph type="title"/>
          </p:nvPr>
        </p:nvSpPr>
        <p:spPr>
          <a:xfrm>
            <a:off x="269445" y="745970"/>
            <a:ext cx="8461420" cy="353488"/>
          </a:xfrm>
        </p:spPr>
        <p:txBody>
          <a:bodyPr>
            <a:normAutofit fontScale="90000"/>
          </a:bodyPr>
          <a:lstStyle/>
          <a:p>
            <a:pPr lvl="0" fontAlgn="base">
              <a:lnSpc>
                <a:spcPct val="100000"/>
              </a:lnSpc>
              <a:spcAft>
                <a:spcPct val="0"/>
              </a:spcAft>
            </a:pPr>
            <a:r>
              <a:rPr lang="en-US"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t/>
            </a:r>
            <a:br>
              <a:rPr lang="en-US"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br>
            <a:r>
              <a:rPr lang="en-US" sz="2200" b="1" kern="10" dirty="0" smtClean="0">
                <a:ln w="9525">
                  <a:noFill/>
                  <a:round/>
                  <a:headEnd type="none" w="sm" len="sm"/>
                  <a:tailEnd type="none" w="sm" len="sm"/>
                </a:ln>
                <a:solidFill>
                  <a:srgbClr val="964508"/>
                </a:solidFill>
                <a:effectLst>
                  <a:outerShdw blurRad="38100" dist="38100" dir="2700000" algn="tl">
                    <a:srgbClr val="000000">
                      <a:alpha val="43137"/>
                    </a:srgbClr>
                  </a:outerShdw>
                </a:effectLst>
                <a:ea typeface="+mn-ea"/>
                <a:cs typeface="Arial" pitchFamily="34" charset="0"/>
              </a:rPr>
              <a:t>Home Environment Assessment</a:t>
            </a:r>
            <a:endParaRPr lang="en-US" sz="2200" dirty="0">
              <a:solidFill>
                <a:srgbClr val="964508"/>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42276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914" y="2068286"/>
            <a:ext cx="5954486" cy="2627859"/>
          </a:xfrm>
        </p:spPr>
        <p:txBody>
          <a:bodyPr>
            <a:noAutofit/>
          </a:bodyPr>
          <a:lstStyle/>
          <a:p>
            <a:pPr marL="0" indent="0">
              <a:spcBef>
                <a:spcPts val="600"/>
              </a:spcBef>
              <a:spcAft>
                <a:spcPts val="1800"/>
              </a:spcAft>
              <a:buNone/>
            </a:pPr>
            <a:r>
              <a:rPr lang="en-US" sz="2000" b="1" i="1" dirty="0">
                <a:solidFill>
                  <a:schemeClr val="bg2">
                    <a:lumMod val="50000"/>
                  </a:schemeClr>
                </a:solidFill>
                <a:latin typeface="Arial" panose="020B0604020202020204" pitchFamily="34" charset="0"/>
                <a:cs typeface="Arial" panose="020B0604020202020204" pitchFamily="34" charset="0"/>
              </a:rPr>
              <a:t>To help you prepare </a:t>
            </a:r>
            <a:r>
              <a:rPr lang="en-US" sz="2000" b="1" i="1" dirty="0" smtClean="0">
                <a:solidFill>
                  <a:schemeClr val="bg2">
                    <a:lumMod val="50000"/>
                  </a:schemeClr>
                </a:solidFill>
                <a:latin typeface="Arial" panose="020B0604020202020204" pitchFamily="34" charset="0"/>
                <a:cs typeface="Arial" panose="020B0604020202020204" pitchFamily="34" charset="0"/>
              </a:rPr>
              <a:t>for the Home Inspection…</a:t>
            </a:r>
            <a:endParaRPr lang="en-US" sz="2000" b="1" dirty="0" smtClean="0">
              <a:solidFill>
                <a:schemeClr val="tx2"/>
              </a:solidFill>
              <a:latin typeface="Arial" panose="020B0604020202020204" pitchFamily="34" charset="0"/>
              <a:cs typeface="Arial" panose="020B0604020202020204" pitchFamily="34" charset="0"/>
            </a:endParaRPr>
          </a:p>
          <a:p>
            <a:pPr marL="0" indent="0">
              <a:spcBef>
                <a:spcPts val="600"/>
              </a:spcBef>
              <a:spcAft>
                <a:spcPts val="600"/>
              </a:spcAft>
              <a:buNone/>
            </a:pPr>
            <a:r>
              <a:rPr lang="en-US" b="1" dirty="0" smtClean="0">
                <a:solidFill>
                  <a:schemeClr val="tx2"/>
                </a:solidFill>
                <a:latin typeface="Arial" panose="020B0604020202020204" pitchFamily="34" charset="0"/>
                <a:cs typeface="Arial" panose="020B0604020202020204" pitchFamily="34" charset="0"/>
              </a:rPr>
              <a:t>The </a:t>
            </a:r>
            <a:r>
              <a:rPr lang="en-US" b="1" dirty="0">
                <a:solidFill>
                  <a:schemeClr val="tx2"/>
                </a:solidFill>
                <a:latin typeface="Arial" panose="020B0604020202020204" pitchFamily="34" charset="0"/>
                <a:cs typeface="Arial" panose="020B0604020202020204" pitchFamily="34" charset="0"/>
              </a:rPr>
              <a:t>following slides </a:t>
            </a:r>
            <a:r>
              <a:rPr lang="en-US" b="1" dirty="0" smtClean="0">
                <a:solidFill>
                  <a:schemeClr val="tx2"/>
                </a:solidFill>
                <a:latin typeface="Arial" panose="020B0604020202020204" pitchFamily="34" charset="0"/>
                <a:cs typeface="Arial" panose="020B0604020202020204" pitchFamily="34" charset="0"/>
              </a:rPr>
              <a:t>provide:</a:t>
            </a:r>
            <a:endParaRPr lang="en-US" b="1" dirty="0">
              <a:solidFill>
                <a:schemeClr val="tx2"/>
              </a:solidFill>
              <a:latin typeface="Arial" panose="020B0604020202020204" pitchFamily="34" charset="0"/>
              <a:cs typeface="Arial" panose="020B0604020202020204" pitchFamily="34" charset="0"/>
            </a:endParaRPr>
          </a:p>
          <a:p>
            <a:pPr marL="342900" indent="-342900">
              <a:buFont typeface="+mj-lt"/>
              <a:buAutoNum type="arabicPeriod"/>
            </a:pPr>
            <a:r>
              <a:rPr lang="en-US" b="1" dirty="0">
                <a:solidFill>
                  <a:schemeClr val="tx2"/>
                </a:solidFill>
                <a:latin typeface="Arial" panose="020B0604020202020204" pitchFamily="34" charset="0"/>
                <a:cs typeface="Arial" panose="020B0604020202020204" pitchFamily="34" charset="0"/>
              </a:rPr>
              <a:t>Examples of homes </a:t>
            </a:r>
            <a:r>
              <a:rPr lang="en-US" b="1" dirty="0" smtClean="0">
                <a:solidFill>
                  <a:schemeClr val="tx2"/>
                </a:solidFill>
                <a:latin typeface="Arial" panose="020B0604020202020204" pitchFamily="34" charset="0"/>
                <a:cs typeface="Arial" panose="020B0604020202020204" pitchFamily="34" charset="0"/>
              </a:rPr>
              <a:t>with hazards to a child’s health/safety.</a:t>
            </a:r>
            <a:endParaRPr lang="en-US" b="1" dirty="0">
              <a:solidFill>
                <a:schemeClr val="tx2"/>
              </a:solidFill>
              <a:latin typeface="Arial" panose="020B0604020202020204" pitchFamily="34" charset="0"/>
              <a:cs typeface="Arial" panose="020B0604020202020204" pitchFamily="34" charset="0"/>
            </a:endParaRPr>
          </a:p>
          <a:p>
            <a:pPr marL="342900" indent="-342900">
              <a:buFont typeface="+mj-lt"/>
              <a:buAutoNum type="arabicPeriod"/>
            </a:pPr>
            <a:r>
              <a:rPr lang="en-US" b="1" dirty="0">
                <a:solidFill>
                  <a:schemeClr val="tx2"/>
                </a:solidFill>
                <a:latin typeface="Arial" panose="020B0604020202020204" pitchFamily="34" charset="0"/>
                <a:cs typeface="Arial" panose="020B0604020202020204" pitchFamily="34" charset="0"/>
              </a:rPr>
              <a:t>Examples of homes </a:t>
            </a:r>
            <a:r>
              <a:rPr lang="en-US" b="1" dirty="0" smtClean="0">
                <a:solidFill>
                  <a:schemeClr val="tx2"/>
                </a:solidFill>
                <a:latin typeface="Arial" panose="020B0604020202020204" pitchFamily="34" charset="0"/>
                <a:cs typeface="Arial" panose="020B0604020202020204" pitchFamily="34" charset="0"/>
              </a:rPr>
              <a:t>ready for inspection.</a:t>
            </a:r>
            <a:r>
              <a:rPr lang="en-US" sz="2100" b="1" dirty="0">
                <a:solidFill>
                  <a:schemeClr val="tx2"/>
                </a:solidFill>
                <a:latin typeface="Arial" panose="020B0604020202020204" pitchFamily="34" charset="0"/>
                <a:cs typeface="Arial" panose="020B0604020202020204" pitchFamily="34" charset="0"/>
              </a:rPr>
              <a:t/>
            </a:r>
            <a:br>
              <a:rPr lang="en-US" sz="2100" b="1" dirty="0">
                <a:solidFill>
                  <a:schemeClr val="tx2"/>
                </a:solidFill>
                <a:latin typeface="Arial" panose="020B0604020202020204" pitchFamily="34" charset="0"/>
                <a:cs typeface="Arial" panose="020B0604020202020204" pitchFamily="34" charset="0"/>
              </a:rPr>
            </a:br>
            <a:r>
              <a:rPr lang="en-US" sz="2100" b="1" dirty="0">
                <a:solidFill>
                  <a:schemeClr val="tx2"/>
                </a:solidFill>
                <a:latin typeface="Arial" panose="020B0604020202020204" pitchFamily="34" charset="0"/>
                <a:cs typeface="Arial" panose="020B0604020202020204" pitchFamily="34" charset="0"/>
              </a:rPr>
              <a:t/>
            </a:r>
            <a:br>
              <a:rPr lang="en-US" sz="2100" b="1" dirty="0">
                <a:solidFill>
                  <a:schemeClr val="tx2"/>
                </a:solidFill>
                <a:latin typeface="Arial" panose="020B0604020202020204" pitchFamily="34" charset="0"/>
                <a:cs typeface="Arial" panose="020B0604020202020204" pitchFamily="34" charset="0"/>
              </a:rPr>
            </a:br>
            <a:endParaRPr lang="en-US" sz="2100" dirty="0"/>
          </a:p>
        </p:txBody>
      </p:sp>
      <p:pic>
        <p:nvPicPr>
          <p:cNvPr id="5" name="Picture 2" descr="http://www.clipartbest.com/cliparts/xcg/K55/xcgK55McA.jpeg"/>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17333" y="1308637"/>
            <a:ext cx="2352495" cy="312625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22300" y="228600"/>
            <a:ext cx="7542612" cy="622300"/>
          </a:xfrm>
          <a:prstGeom prst="rect">
            <a:avLst/>
          </a:prstGeom>
        </p:spPr>
        <p:txBody>
          <a:bodyPr vert="horz" lIns="68579" tIns="34289" rIns="68579" bIns="34289" rtlCol="0" anchor="b">
            <a:normAutofit/>
          </a:bodyPr>
          <a:lstStyle/>
          <a:p>
            <a:pPr algn="ctr">
              <a:lnSpc>
                <a:spcPct val="90000"/>
              </a:lnSpc>
              <a:spcBef>
                <a:spcPct val="0"/>
              </a:spcBef>
              <a:defRPr/>
            </a:pPr>
            <a:r>
              <a:rPr lang="en-US" sz="28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a:t>
            </a:r>
            <a:r>
              <a:rPr lang="en-US" sz="2800" b="1" kern="10" dirty="0" smtClean="0">
                <a:ln w="9525">
                  <a:noFill/>
                  <a:round/>
                  <a:headEnd type="none" w="sm" len="sm"/>
                  <a:tailEnd type="none" w="sm" len="sm"/>
                </a:ln>
                <a:solidFill>
                  <a:srgbClr val="C00000"/>
                </a:solidFill>
                <a:effectLst>
                  <a:outerShdw blurRad="38100" dist="38100" dir="2700000" algn="tl">
                    <a:srgbClr val="000000">
                      <a:alpha val="43137"/>
                    </a:srgbClr>
                  </a:outerShdw>
                </a:effectLst>
              </a:rPr>
              <a:t>Process</a:t>
            </a:r>
            <a:endParaRPr lang="en-US" sz="2800" dirty="0">
              <a:solidFill>
                <a:srgbClr val="C00000"/>
              </a:solidFill>
            </a:endParaRPr>
          </a:p>
        </p:txBody>
      </p:sp>
      <p:sp>
        <p:nvSpPr>
          <p:cNvPr id="7" name="Title 1"/>
          <p:cNvSpPr>
            <a:spLocks noGrp="1"/>
          </p:cNvSpPr>
          <p:nvPr>
            <p:ph type="title"/>
          </p:nvPr>
        </p:nvSpPr>
        <p:spPr>
          <a:xfrm>
            <a:off x="751113" y="850900"/>
            <a:ext cx="7903029" cy="346529"/>
          </a:xfrm>
        </p:spPr>
        <p:txBody>
          <a:bodyPr>
            <a:normAutofit fontScale="90000"/>
          </a:bodyPr>
          <a:lstStyle/>
          <a:p>
            <a:pPr lvl="0" fontAlgn="base">
              <a:lnSpc>
                <a:spcPct val="100000"/>
              </a:lnSpc>
              <a:spcAft>
                <a:spcPct val="0"/>
              </a:spcAft>
            </a:pPr>
            <a:r>
              <a:rPr lang="en-US"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t/>
            </a:r>
            <a:br>
              <a:rPr lang="en-US" sz="3000" b="1" kern="10" dirty="0" smtClean="0">
                <a:ln w="9525">
                  <a:noFill/>
                  <a:round/>
                  <a:headEnd type="none" w="sm" len="sm"/>
                  <a:tailEnd type="none" w="sm" len="sm"/>
                </a:ln>
                <a:solidFill>
                  <a:schemeClr val="tx1"/>
                </a:solidFill>
                <a:effectLst>
                  <a:outerShdw blurRad="38100" dist="38100" dir="2700000" algn="tl">
                    <a:srgbClr val="000000">
                      <a:alpha val="43137"/>
                    </a:srgbClr>
                  </a:outerShdw>
                </a:effectLst>
                <a:ea typeface="+mn-ea"/>
                <a:cs typeface="+mn-cs"/>
              </a:rPr>
            </a:br>
            <a:r>
              <a:rPr lang="en-US" sz="2200" b="1" kern="10" dirty="0" smtClean="0">
                <a:ln w="9525">
                  <a:noFill/>
                  <a:round/>
                  <a:headEnd type="none" w="sm" len="sm"/>
                  <a:tailEnd type="none" w="sm" len="sm"/>
                </a:ln>
                <a:solidFill>
                  <a:srgbClr val="964508"/>
                </a:solidFill>
                <a:effectLst>
                  <a:outerShdw blurRad="38100" dist="38100" dir="2700000" algn="tl">
                    <a:srgbClr val="000000">
                      <a:alpha val="43137"/>
                    </a:srgbClr>
                  </a:outerShdw>
                </a:effectLst>
                <a:ea typeface="+mn-ea"/>
                <a:cs typeface="Arial" pitchFamily="34" charset="0"/>
              </a:rPr>
              <a:t>Home Environment Assessment</a:t>
            </a:r>
            <a:endParaRPr lang="en-US" sz="2200" dirty="0">
              <a:solidFill>
                <a:srgbClr val="964508"/>
              </a:solidFill>
              <a:effectLst>
                <a:outerShdw blurRad="38100" dist="38100" dir="2700000" algn="tl">
                  <a:srgbClr val="000000">
                    <a:alpha val="43137"/>
                  </a:srgbClr>
                </a:outerShdw>
              </a:effectLst>
              <a:cs typeface="Arial" pitchFamily="34" charset="0"/>
            </a:endParaRPr>
          </a:p>
        </p:txBody>
      </p:sp>
      <p:sp>
        <p:nvSpPr>
          <p:cNvPr id="9" name="TextBox 8"/>
          <p:cNvSpPr txBox="1"/>
          <p:nvPr/>
        </p:nvSpPr>
        <p:spPr>
          <a:xfrm>
            <a:off x="642257" y="1458685"/>
            <a:ext cx="5932714" cy="461665"/>
          </a:xfrm>
          <a:prstGeom prst="rect">
            <a:avLst/>
          </a:prstGeom>
          <a:noFill/>
        </p:spPr>
        <p:txBody>
          <a:bodyPr wrap="square" rtlCol="0">
            <a:spAutoFit/>
          </a:bodyPr>
          <a:lstStyle/>
          <a:p>
            <a:r>
              <a:rPr lang="en-US" sz="2400" dirty="0" smtClean="0">
                <a:solidFill>
                  <a:schemeClr val="tx2"/>
                </a:solidFill>
                <a:latin typeface="Aharoni" pitchFamily="2" charset="-79"/>
                <a:cs typeface="Aharoni" pitchFamily="2" charset="-79"/>
              </a:rPr>
              <a:t>Preparing for a Home Inspection</a:t>
            </a:r>
            <a:endParaRPr lang="en-US" sz="2400" dirty="0">
              <a:solidFill>
                <a:schemeClr val="tx2"/>
              </a:solidFill>
              <a:latin typeface="Aharoni" pitchFamily="2" charset="-79"/>
              <a:cs typeface="Aharoni" pitchFamily="2" charset="-79"/>
            </a:endParaRPr>
          </a:p>
        </p:txBody>
      </p:sp>
    </p:spTree>
    <p:extLst>
      <p:ext uri="{BB962C8B-B14F-4D97-AF65-F5344CB8AC3E}">
        <p14:creationId xmlns:p14="http://schemas.microsoft.com/office/powerpoint/2010/main" val="119005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6"/>
          <p:cNvPicPr>
            <a:picLocks noGrp="1" noChangeAspect="1"/>
          </p:cNvPicPr>
          <p:nvPr>
            <p:ph idx="4294967295"/>
          </p:nvPr>
        </p:nvPicPr>
        <p:blipFill>
          <a:blip r:embed="rId3" cstate="screen">
            <a:extLst>
              <a:ext uri="{28A0092B-C50C-407E-A947-70E740481C1C}">
                <a14:useLocalDpi xmlns:a14="http://schemas.microsoft.com/office/drawing/2010/main"/>
              </a:ext>
            </a:extLst>
          </a:blip>
          <a:srcRect/>
          <a:stretch>
            <a:fillRect/>
          </a:stretch>
        </p:blipFill>
        <p:spPr>
          <a:xfrm>
            <a:off x="544286" y="1187224"/>
            <a:ext cx="3311525" cy="2546350"/>
          </a:xfrm>
          <a:prstGeom prst="rect">
            <a:avLst/>
          </a:prstGeom>
        </p:spPr>
      </p:pic>
      <p:sp>
        <p:nvSpPr>
          <p:cNvPr id="2" name="TextBox 1"/>
          <p:cNvSpPr txBox="1"/>
          <p:nvPr/>
        </p:nvSpPr>
        <p:spPr>
          <a:xfrm>
            <a:off x="582515" y="3755571"/>
            <a:ext cx="3249257" cy="253914"/>
          </a:xfrm>
          <a:prstGeom prst="rect">
            <a:avLst/>
          </a:prstGeom>
          <a:solidFill>
            <a:schemeClr val="bg1"/>
          </a:solidFill>
        </p:spPr>
        <p:txBody>
          <a:bodyPr wrap="square" lIns="68579" tIns="34289" rIns="68579" bIns="34289" rtlCol="0">
            <a:spAutoFit/>
          </a:bodyPr>
          <a:lstStyle/>
          <a:p>
            <a:r>
              <a:rPr lang="en-US" sz="1200" b="1" dirty="0" smtClean="0">
                <a:solidFill>
                  <a:schemeClr val="tx2"/>
                </a:solidFill>
                <a:latin typeface="Arial" panose="020B0604020202020204" pitchFamily="34" charset="0"/>
                <a:cs typeface="Arial" panose="020B0604020202020204" pitchFamily="34" charset="0"/>
              </a:rPr>
              <a:t>Broken drawers, unsafe electrical outlet</a:t>
            </a:r>
            <a:endParaRPr lang="en-US" sz="1200" b="1" dirty="0">
              <a:solidFill>
                <a:schemeClr val="tx2"/>
              </a:solidFill>
              <a:latin typeface="Arial" panose="020B0604020202020204" pitchFamily="34" charset="0"/>
              <a:cs typeface="Arial" panose="020B0604020202020204" pitchFamily="34" charset="0"/>
            </a:endParaRPr>
          </a:p>
        </p:txBody>
      </p:sp>
      <p:pic>
        <p:nvPicPr>
          <p:cNvPr id="6146" name="Picture 2" descr="Image result for think questi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557102" y="3308211"/>
            <a:ext cx="1330584" cy="18352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55171" y="794657"/>
            <a:ext cx="3287486" cy="400110"/>
          </a:xfrm>
          <a:prstGeom prst="rect">
            <a:avLst/>
          </a:prstGeom>
          <a:noFill/>
        </p:spPr>
        <p:txBody>
          <a:bodyPr wrap="square" rtlCol="0">
            <a:spAutoFit/>
          </a:bodyPr>
          <a:lstStyle/>
          <a:p>
            <a:pPr algn="ctr"/>
            <a:r>
              <a:rPr lang="en-US" sz="1800" dirty="0" smtClean="0">
                <a:solidFill>
                  <a:schemeClr val="tx2"/>
                </a:solidFill>
                <a:latin typeface="Aharoni" pitchFamily="2" charset="-79"/>
                <a:cs typeface="Aharoni" pitchFamily="2" charset="-79"/>
              </a:rPr>
              <a:t>NOT </a:t>
            </a:r>
            <a:r>
              <a:rPr lang="en-US" sz="2000" dirty="0" smtClean="0">
                <a:solidFill>
                  <a:schemeClr val="tx2"/>
                </a:solidFill>
                <a:latin typeface="Aharoni" pitchFamily="2" charset="-79"/>
                <a:cs typeface="Aharoni" pitchFamily="2" charset="-79"/>
              </a:rPr>
              <a:t>Acceptable</a:t>
            </a:r>
            <a:endParaRPr lang="en-US" sz="2000" dirty="0">
              <a:solidFill>
                <a:schemeClr val="tx2"/>
              </a:solidFill>
              <a:latin typeface="Aharoni" pitchFamily="2" charset="-79"/>
              <a:cs typeface="Aharoni" pitchFamily="2" charset="-79"/>
            </a:endParaRPr>
          </a:p>
        </p:txBody>
      </p:sp>
      <p:pic>
        <p:nvPicPr>
          <p:cNvPr id="8" name="Picture 2" descr="http://4.bp.blogspot.com/-Qfbw5LPB1Yk/T9IzfXdYYRI/AAAAAAAAULI/xfs8dY2Dj8s/s1600/OrganizedBoysBedroomDresserDrawers6.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874420" y="1149005"/>
            <a:ext cx="3714408" cy="27154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76800" y="762000"/>
            <a:ext cx="3646714"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ACCEPTABLE</a:t>
            </a:r>
            <a:endParaRPr lang="en-US" sz="2000" dirty="0">
              <a:solidFill>
                <a:schemeClr val="tx2"/>
              </a:solidFill>
              <a:latin typeface="Aharoni" pitchFamily="2" charset="-79"/>
              <a:cs typeface="Aharoni" pitchFamily="2" charset="-79"/>
            </a:endParaRPr>
          </a:p>
        </p:txBody>
      </p:sp>
      <p:sp>
        <p:nvSpPr>
          <p:cNvPr id="11" name="TextBox 10"/>
          <p:cNvSpPr txBox="1"/>
          <p:nvPr/>
        </p:nvSpPr>
        <p:spPr>
          <a:xfrm>
            <a:off x="4953000" y="3984171"/>
            <a:ext cx="3592286" cy="276999"/>
          </a:xfrm>
          <a:prstGeom prst="rect">
            <a:avLst/>
          </a:prstGeom>
          <a:solidFill>
            <a:schemeClr val="bg1"/>
          </a:solidFill>
        </p:spPr>
        <p:txBody>
          <a:bodyPr wrap="square" rtlCol="0">
            <a:spAutoFit/>
          </a:bodyPr>
          <a:lstStyle/>
          <a:p>
            <a:r>
              <a:rPr lang="en-US" sz="1200" dirty="0" smtClean="0">
                <a:solidFill>
                  <a:schemeClr val="tx2"/>
                </a:solidFill>
                <a:latin typeface="Arial Black" pitchFamily="34" charset="0"/>
                <a:cs typeface="Arial" pitchFamily="34" charset="0"/>
              </a:rPr>
              <a:t>Clean, safe, organized, plenty of space</a:t>
            </a:r>
            <a:endParaRPr lang="en-US" sz="1200" dirty="0">
              <a:solidFill>
                <a:schemeClr val="tx2"/>
              </a:solidFill>
              <a:latin typeface="Arial Black" pitchFamily="34" charset="0"/>
              <a:cs typeface="Arial" pitchFamily="34" charset="0"/>
            </a:endParaRPr>
          </a:p>
        </p:txBody>
      </p:sp>
    </p:spTree>
    <p:extLst>
      <p:ext uri="{BB962C8B-B14F-4D97-AF65-F5344CB8AC3E}">
        <p14:creationId xmlns:p14="http://schemas.microsoft.com/office/powerpoint/2010/main" val="376628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txBox="1">
            <a:spLocks noGrp="1"/>
          </p:cNvSpPr>
          <p:nvPr>
            <p:ph type="body" idx="4294967295"/>
          </p:nvPr>
        </p:nvSpPr>
        <p:spPr>
          <a:xfrm>
            <a:off x="555172" y="400504"/>
            <a:ext cx="3717925" cy="1018225"/>
          </a:xfrm>
          <a:prstGeom prst="rect">
            <a:avLst/>
          </a:prstGeom>
          <a:noFill/>
        </p:spPr>
        <p:txBody>
          <a:bodyPr wrap="square" lIns="68579" tIns="34289" rIns="68579" bIns="34289" rtlCol="0">
            <a:spAutoFit/>
          </a:bodyPr>
          <a:lstStyle/>
          <a:p>
            <a:pPr algn="ctr">
              <a:buNone/>
            </a:pPr>
            <a:r>
              <a:rPr lang="en-US" b="1" dirty="0" smtClean="0">
                <a:solidFill>
                  <a:schemeClr val="tx2"/>
                </a:solidFill>
                <a:latin typeface="Arial" panose="020B0604020202020204" pitchFamily="34" charset="0"/>
                <a:cs typeface="Arial" panose="020B0604020202020204" pitchFamily="34" charset="0"/>
              </a:rPr>
              <a:t>NOT Acceptable</a:t>
            </a:r>
          </a:p>
          <a:p>
            <a:pPr algn="ctr">
              <a:buNone/>
            </a:pPr>
            <a:r>
              <a:rPr lang="en-US" sz="1600" b="1" dirty="0" smtClean="0">
                <a:solidFill>
                  <a:schemeClr val="tx2"/>
                </a:solidFill>
                <a:latin typeface="Arial" panose="020B0604020202020204" pitchFamily="34" charset="0"/>
                <a:cs typeface="Arial" panose="020B0604020202020204" pitchFamily="34" charset="0"/>
              </a:rPr>
              <a:t>Chemicals &amp; poisons </a:t>
            </a:r>
          </a:p>
          <a:p>
            <a:pPr algn="ctr">
              <a:spcBef>
                <a:spcPts val="0"/>
              </a:spcBef>
              <a:buNone/>
            </a:pPr>
            <a:r>
              <a:rPr lang="en-US" sz="1600" b="1" dirty="0" smtClean="0">
                <a:solidFill>
                  <a:schemeClr val="tx2"/>
                </a:solidFill>
                <a:latin typeface="Arial" panose="020B0604020202020204" pitchFamily="34" charset="0"/>
                <a:cs typeface="Arial" panose="020B0604020202020204" pitchFamily="34" charset="0"/>
              </a:rPr>
              <a:t>in child’s reach</a:t>
            </a:r>
            <a:endParaRPr lang="en-US" sz="1600" b="1" dirty="0">
              <a:solidFill>
                <a:schemeClr val="tx2"/>
              </a:solidFill>
              <a:latin typeface="Arial" panose="020B0604020202020204" pitchFamily="34" charset="0"/>
              <a:cs typeface="Arial" panose="020B0604020202020204" pitchFamily="34" charset="0"/>
            </a:endParaRPr>
          </a:p>
        </p:txBody>
      </p:sp>
      <p:sp>
        <p:nvSpPr>
          <p:cNvPr id="10" name="Text Placeholder 8"/>
          <p:cNvSpPr txBox="1">
            <a:spLocks noGrp="1"/>
          </p:cNvSpPr>
          <p:nvPr>
            <p:ph type="body" sz="quarter" idx="4294967295"/>
          </p:nvPr>
        </p:nvSpPr>
        <p:spPr>
          <a:xfrm>
            <a:off x="5253492" y="454933"/>
            <a:ext cx="3215594" cy="772004"/>
          </a:xfrm>
          <a:prstGeom prst="rect">
            <a:avLst/>
          </a:prstGeom>
          <a:noFill/>
        </p:spPr>
        <p:txBody>
          <a:bodyPr wrap="square" lIns="68579" tIns="34289" rIns="68579" bIns="34289" rtlCol="0">
            <a:spAutoFit/>
          </a:bodyPr>
          <a:lstStyle/>
          <a:p>
            <a:pPr algn="ctr">
              <a:buNone/>
            </a:pPr>
            <a:r>
              <a:rPr lang="en-US" b="1" dirty="0" smtClean="0">
                <a:solidFill>
                  <a:schemeClr val="tx2"/>
                </a:solidFill>
                <a:latin typeface="Arial" panose="020B0604020202020204" pitchFamily="34" charset="0"/>
                <a:cs typeface="Arial" panose="020B0604020202020204" pitchFamily="34" charset="0"/>
              </a:rPr>
              <a:t>ACCEPTABLE</a:t>
            </a:r>
          </a:p>
          <a:p>
            <a:pPr algn="ctr">
              <a:buNone/>
            </a:pPr>
            <a:r>
              <a:rPr lang="en-US" sz="1600" b="1" dirty="0" smtClean="0">
                <a:solidFill>
                  <a:schemeClr val="tx2"/>
                </a:solidFill>
                <a:latin typeface="Arial" panose="020B0604020202020204" pitchFamily="34" charset="0"/>
                <a:cs typeface="Arial" panose="020B0604020202020204" pitchFamily="34" charset="0"/>
              </a:rPr>
              <a:t>Clean, safe and organized</a:t>
            </a:r>
            <a:endParaRPr lang="en-US" sz="1600" b="1" dirty="0">
              <a:solidFill>
                <a:schemeClr val="tx2"/>
              </a:solidFill>
              <a:latin typeface="Arial" panose="020B0604020202020204" pitchFamily="34" charset="0"/>
              <a:cs typeface="Arial" panose="020B0604020202020204" pitchFamily="34" charset="0"/>
            </a:endParaRPr>
          </a:p>
        </p:txBody>
      </p:sp>
      <p:pic>
        <p:nvPicPr>
          <p:cNvPr id="8" name="Picture Placeholder 7"/>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32114" y="1499506"/>
            <a:ext cx="2819400" cy="3171825"/>
          </a:xfrm>
          <a:prstGeom prst="rect">
            <a:avLst/>
          </a:prstGeom>
        </p:spPr>
      </p:pic>
      <p:pic>
        <p:nvPicPr>
          <p:cNvPr id="11" name="Picture 4" descr="http://organizingkc.files.wordpress.com/2014/11/purging-outdated-technology-in-a-home-office-closet-organized-home-office-closet.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81600" y="1461113"/>
            <a:ext cx="3299975" cy="32088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think questi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14302" y="3683581"/>
            <a:ext cx="1058441" cy="14599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48344" y="1195123"/>
            <a:ext cx="3916179" cy="3012446"/>
          </a:xfrm>
          <a:prstGeom prst="rect">
            <a:avLst/>
          </a:prstGeom>
        </p:spPr>
      </p:pic>
      <p:sp>
        <p:nvSpPr>
          <p:cNvPr id="5" name="TextBox 4"/>
          <p:cNvSpPr txBox="1"/>
          <p:nvPr/>
        </p:nvSpPr>
        <p:spPr>
          <a:xfrm>
            <a:off x="576943" y="3559628"/>
            <a:ext cx="3124200" cy="561690"/>
          </a:xfrm>
          <a:prstGeom prst="rect">
            <a:avLst/>
          </a:prstGeom>
          <a:noFill/>
        </p:spPr>
        <p:txBody>
          <a:bodyPr wrap="square" lIns="68579" tIns="34289" rIns="68579" bIns="34289" rtlCol="0">
            <a:spAutoFit/>
          </a:bodyPr>
          <a:lstStyle/>
          <a:p>
            <a:pPr algn="ctr"/>
            <a:r>
              <a:rPr lang="en-US" sz="1600" b="1" dirty="0" smtClean="0">
                <a:solidFill>
                  <a:schemeClr val="bg1"/>
                </a:solidFill>
                <a:latin typeface="Arial" panose="020B0604020202020204" pitchFamily="34" charset="0"/>
                <a:cs typeface="Arial" panose="020B0604020202020204" pitchFamily="34" charset="0"/>
              </a:rPr>
              <a:t>Gives a child</a:t>
            </a:r>
          </a:p>
          <a:p>
            <a:pPr algn="ctr"/>
            <a:r>
              <a:rPr lang="en-US" sz="1600" b="1" dirty="0" smtClean="0">
                <a:solidFill>
                  <a:schemeClr val="bg1"/>
                </a:solidFill>
                <a:latin typeface="Arial" panose="020B0604020202020204" pitchFamily="34" charset="0"/>
                <a:cs typeface="Arial" panose="020B0604020202020204" pitchFamily="34" charset="0"/>
              </a:rPr>
              <a:t>access to body of water</a:t>
            </a:r>
            <a:endParaRPr lang="en-US" sz="1600"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381000" y="642257"/>
            <a:ext cx="3799114"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NOT Acceptable</a:t>
            </a:r>
            <a:endParaRPr lang="en-US" sz="2000" dirty="0">
              <a:solidFill>
                <a:schemeClr val="tx2"/>
              </a:solidFill>
              <a:latin typeface="Aharoni" pitchFamily="2" charset="-79"/>
              <a:cs typeface="Aharoni" pitchFamily="2" charset="-79"/>
            </a:endParaRPr>
          </a:p>
        </p:txBody>
      </p:sp>
      <p:sp>
        <p:nvSpPr>
          <p:cNvPr id="7" name="TextBox 6"/>
          <p:cNvSpPr txBox="1"/>
          <p:nvPr/>
        </p:nvSpPr>
        <p:spPr>
          <a:xfrm>
            <a:off x="4778830" y="3931665"/>
            <a:ext cx="4060370" cy="561690"/>
          </a:xfrm>
          <a:prstGeom prst="rect">
            <a:avLst/>
          </a:prstGeom>
          <a:solidFill>
            <a:schemeClr val="tx1">
              <a:lumMod val="50000"/>
            </a:schemeClr>
          </a:solidFill>
        </p:spPr>
        <p:txBody>
          <a:bodyPr wrap="square" lIns="68579" tIns="34289" rIns="68579" bIns="34289" rtlCol="0">
            <a:spAutoFit/>
          </a:bodyPr>
          <a:lstStyle/>
          <a:p>
            <a:r>
              <a:rPr lang="en-US" sz="1600" b="1" dirty="0" smtClean="0">
                <a:solidFill>
                  <a:schemeClr val="bg1"/>
                </a:solidFill>
                <a:latin typeface="Arial Black" panose="020B0A04020102020204" pitchFamily="34" charset="0"/>
              </a:rPr>
              <a:t>Cover fits, ties prevent unsafe access to body of water</a:t>
            </a:r>
            <a:endParaRPr lang="en-US" sz="1600" b="1" dirty="0">
              <a:solidFill>
                <a:schemeClr val="bg1"/>
              </a:solidFill>
              <a:latin typeface="Arial Black" panose="020B0A04020102020204" pitchFamily="34" charset="0"/>
            </a:endParaRPr>
          </a:p>
        </p:txBody>
      </p:sp>
      <p:pic>
        <p:nvPicPr>
          <p:cNvPr id="8" name="Picture 2" descr="http://cdn.shopify.com/s/files/1/0018/8112/t/6/assets/slide_1.jpg?835163535575406727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91238" y="1197428"/>
            <a:ext cx="4046460" cy="271054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778829" y="609600"/>
            <a:ext cx="3788228" cy="400110"/>
          </a:xfrm>
          <a:prstGeom prst="rect">
            <a:avLst/>
          </a:prstGeom>
          <a:noFill/>
        </p:spPr>
        <p:txBody>
          <a:bodyPr wrap="square" rtlCol="0">
            <a:spAutoFit/>
          </a:bodyPr>
          <a:lstStyle/>
          <a:p>
            <a:pPr algn="ctr"/>
            <a:r>
              <a:rPr lang="en-US" sz="2000" b="1" dirty="0" smtClean="0">
                <a:solidFill>
                  <a:schemeClr val="tx2"/>
                </a:solidFill>
                <a:latin typeface="Aharoni" pitchFamily="2" charset="-79"/>
                <a:cs typeface="Aharoni" pitchFamily="2" charset="-79"/>
              </a:rPr>
              <a:t>ACCEPTABLE</a:t>
            </a:r>
            <a:endParaRPr lang="en-US" sz="2000" b="1" dirty="0">
              <a:solidFill>
                <a:schemeClr val="tx2"/>
              </a:solidFill>
              <a:latin typeface="Aharoni" pitchFamily="2" charset="-79"/>
              <a:cs typeface="Aharoni" pitchFamily="2" charset="-79"/>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353236" y="416453"/>
            <a:ext cx="7395512" cy="4055681"/>
          </a:xfrm>
          <a:prstGeom prst="rect">
            <a:avLst/>
          </a:prstGeom>
        </p:spPr>
      </p:pic>
      <p:sp>
        <p:nvSpPr>
          <p:cNvPr id="5" name="Title 3"/>
          <p:cNvSpPr txBox="1">
            <a:spLocks/>
          </p:cNvSpPr>
          <p:nvPr/>
        </p:nvSpPr>
        <p:spPr>
          <a:xfrm>
            <a:off x="7554685" y="815838"/>
            <a:ext cx="1589315" cy="1176248"/>
          </a:xfrm>
          <a:prstGeom prst="rect">
            <a:avLst/>
          </a:prstGeom>
        </p:spPr>
        <p:txBody>
          <a:bodyPr lIns="68579" tIns="34289" rIns="68579" bIns="34289">
            <a:normAutofit fontScale="47500" lnSpcReduction="2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53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Think –</a:t>
            </a:r>
          </a:p>
          <a:p>
            <a:pPr algn="ctr"/>
            <a:endParaRPr lang="en-US" sz="53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5300"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SAFETY!</a:t>
            </a:r>
            <a:endParaRPr lang="en-US" sz="5300" dirty="0"/>
          </a:p>
        </p:txBody>
      </p:sp>
      <p:sp>
        <p:nvSpPr>
          <p:cNvPr id="7" name="TextBox 6"/>
          <p:cNvSpPr txBox="1"/>
          <p:nvPr/>
        </p:nvSpPr>
        <p:spPr>
          <a:xfrm>
            <a:off x="302440" y="3025995"/>
            <a:ext cx="3309898" cy="1454242"/>
          </a:xfrm>
          <a:prstGeom prst="rect">
            <a:avLst/>
          </a:prstGeom>
          <a:noFill/>
        </p:spPr>
        <p:txBody>
          <a:bodyPr wrap="square" lIns="68579" tIns="34289" rIns="68579" bIns="34289" rtlCol="0">
            <a:spAutoFit/>
          </a:bodyPr>
          <a:lstStyle/>
          <a:p>
            <a:pPr algn="ctr"/>
            <a:r>
              <a:rPr lang="en-US" sz="1800" b="1" dirty="0" smtClean="0">
                <a:solidFill>
                  <a:schemeClr val="bg1"/>
                </a:solidFill>
                <a:latin typeface="Arial" panose="020B0604020202020204" pitchFamily="34" charset="0"/>
                <a:cs typeface="Arial" panose="020B0604020202020204" pitchFamily="34" charset="0"/>
              </a:rPr>
              <a:t>Open pit, loose tarp, broken chair, parts on bench, hot tub uncovered, poison on porch, ladder against wall, window access blocked</a:t>
            </a:r>
            <a:endParaRPr lang="en-US" sz="1800" b="1" dirty="0">
              <a:solidFill>
                <a:schemeClr val="bg1"/>
              </a:solidFill>
              <a:latin typeface="Arial" panose="020B0604020202020204" pitchFamily="34" charset="0"/>
              <a:cs typeface="Arial" panose="020B0604020202020204" pitchFamily="34" charset="0"/>
            </a:endParaRPr>
          </a:p>
        </p:txBody>
      </p:sp>
      <p:pic>
        <p:nvPicPr>
          <p:cNvPr id="9218" name="Picture 2" descr="Image result for think question"/>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663543" y="2648187"/>
            <a:ext cx="1480457" cy="2209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15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pBjOv42-aJ8/TsDGBuWUX1I/AAAAAAAABzA/JsM4N7pgKXE/s1600/S3YRParty11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4394" y="78349"/>
            <a:ext cx="7445829" cy="49681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146220" y="4085596"/>
            <a:ext cx="7289442" cy="577079"/>
          </a:xfrm>
          <a:prstGeom prst="rect">
            <a:avLst/>
          </a:prstGeom>
          <a:noFill/>
        </p:spPr>
        <p:txBody>
          <a:bodyPr wrap="square" lIns="68579" tIns="34289" rIns="68579" bIns="34289" rtlCol="0">
            <a:spAutoFit/>
          </a:bodyPr>
          <a:lstStyle/>
          <a:p>
            <a:pPr algn="ctr"/>
            <a:r>
              <a:rPr lang="en-US" sz="3300" dirty="0" smtClean="0">
                <a:solidFill>
                  <a:schemeClr val="tx2"/>
                </a:solidFill>
                <a:latin typeface="Arial Black" panose="020B0A04020102020204" pitchFamily="34" charset="0"/>
              </a:rPr>
              <a:t>Safe.  Welcomes play!</a:t>
            </a:r>
            <a:endParaRPr lang="en-US" sz="330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227269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tretch>
            <a:fillRect/>
          </a:stretch>
        </p:blipFill>
        <p:spPr>
          <a:xfrm>
            <a:off x="576943" y="806987"/>
            <a:ext cx="3701143" cy="3612615"/>
          </a:xfrm>
          <a:prstGeom prst="rect">
            <a:avLst/>
          </a:prstGeom>
        </p:spPr>
      </p:pic>
      <p:sp>
        <p:nvSpPr>
          <p:cNvPr id="6" name="TextBox 5"/>
          <p:cNvSpPr txBox="1"/>
          <p:nvPr/>
        </p:nvSpPr>
        <p:spPr>
          <a:xfrm>
            <a:off x="631371" y="4419602"/>
            <a:ext cx="3712029" cy="500135"/>
          </a:xfrm>
          <a:prstGeom prst="rect">
            <a:avLst/>
          </a:prstGeom>
          <a:noFill/>
        </p:spPr>
        <p:txBody>
          <a:bodyPr wrap="square" lIns="68579" tIns="34289" rIns="68579" bIns="34289" rtlCol="0">
            <a:spAutoFit/>
          </a:bodyPr>
          <a:lstStyle/>
          <a:p>
            <a:pPr algn="ctr"/>
            <a:r>
              <a:rPr lang="en-US" b="1" dirty="0" smtClean="0">
                <a:solidFill>
                  <a:schemeClr val="tx2"/>
                </a:solidFill>
                <a:latin typeface="Arial Black" panose="020B0A04020102020204" pitchFamily="34" charset="0"/>
                <a:cs typeface="Arial" panose="020B0604020202020204" pitchFamily="34" charset="0"/>
              </a:rPr>
              <a:t>Blocked door, items hanging or stored in child’s reach</a:t>
            </a:r>
            <a:endParaRPr lang="en-US" b="1" dirty="0">
              <a:solidFill>
                <a:schemeClr val="tx2"/>
              </a:solidFill>
              <a:latin typeface="Arial Black" panose="020B0A04020102020204" pitchFamily="34" charset="0"/>
              <a:cs typeface="Arial" panose="020B0604020202020204" pitchFamily="34" charset="0"/>
            </a:endParaRPr>
          </a:p>
        </p:txBody>
      </p:sp>
      <p:pic>
        <p:nvPicPr>
          <p:cNvPr id="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00994" y="783772"/>
            <a:ext cx="4007925" cy="3690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181601" y="4512736"/>
            <a:ext cx="3679371" cy="500135"/>
          </a:xfrm>
          <a:prstGeom prst="rect">
            <a:avLst/>
          </a:prstGeom>
          <a:noFill/>
        </p:spPr>
        <p:txBody>
          <a:bodyPr wrap="square" lIns="68579" tIns="34289" rIns="68579" bIns="34289" rtlCol="0">
            <a:spAutoFit/>
          </a:bodyPr>
          <a:lstStyle/>
          <a:p>
            <a:pPr algn="ctr"/>
            <a:r>
              <a:rPr lang="en-US" dirty="0" smtClean="0">
                <a:solidFill>
                  <a:schemeClr val="tx2"/>
                </a:solidFill>
                <a:latin typeface="Arial Black" panose="020B0A04020102020204" pitchFamily="34" charset="0"/>
              </a:rPr>
              <a:t>Clean/safe access to sports items and recycling.</a:t>
            </a:r>
            <a:endParaRPr lang="en-US" dirty="0">
              <a:solidFill>
                <a:schemeClr val="tx2"/>
              </a:solidFill>
              <a:latin typeface="Arial Black" panose="020B0A04020102020204" pitchFamily="34" charset="0"/>
            </a:endParaRPr>
          </a:p>
        </p:txBody>
      </p:sp>
      <p:sp>
        <p:nvSpPr>
          <p:cNvPr id="11" name="TextBox 10"/>
          <p:cNvSpPr txBox="1"/>
          <p:nvPr/>
        </p:nvSpPr>
        <p:spPr>
          <a:xfrm>
            <a:off x="631371" y="359229"/>
            <a:ext cx="3712029"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NOT Acceptable</a:t>
            </a:r>
            <a:endParaRPr lang="en-US" sz="2000" dirty="0">
              <a:solidFill>
                <a:schemeClr val="tx2"/>
              </a:solidFill>
              <a:latin typeface="Aharoni" pitchFamily="2" charset="-79"/>
              <a:cs typeface="Aharoni" pitchFamily="2" charset="-79"/>
            </a:endParaRPr>
          </a:p>
        </p:txBody>
      </p:sp>
      <p:sp>
        <p:nvSpPr>
          <p:cNvPr id="12" name="TextBox 11"/>
          <p:cNvSpPr txBox="1"/>
          <p:nvPr/>
        </p:nvSpPr>
        <p:spPr>
          <a:xfrm>
            <a:off x="4887686" y="348343"/>
            <a:ext cx="3657600" cy="400110"/>
          </a:xfrm>
          <a:prstGeom prst="rect">
            <a:avLst/>
          </a:prstGeom>
          <a:noFill/>
        </p:spPr>
        <p:txBody>
          <a:bodyPr wrap="square" rtlCol="0">
            <a:spAutoFit/>
          </a:bodyPr>
          <a:lstStyle/>
          <a:p>
            <a:pPr algn="ctr"/>
            <a:r>
              <a:rPr lang="en-US" sz="2000" dirty="0" smtClean="0">
                <a:solidFill>
                  <a:schemeClr val="tx2"/>
                </a:solidFill>
                <a:latin typeface="Aharoni" pitchFamily="2" charset="-79"/>
                <a:cs typeface="Aharoni" pitchFamily="2" charset="-79"/>
              </a:rPr>
              <a:t>ACCEPTABLE</a:t>
            </a:r>
            <a:endParaRPr lang="en-US" sz="2000" dirty="0">
              <a:solidFill>
                <a:schemeClr val="tx2"/>
              </a:solidFill>
              <a:latin typeface="Aharoni" pitchFamily="2" charset="-79"/>
              <a:cs typeface="Aharoni" pitchFamily="2" charset="-79"/>
            </a:endParaRPr>
          </a:p>
        </p:txBody>
      </p:sp>
    </p:spTree>
    <p:extLst>
      <p:ext uri="{BB962C8B-B14F-4D97-AF65-F5344CB8AC3E}">
        <p14:creationId xmlns:p14="http://schemas.microsoft.com/office/powerpoint/2010/main" val="685783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425" y="261257"/>
            <a:ext cx="6446114" cy="4371898"/>
          </a:xfrm>
          <a:prstGeom prst="rect">
            <a:avLst/>
          </a:prstGeom>
        </p:spPr>
      </p:pic>
      <p:sp>
        <p:nvSpPr>
          <p:cNvPr id="9" name="Title 3"/>
          <p:cNvSpPr txBox="1">
            <a:spLocks/>
          </p:cNvSpPr>
          <p:nvPr/>
        </p:nvSpPr>
        <p:spPr>
          <a:xfrm>
            <a:off x="-261486" y="97971"/>
            <a:ext cx="7447979" cy="658906"/>
          </a:xfrm>
          <a:prstGeom prst="rect">
            <a:avLst/>
          </a:prstGeom>
        </p:spPr>
        <p:txBody>
          <a:bodyPr lIns="68579" tIns="34289" rIns="68579" bIns="34289"/>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endParaRPr lang="en-US" sz="2400" b="1" dirty="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n-US" sz="2400" dirty="0"/>
          </a:p>
        </p:txBody>
      </p:sp>
      <p:sp>
        <p:nvSpPr>
          <p:cNvPr id="6" name="TextBox 5"/>
          <p:cNvSpPr txBox="1"/>
          <p:nvPr/>
        </p:nvSpPr>
        <p:spPr>
          <a:xfrm>
            <a:off x="6991513" y="1161011"/>
            <a:ext cx="1597316" cy="2008240"/>
          </a:xfrm>
          <a:prstGeom prst="rect">
            <a:avLst/>
          </a:prstGeom>
          <a:noFill/>
        </p:spPr>
        <p:txBody>
          <a:bodyPr wrap="square" lIns="68579" tIns="34289" rIns="68579" bIns="34289" rtlCol="0">
            <a:spAutoFit/>
          </a:bodyPr>
          <a:lstStyle/>
          <a:p>
            <a:pPr algn="ctr"/>
            <a:r>
              <a:rPr lang="en-US" sz="1800" b="1" dirty="0" smtClean="0">
                <a:solidFill>
                  <a:schemeClr val="tx2"/>
                </a:solidFill>
                <a:latin typeface="Arial" panose="020B0604020202020204" pitchFamily="34" charset="0"/>
                <a:cs typeface="Arial" panose="020B0604020202020204" pitchFamily="34" charset="0"/>
              </a:rPr>
              <a:t>Unsafe items in child’s reach, counters &amp; tables too cluttered to clean or use</a:t>
            </a:r>
            <a:endParaRPr lang="en-US" sz="1800" b="1" dirty="0">
              <a:solidFill>
                <a:schemeClr val="tx2"/>
              </a:solidFill>
              <a:latin typeface="Arial" panose="020B0604020202020204" pitchFamily="34" charset="0"/>
              <a:cs typeface="Arial" panose="020B0604020202020204" pitchFamily="34" charset="0"/>
            </a:endParaRPr>
          </a:p>
        </p:txBody>
      </p:sp>
      <p:sp>
        <p:nvSpPr>
          <p:cNvPr id="3" name="TextBox 2"/>
          <p:cNvSpPr txBox="1"/>
          <p:nvPr/>
        </p:nvSpPr>
        <p:spPr>
          <a:xfrm>
            <a:off x="6845530" y="261257"/>
            <a:ext cx="1754186" cy="1315743"/>
          </a:xfrm>
          <a:prstGeom prst="rect">
            <a:avLst/>
          </a:prstGeom>
          <a:noFill/>
        </p:spPr>
        <p:txBody>
          <a:bodyPr wrap="square" lIns="68579" tIns="34289" rIns="68579" bIns="34289" rtlCol="0">
            <a:spAutoFit/>
          </a:bodyPr>
          <a:lstStyle/>
          <a:p>
            <a:r>
              <a:rPr lang="en-US" sz="2700" b="1"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Think – SAFETY!</a:t>
            </a:r>
            <a:endParaRPr lang="en-US" sz="2700" dirty="0">
              <a:solidFill>
                <a:schemeClr val="tx2"/>
              </a:solidFill>
            </a:endParaRPr>
          </a:p>
          <a:p>
            <a:endParaRPr lang="en-US" sz="2700" dirty="0">
              <a:solidFill>
                <a:srgbClr val="92D050"/>
              </a:solidFill>
            </a:endParaRPr>
          </a:p>
        </p:txBody>
      </p:sp>
      <p:pic>
        <p:nvPicPr>
          <p:cNvPr id="11266" name="Picture 2" descr="Image result for think questio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97966" y="3189442"/>
            <a:ext cx="1416691" cy="1954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6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muskybaymillwork.com/wp-content/uploads/2012/09/dunlopstrt.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58165" y="125457"/>
            <a:ext cx="6361401" cy="48246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340958" y="903514"/>
            <a:ext cx="1803042" cy="2654571"/>
          </a:xfrm>
          <a:prstGeom prst="rect">
            <a:avLst/>
          </a:prstGeom>
          <a:noFill/>
        </p:spPr>
        <p:txBody>
          <a:bodyPr wrap="square" lIns="68579" tIns="34289" rIns="68579" bIns="34289" rtlCol="0">
            <a:spAutoFit/>
          </a:bodyPr>
          <a:lstStyle/>
          <a:p>
            <a:r>
              <a:rPr lang="en-US" sz="2400" dirty="0" smtClean="0">
                <a:solidFill>
                  <a:schemeClr val="tx2"/>
                </a:solidFill>
                <a:latin typeface="Arial Black" panose="020B0A04020102020204" pitchFamily="34" charset="0"/>
              </a:rPr>
              <a:t>Safe storage, </a:t>
            </a:r>
          </a:p>
          <a:p>
            <a:r>
              <a:rPr lang="en-US" sz="2400" dirty="0" smtClean="0">
                <a:solidFill>
                  <a:schemeClr val="tx2"/>
                </a:solidFill>
                <a:latin typeface="Arial Black" panose="020B0A04020102020204" pitchFamily="34" charset="0"/>
              </a:rPr>
              <a:t>clear access, </a:t>
            </a:r>
          </a:p>
          <a:p>
            <a:r>
              <a:rPr lang="en-US" sz="2400" dirty="0" smtClean="0">
                <a:solidFill>
                  <a:schemeClr val="tx2"/>
                </a:solidFill>
                <a:latin typeface="Arial Black" panose="020B0A04020102020204" pitchFamily="34" charset="0"/>
              </a:rPr>
              <a:t>clean table &amp; </a:t>
            </a:r>
          </a:p>
          <a:p>
            <a:r>
              <a:rPr lang="en-US" sz="2400" dirty="0" smtClean="0">
                <a:solidFill>
                  <a:schemeClr val="tx2"/>
                </a:solidFill>
                <a:latin typeface="Arial Black" panose="020B0A04020102020204" pitchFamily="34" charset="0"/>
              </a:rPr>
              <a:t>counter</a:t>
            </a:r>
            <a:endParaRPr lang="en-US" sz="240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418842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222607" y="151809"/>
            <a:ext cx="7543802" cy="658906"/>
          </a:xfrm>
          <a:prstGeom prst="rect">
            <a:avLst/>
          </a:prstGeom>
        </p:spPr>
        <p:txBody>
          <a:bodyPr lIns="68579" tIns="34289" rIns="68579" bIns="34289">
            <a:normAutofit fontScale="75000" lnSpcReduction="2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b="1" dirty="0" smtClean="0">
                <a:solidFill>
                  <a:schemeClr val="bg2">
                    <a:lumMod val="2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b="1"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Think – SAFETY!</a:t>
            </a:r>
            <a:endParaRPr lang="en-US" dirty="0"/>
          </a:p>
        </p:txBody>
      </p:sp>
      <p:sp>
        <p:nvSpPr>
          <p:cNvPr id="7" name="TextBox 6"/>
          <p:cNvSpPr txBox="1"/>
          <p:nvPr/>
        </p:nvSpPr>
        <p:spPr>
          <a:xfrm>
            <a:off x="3701142" y="3722915"/>
            <a:ext cx="3782505" cy="807911"/>
          </a:xfrm>
          <a:prstGeom prst="rect">
            <a:avLst/>
          </a:prstGeom>
          <a:noFill/>
        </p:spPr>
        <p:txBody>
          <a:bodyPr wrap="square" lIns="68579" tIns="34289" rIns="68579" bIns="34289" rtlCol="0">
            <a:spAutoFit/>
          </a:bodyPr>
          <a:lstStyle/>
          <a:p>
            <a:pPr algn="ctr"/>
            <a:r>
              <a:rPr lang="en-US" sz="2400" b="1" dirty="0" smtClean="0">
                <a:solidFill>
                  <a:schemeClr val="tx2"/>
                </a:solidFill>
                <a:latin typeface="Arial" panose="020B0604020202020204" pitchFamily="34" charset="0"/>
                <a:cs typeface="Arial" panose="020B0604020202020204" pitchFamily="34" charset="0"/>
              </a:rPr>
              <a:t>Drowning risk, child unsupervised</a:t>
            </a:r>
            <a:endParaRPr lang="en-US" sz="2400" b="1" dirty="0">
              <a:solidFill>
                <a:schemeClr val="tx2"/>
              </a:solidFill>
              <a:latin typeface="Arial" panose="020B0604020202020204" pitchFamily="34" charset="0"/>
              <a:cs typeface="Arial" panose="020B0604020202020204" pitchFamily="34" charset="0"/>
            </a:endParaRPr>
          </a:p>
        </p:txBody>
      </p:sp>
      <p:pic>
        <p:nvPicPr>
          <p:cNvPr id="1026" name="Picture 2" descr="http://www.safewateralarms.co.uk/s/cc_images/cache_2417499813.jpg?t=134038652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80175" y="896996"/>
            <a:ext cx="2459391" cy="33791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lonestarlifesavers.convergencecms.co/templates/photos/article8932/child-poolsafety-1-.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39984" y="889908"/>
            <a:ext cx="4126425" cy="2785338"/>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Image result for think question"/>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453254" y="2453453"/>
            <a:ext cx="1831474" cy="252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3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0" y="537121"/>
            <a:ext cx="4560013" cy="1507989"/>
          </a:xfrm>
        </p:spPr>
        <p:txBody>
          <a:bodyPr>
            <a:normAutofit/>
          </a:bodyPr>
          <a:lstStyle/>
          <a:p>
            <a:pPr marL="257168" indent="-257168">
              <a:lnSpc>
                <a:spcPct val="120000"/>
              </a:lnSpc>
              <a:spcBef>
                <a:spcPts val="0"/>
              </a:spcBef>
              <a:buClr>
                <a:schemeClr val="tx2"/>
              </a:buClr>
            </a:pPr>
            <a:r>
              <a:rPr lang="en-US" dirty="0" smtClean="0">
                <a:solidFill>
                  <a:schemeClr val="tx2"/>
                </a:solidFill>
                <a:latin typeface="Arial" panose="020B0604020202020204" pitchFamily="34" charset="0"/>
                <a:cs typeface="Arial" panose="020B0604020202020204" pitchFamily="34" charset="0"/>
              </a:rPr>
              <a:t>See-through fencing </a:t>
            </a:r>
          </a:p>
          <a:p>
            <a:pPr marL="257168" indent="-257168">
              <a:lnSpc>
                <a:spcPct val="120000"/>
              </a:lnSpc>
              <a:spcBef>
                <a:spcPts val="0"/>
              </a:spcBef>
              <a:buClr>
                <a:schemeClr val="tx2"/>
              </a:buClr>
            </a:pPr>
            <a:r>
              <a:rPr lang="en-US" dirty="0" smtClean="0">
                <a:solidFill>
                  <a:schemeClr val="tx2"/>
                </a:solidFill>
                <a:latin typeface="Arial" panose="020B0604020202020204" pitchFamily="34" charset="0"/>
                <a:cs typeface="Arial" panose="020B0604020202020204" pitchFamily="34" charset="0"/>
              </a:rPr>
              <a:t>Protective covers prevent accidental access to body of water</a:t>
            </a:r>
          </a:p>
          <a:p>
            <a:pPr marL="552055" lvl="1" indent="-257168" algn="just">
              <a:lnSpc>
                <a:spcPct val="120000"/>
              </a:lnSpc>
              <a:spcBef>
                <a:spcPts val="0"/>
              </a:spcBef>
              <a:buClr>
                <a:schemeClr val="tx2"/>
              </a:buClr>
            </a:pPr>
            <a:r>
              <a:rPr lang="en-US" sz="800" dirty="0" smtClean="0">
                <a:solidFill>
                  <a:schemeClr val="tx2"/>
                </a:solidFill>
                <a:latin typeface="Arial" panose="020B0604020202020204" pitchFamily="34" charset="0"/>
                <a:cs typeface="Arial" panose="020B0604020202020204" pitchFamily="34" charset="0"/>
              </a:rPr>
              <a:t>Dependent children under 10 years of age; minor and NMDs who are developmentally, mentally or physically disabled; a minor or NMD parent’s child who is under ten years of age or developmentally, mentally, or physically disabled. </a:t>
            </a:r>
            <a:endParaRPr lang="en-US" sz="800" dirty="0">
              <a:solidFill>
                <a:schemeClr val="tx2"/>
              </a:solidFill>
              <a:latin typeface="Arial" panose="020B0604020202020204" pitchFamily="34" charset="0"/>
              <a:cs typeface="Arial" panose="020B0604020202020204" pitchFamily="34" charset="0"/>
            </a:endParaRPr>
          </a:p>
          <a:p>
            <a:pPr>
              <a:lnSpc>
                <a:spcPct val="120000"/>
              </a:lnSpc>
              <a:spcBef>
                <a:spcPts val="0"/>
              </a:spcBef>
            </a:pPr>
            <a:endParaRPr lang="en-US" dirty="0">
              <a:latin typeface="Arial" panose="020B0604020202020204" pitchFamily="34" charset="0"/>
              <a:cs typeface="Arial" panose="020B0604020202020204" pitchFamily="34" charset="0"/>
            </a:endParaRPr>
          </a:p>
        </p:txBody>
      </p:sp>
      <p:pic>
        <p:nvPicPr>
          <p:cNvPr id="1028" name="Picture 4" descr="http://www.aquatechpoolsystems.com/wp-content/uploads/2012/04/pool-cover-bay-area.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587" y="2045111"/>
            <a:ext cx="2943386" cy="2209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86500" y="2115832"/>
            <a:ext cx="2385893" cy="346249"/>
          </a:xfrm>
          <a:prstGeom prst="rect">
            <a:avLst/>
          </a:prstGeom>
          <a:solidFill>
            <a:schemeClr val="bg1"/>
          </a:solidFill>
          <a:ln w="38100">
            <a:solidFill>
              <a:schemeClr val="accent1"/>
            </a:solidFill>
          </a:ln>
        </p:spPr>
        <p:txBody>
          <a:bodyPr wrap="square" lIns="68579" tIns="34289" rIns="68579" bIns="34289" rtlCol="0">
            <a:spAutoFit/>
          </a:bodyPr>
          <a:lstStyle/>
          <a:p>
            <a:r>
              <a:rPr lang="en-US" sz="1800" b="1" dirty="0"/>
              <a:t>Examples of Covers</a:t>
            </a:r>
          </a:p>
        </p:txBody>
      </p:sp>
      <p:pic>
        <p:nvPicPr>
          <p:cNvPr id="2052" name="Picture 4" descr="http://www.majesticpoolservice.net/wp-content/uploads/2012/02/all-safe-pool-nets.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916708" y="2827275"/>
            <a:ext cx="2885855" cy="216851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guardianpoolfence.com/wp-content/uploads/2014/06/keep-children-safe-backyard.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13194" y="97307"/>
            <a:ext cx="4377017" cy="2973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896924" y="4758308"/>
            <a:ext cx="2932534" cy="288541"/>
          </a:xfrm>
          <a:prstGeom prst="rect">
            <a:avLst/>
          </a:prstGeom>
          <a:solidFill>
            <a:schemeClr val="bg1"/>
          </a:solidFill>
          <a:ln w="38100">
            <a:solidFill>
              <a:schemeClr val="accent1"/>
            </a:solidFill>
          </a:ln>
        </p:spPr>
        <p:txBody>
          <a:bodyPr wrap="none" lIns="68580" tIns="34290" rIns="68580" bIns="34290" rtlCol="0">
            <a:spAutoFit/>
          </a:bodyPr>
          <a:lstStyle/>
          <a:p>
            <a:r>
              <a:rPr lang="en-US" b="1" dirty="0" smtClean="0"/>
              <a:t>Cover Ponds &amp; Fountains Too!</a:t>
            </a:r>
            <a:endParaRPr lang="en-US" b="1" dirty="0"/>
          </a:p>
        </p:txBody>
      </p:sp>
      <p:pic>
        <p:nvPicPr>
          <p:cNvPr id="2060" name="Picture 12" descr="http://www.poolcovers.com/wp-content/uploads/2012/10/safety_automatic-pool-cover-20.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37435" y="2645677"/>
            <a:ext cx="3391013" cy="23501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28448" y="243433"/>
            <a:ext cx="2903680" cy="392415"/>
          </a:xfrm>
          <a:prstGeom prst="rect">
            <a:avLst/>
          </a:prstGeom>
          <a:solidFill>
            <a:schemeClr val="bg1"/>
          </a:solidFill>
          <a:ln w="38100">
            <a:solidFill>
              <a:schemeClr val="accent1"/>
            </a:solidFill>
          </a:ln>
        </p:spPr>
        <p:txBody>
          <a:bodyPr wrap="none" lIns="68579" tIns="34289" rIns="68579" bIns="34289" rtlCol="0">
            <a:spAutoFit/>
          </a:bodyPr>
          <a:lstStyle/>
          <a:p>
            <a:r>
              <a:rPr lang="en-US" sz="2100" b="1" dirty="0"/>
              <a:t>Examples of Fencing</a:t>
            </a:r>
          </a:p>
        </p:txBody>
      </p:sp>
      <p:sp>
        <p:nvSpPr>
          <p:cNvPr id="10" name="Title 9"/>
          <p:cNvSpPr>
            <a:spLocks noGrp="1"/>
          </p:cNvSpPr>
          <p:nvPr>
            <p:ph type="title"/>
          </p:nvPr>
        </p:nvSpPr>
        <p:spPr>
          <a:xfrm>
            <a:off x="395498" y="-82658"/>
            <a:ext cx="7543802" cy="652182"/>
          </a:xfrm>
        </p:spPr>
        <p:txBody>
          <a:bodyPr>
            <a:normAutofit/>
          </a:bodyPr>
          <a:lstStyle/>
          <a:p>
            <a:r>
              <a:rPr lang="en-US" b="1" dirty="0" smtClean="0">
                <a:solidFill>
                  <a:schemeClr val="tx2"/>
                </a:solidFill>
                <a:latin typeface="Arial" panose="020B0604020202020204" pitchFamily="34" charset="0"/>
                <a:cs typeface="Arial" panose="020B0604020202020204" pitchFamily="34" charset="0"/>
              </a:rPr>
              <a:t>GOOD POOL </a:t>
            </a:r>
            <a:r>
              <a:rPr lang="en-US" b="1" dirty="0">
                <a:solidFill>
                  <a:schemeClr val="tx2"/>
                </a:solidFill>
                <a:latin typeface="Arial" panose="020B0604020202020204" pitchFamily="34" charset="0"/>
                <a:cs typeface="Arial" panose="020B0604020202020204" pitchFamily="34" charset="0"/>
              </a:rPr>
              <a:t>SAFETY </a:t>
            </a:r>
            <a:endParaRPr lang="en-US" dirty="0"/>
          </a:p>
        </p:txBody>
      </p:sp>
      <p:sp>
        <p:nvSpPr>
          <p:cNvPr id="3" name="TextBox 2"/>
          <p:cNvSpPr txBox="1"/>
          <p:nvPr/>
        </p:nvSpPr>
        <p:spPr>
          <a:xfrm>
            <a:off x="0" y="4254131"/>
            <a:ext cx="2523281" cy="954107"/>
          </a:xfrm>
          <a:prstGeom prst="rect">
            <a:avLst/>
          </a:prstGeom>
          <a:noFill/>
        </p:spPr>
        <p:txBody>
          <a:bodyPr wrap="square" rtlCol="0">
            <a:spAutoFit/>
          </a:bodyPr>
          <a:lstStyle/>
          <a:p>
            <a:r>
              <a:rPr lang="en-US" b="1" dirty="0" smtClean="0">
                <a:solidFill>
                  <a:srgbClr val="FF0000"/>
                </a:solidFill>
              </a:rPr>
              <a:t>Exception: Exits alarms on doors &amp;windows when fence or cover not </a:t>
            </a:r>
            <a:r>
              <a:rPr lang="en-US" b="1" u="sng" dirty="0" smtClean="0">
                <a:solidFill>
                  <a:srgbClr val="FF0000"/>
                </a:solidFill>
              </a:rPr>
              <a:t>structurally</a:t>
            </a:r>
            <a:r>
              <a:rPr lang="en-US" b="1" dirty="0" smtClean="0">
                <a:solidFill>
                  <a:srgbClr val="FF0000"/>
                </a:solidFill>
              </a:rPr>
              <a:t> possible.</a:t>
            </a:r>
            <a:endParaRPr lang="en-US" b="1" dirty="0">
              <a:solidFill>
                <a:srgbClr val="FF0000"/>
              </a:solidFill>
            </a:endParaRPr>
          </a:p>
        </p:txBody>
      </p:sp>
    </p:spTree>
    <p:extLst>
      <p:ext uri="{BB962C8B-B14F-4D97-AF65-F5344CB8AC3E}">
        <p14:creationId xmlns:p14="http://schemas.microsoft.com/office/powerpoint/2010/main" val="255322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20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theknowledgeengineers.com/wp-content/uploads/2015/05/Digital-Trainin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45732" y="3107530"/>
            <a:ext cx="3550444" cy="20359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itle 4"/>
          <p:cNvSpPr>
            <a:spLocks noGrp="1"/>
          </p:cNvSpPr>
          <p:nvPr>
            <p:ph type="title"/>
          </p:nvPr>
        </p:nvSpPr>
        <p:spPr>
          <a:xfrm>
            <a:off x="628213" y="195318"/>
            <a:ext cx="7848724" cy="704456"/>
          </a:xfrm>
        </p:spPr>
        <p:txBody>
          <a:bodyPr>
            <a:normAutofit fontScale="90000"/>
          </a:bodyPr>
          <a:lstStyle/>
          <a:p>
            <a:pPr lvl="0">
              <a:defRPr/>
            </a:pPr>
            <a:r>
              <a:rPr lang="en-US" sz="32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3200" dirty="0">
              <a:solidFill>
                <a:srgbClr val="C00000"/>
              </a:solidFill>
            </a:endParaRPr>
          </a:p>
        </p:txBody>
      </p:sp>
      <p:sp>
        <p:nvSpPr>
          <p:cNvPr id="7" name="Content Placeholder 6"/>
          <p:cNvSpPr>
            <a:spLocks noGrp="1"/>
          </p:cNvSpPr>
          <p:nvPr>
            <p:ph idx="1"/>
          </p:nvPr>
        </p:nvSpPr>
        <p:spPr>
          <a:xfrm>
            <a:off x="447944" y="1326524"/>
            <a:ext cx="5818573" cy="3341392"/>
          </a:xfrm>
        </p:spPr>
        <p:txBody>
          <a:bodyPr>
            <a:normAutofit fontScale="92500" lnSpcReduction="10000"/>
          </a:bodyPr>
          <a:lstStyle/>
          <a:p>
            <a:pPr marL="0" indent="0">
              <a:buNone/>
            </a:pPr>
            <a:r>
              <a:rPr lang="en-US" sz="2800" b="1" dirty="0" smtClean="0">
                <a:solidFill>
                  <a:schemeClr val="tx2"/>
                </a:solidFill>
                <a:latin typeface="Arial" panose="020B0604020202020204" pitchFamily="34" charset="0"/>
                <a:cs typeface="Arial" panose="020B0604020202020204" pitchFamily="34" charset="0"/>
              </a:rPr>
              <a:t>Training Requirements</a:t>
            </a:r>
            <a:endParaRPr lang="en-US" sz="2200" b="1" dirty="0">
              <a:solidFill>
                <a:schemeClr val="tx2"/>
              </a:solidFill>
              <a:latin typeface="Arial" panose="020B0604020202020204" pitchFamily="34" charset="0"/>
              <a:cs typeface="Arial" panose="020B0604020202020204" pitchFamily="34" charset="0"/>
            </a:endParaRPr>
          </a:p>
          <a:p>
            <a:r>
              <a:rPr lang="en-US" b="1" dirty="0">
                <a:solidFill>
                  <a:schemeClr val="tx2"/>
                </a:solidFill>
                <a:latin typeface="Arial" panose="020B0604020202020204" pitchFamily="34" charset="0"/>
                <a:cs typeface="Arial" panose="020B0604020202020204" pitchFamily="34" charset="0"/>
              </a:rPr>
              <a:t>FREE CPR &amp; First </a:t>
            </a:r>
            <a:r>
              <a:rPr lang="en-US" b="1" dirty="0" smtClean="0">
                <a:solidFill>
                  <a:schemeClr val="tx2"/>
                </a:solidFill>
                <a:latin typeface="Arial" panose="020B0604020202020204" pitchFamily="34" charset="0"/>
                <a:cs typeface="Arial" panose="020B0604020202020204" pitchFamily="34" charset="0"/>
              </a:rPr>
              <a:t>Aid* (661-319-1836)</a:t>
            </a:r>
          </a:p>
          <a:p>
            <a:r>
              <a:rPr lang="en-US" b="1" dirty="0" smtClean="0">
                <a:solidFill>
                  <a:schemeClr val="tx2"/>
                </a:solidFill>
                <a:latin typeface="Arial" panose="020B0604020202020204" pitchFamily="34" charset="0"/>
                <a:cs typeface="Arial" panose="020B0604020202020204" pitchFamily="34" charset="0"/>
              </a:rPr>
              <a:t>Initial and every 2 years for approved home/family</a:t>
            </a:r>
          </a:p>
          <a:p>
            <a:pPr lvl="1"/>
            <a:r>
              <a:rPr lang="en-US" sz="1400" b="1" dirty="0" smtClean="0">
                <a:solidFill>
                  <a:schemeClr val="tx2"/>
                </a:solidFill>
                <a:latin typeface="Arial" panose="020B0604020202020204" pitchFamily="34" charset="0"/>
                <a:cs typeface="Arial" panose="020B0604020202020204" pitchFamily="34" charset="0"/>
              </a:rPr>
              <a:t>*CPR/First Aid must be completed within 90 days of RFA Approval</a:t>
            </a:r>
          </a:p>
          <a:p>
            <a:r>
              <a:rPr lang="en-US" b="1" dirty="0" smtClean="0">
                <a:solidFill>
                  <a:schemeClr val="tx2"/>
                </a:solidFill>
                <a:latin typeface="Arial" panose="020B0604020202020204" pitchFamily="34" charset="0"/>
                <a:cs typeface="Arial" panose="020B0604020202020204" pitchFamily="34" charset="0"/>
              </a:rPr>
              <a:t>FREE </a:t>
            </a:r>
            <a:r>
              <a:rPr lang="en-US" b="1" dirty="0">
                <a:solidFill>
                  <a:schemeClr val="tx2"/>
                </a:solidFill>
                <a:latin typeface="Arial" panose="020B0604020202020204" pitchFamily="34" charset="0"/>
                <a:cs typeface="Arial" panose="020B0604020202020204" pitchFamily="34" charset="0"/>
              </a:rPr>
              <a:t>Pre-Approval </a:t>
            </a:r>
            <a:r>
              <a:rPr lang="en-US" b="1" dirty="0" smtClean="0">
                <a:solidFill>
                  <a:schemeClr val="tx2"/>
                </a:solidFill>
                <a:latin typeface="Arial" panose="020B0604020202020204" pitchFamily="34" charset="0"/>
                <a:cs typeface="Arial" panose="020B0604020202020204" pitchFamily="34" charset="0"/>
              </a:rPr>
              <a:t>Training (661-395-4991)</a:t>
            </a:r>
          </a:p>
          <a:p>
            <a:pPr lvl="1"/>
            <a:r>
              <a:rPr lang="en-US" b="1" dirty="0" smtClean="0">
                <a:solidFill>
                  <a:schemeClr val="tx2"/>
                </a:solidFill>
                <a:latin typeface="Arial" panose="020B0604020202020204" pitchFamily="34" charset="0"/>
                <a:cs typeface="Arial" panose="020B0604020202020204" pitchFamily="34" charset="0"/>
              </a:rPr>
              <a:t>12 </a:t>
            </a:r>
            <a:r>
              <a:rPr lang="en-US" b="1" dirty="0">
                <a:solidFill>
                  <a:schemeClr val="tx2"/>
                </a:solidFill>
                <a:latin typeface="Arial" panose="020B0604020202020204" pitchFamily="34" charset="0"/>
                <a:cs typeface="Arial" panose="020B0604020202020204" pitchFamily="34" charset="0"/>
              </a:rPr>
              <a:t>Hour </a:t>
            </a:r>
            <a:r>
              <a:rPr lang="en-US" b="1" dirty="0" smtClean="0">
                <a:solidFill>
                  <a:schemeClr val="tx2"/>
                </a:solidFill>
                <a:latin typeface="Arial" panose="020B0604020202020204" pitchFamily="34" charset="0"/>
                <a:cs typeface="Arial" panose="020B0604020202020204" pitchFamily="34" charset="0"/>
              </a:rPr>
              <a:t>Course – Certificate provided upon completion</a:t>
            </a:r>
          </a:p>
          <a:p>
            <a:r>
              <a:rPr lang="en-US" b="1" dirty="0" smtClean="0">
                <a:solidFill>
                  <a:schemeClr val="tx2"/>
                </a:solidFill>
                <a:latin typeface="Arial" panose="020B0604020202020204" pitchFamily="34" charset="0"/>
                <a:cs typeface="Arial" panose="020B0604020202020204" pitchFamily="34" charset="0"/>
              </a:rPr>
              <a:t>FREE Annual Training</a:t>
            </a:r>
            <a:r>
              <a:rPr lang="en-US" dirty="0" smtClean="0">
                <a:solidFill>
                  <a:schemeClr val="tx2"/>
                </a:solidFill>
                <a:latin typeface="Arial" panose="020B0604020202020204" pitchFamily="34" charset="0"/>
                <a:cs typeface="Arial" panose="020B0604020202020204" pitchFamily="34" charset="0"/>
              </a:rPr>
              <a:t> </a:t>
            </a:r>
            <a:r>
              <a:rPr lang="en-US" b="1" dirty="0">
                <a:solidFill>
                  <a:schemeClr val="tx2"/>
                </a:solidFill>
                <a:latin typeface="Arial" panose="020B0604020202020204" pitchFamily="34" charset="0"/>
                <a:cs typeface="Arial" panose="020B0604020202020204" pitchFamily="34" charset="0"/>
              </a:rPr>
              <a:t>(661-395-4991)</a:t>
            </a:r>
            <a:endParaRPr lang="en-US" dirty="0" smtClean="0">
              <a:solidFill>
                <a:schemeClr val="tx2"/>
              </a:solidFill>
              <a:latin typeface="Arial" panose="020B0604020202020204" pitchFamily="34" charset="0"/>
              <a:cs typeface="Arial" panose="020B0604020202020204" pitchFamily="34" charset="0"/>
            </a:endParaRPr>
          </a:p>
          <a:p>
            <a:pPr lvl="1"/>
            <a:r>
              <a:rPr lang="en-US" b="1" dirty="0" smtClean="0">
                <a:solidFill>
                  <a:schemeClr val="tx2"/>
                </a:solidFill>
                <a:latin typeface="Arial" panose="020B0604020202020204" pitchFamily="34" charset="0"/>
                <a:cs typeface="Arial" panose="020B0604020202020204" pitchFamily="34" charset="0"/>
              </a:rPr>
              <a:t>8 hours required annually</a:t>
            </a:r>
            <a:endParaRPr lang="en-US" b="1" dirty="0">
              <a:solidFill>
                <a:schemeClr val="tx2"/>
              </a:solidFill>
              <a:latin typeface="Arial" panose="020B0604020202020204" pitchFamily="34" charset="0"/>
              <a:cs typeface="Arial" panose="020B0604020202020204" pitchFamily="34" charset="0"/>
            </a:endParaRPr>
          </a:p>
        </p:txBody>
      </p:sp>
      <p:pic>
        <p:nvPicPr>
          <p:cNvPr id="4098" name="Picture 2" descr="Image result for cpr first ai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57587" y="899774"/>
            <a:ext cx="2986413" cy="259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0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clrChange>
              <a:clrFrom>
                <a:srgbClr val="FFFFFF"/>
              </a:clrFrom>
              <a:clrTo>
                <a:srgbClr val="FFFFFF">
                  <a:alpha val="0"/>
                </a:srgbClr>
              </a:clrTo>
            </a:clrChange>
          </a:blip>
          <a:stretch>
            <a:fillRect/>
          </a:stretch>
        </p:blipFill>
        <p:spPr>
          <a:xfrm>
            <a:off x="4997712" y="2094522"/>
            <a:ext cx="4394849" cy="2935623"/>
          </a:xfrm>
          <a:prstGeom prst="rect">
            <a:avLst/>
          </a:prstGeom>
        </p:spPr>
      </p:pic>
      <p:sp>
        <p:nvSpPr>
          <p:cNvPr id="8" name="Title 4"/>
          <p:cNvSpPr txBox="1">
            <a:spLocks/>
          </p:cNvSpPr>
          <p:nvPr/>
        </p:nvSpPr>
        <p:spPr>
          <a:xfrm>
            <a:off x="1219892" y="71208"/>
            <a:ext cx="7194154" cy="704456"/>
          </a:xfrm>
          <a:prstGeom prst="rect">
            <a:avLst/>
          </a:prstGeom>
        </p:spPr>
        <p:txBody>
          <a:bodyPr vert="horz" lIns="68579" tIns="34289" rIns="68579" bIns="34289" rtlCol="0" anchor="b">
            <a:normAutofit fontScale="85000" lnSpcReduction="10000"/>
          </a:bodyPr>
          <a:lstStyle/>
          <a:p>
            <a:pPr lvl="0" algn="ctr">
              <a:lnSpc>
                <a:spcPct val="90000"/>
              </a:lnSpc>
              <a:spcBef>
                <a:spcPct val="0"/>
              </a:spcBef>
              <a:defRPr/>
            </a:pPr>
            <a:r>
              <a:rPr lang="en-US" sz="32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3200" dirty="0">
              <a:solidFill>
                <a:srgbClr val="C00000"/>
              </a:solidFill>
            </a:endParaRPr>
          </a:p>
        </p:txBody>
      </p:sp>
      <p:sp>
        <p:nvSpPr>
          <p:cNvPr id="3" name="Content Placeholder 2"/>
          <p:cNvSpPr>
            <a:spLocks noGrp="1"/>
          </p:cNvSpPr>
          <p:nvPr>
            <p:ph idx="1"/>
          </p:nvPr>
        </p:nvSpPr>
        <p:spPr>
          <a:xfrm>
            <a:off x="652260" y="775664"/>
            <a:ext cx="6150429" cy="3955541"/>
          </a:xfrm>
        </p:spPr>
        <p:txBody>
          <a:bodyPr>
            <a:normAutofit/>
          </a:bodyPr>
          <a:lstStyle/>
          <a:p>
            <a:pPr marL="0" indent="0" eaLnBrk="0" fontAlgn="base" hangingPunct="0">
              <a:lnSpc>
                <a:spcPct val="150000"/>
              </a:lnSpc>
              <a:spcBef>
                <a:spcPct val="20000"/>
              </a:spcBef>
              <a:spcAft>
                <a:spcPct val="0"/>
              </a:spcAft>
              <a:buClr>
                <a:srgbClr val="003366"/>
              </a:buClr>
              <a:buSzPct val="75000"/>
              <a:buNone/>
              <a:defRPr/>
            </a:pPr>
            <a:r>
              <a:rPr lang="en-US" sz="2400" b="1" kern="0" dirty="0" smtClean="0">
                <a:solidFill>
                  <a:schemeClr val="tx1">
                    <a:lumMod val="75000"/>
                  </a:schemeClr>
                </a:solidFill>
                <a:effectLst>
                  <a:outerShdw blurRad="38100" dist="38100" dir="2700000" algn="tl">
                    <a:srgbClr val="000000">
                      <a:alpha val="43137"/>
                    </a:srgbClr>
                  </a:outerShdw>
                </a:effectLst>
                <a:cs typeface="Arial" panose="020B0604020202020204" pitchFamily="34" charset="0"/>
              </a:rPr>
              <a:t>Requirements for Applicants</a:t>
            </a:r>
            <a:endParaRPr lang="en-US" sz="2400" kern="0" dirty="0" smtClean="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0" fontAlgn="base" hangingPunct="0">
              <a:lnSpc>
                <a:spcPct val="150000"/>
              </a:lnSpc>
              <a:spcBef>
                <a:spcPct val="20000"/>
              </a:spcBef>
              <a:spcAft>
                <a:spcPct val="0"/>
              </a:spcAft>
              <a:buClr>
                <a:srgbClr val="003366"/>
              </a:buClr>
              <a:buSzPct val="75000"/>
              <a:buFont typeface="Wingdings" panose="05000000000000000000" pitchFamily="2" charset="2"/>
              <a:buChar char="ü"/>
              <a:defRPr/>
            </a:pPr>
            <a:r>
              <a:rPr lang="en-US" sz="2000" b="1" kern="0" dirty="0" smtClean="0">
                <a:solidFill>
                  <a:schemeClr val="tx2"/>
                </a:solidFill>
                <a:latin typeface="Arial" panose="020B0604020202020204" pitchFamily="34" charset="0"/>
                <a:cs typeface="Arial" panose="020B0604020202020204" pitchFamily="34" charset="0"/>
              </a:rPr>
              <a:t>Health Questionnaire</a:t>
            </a:r>
          </a:p>
          <a:p>
            <a:pPr marL="562341" lvl="2" indent="-260597" eaLnBrk="0" fontAlgn="base" hangingPunct="0">
              <a:spcBef>
                <a:spcPct val="20000"/>
              </a:spcBef>
              <a:spcAft>
                <a:spcPct val="0"/>
              </a:spcAft>
              <a:buSzPct val="85000"/>
              <a:defRPr/>
            </a:pPr>
            <a:r>
              <a:rPr lang="en-US" sz="1600" b="1" dirty="0" smtClean="0">
                <a:solidFill>
                  <a:schemeClr val="tx2"/>
                </a:solidFill>
                <a:latin typeface="Arial" panose="020B0604020202020204" pitchFamily="34" charset="0"/>
                <a:cs typeface="Arial" panose="020B0604020202020204" pitchFamily="34" charset="0"/>
              </a:rPr>
              <a:t>Each Applicant must submit a Health Questionnaire.</a:t>
            </a:r>
          </a:p>
          <a:p>
            <a:pPr marL="905233" lvl="3" indent="-260597" eaLnBrk="0" fontAlgn="base" hangingPunct="0">
              <a:spcBef>
                <a:spcPct val="20000"/>
              </a:spcBef>
              <a:spcAft>
                <a:spcPct val="0"/>
              </a:spcAft>
              <a:buSzPct val="85000"/>
              <a:defRPr/>
            </a:pPr>
            <a:r>
              <a:rPr lang="en-US" b="1" i="1" dirty="0" smtClean="0">
                <a:solidFill>
                  <a:schemeClr val="tx2"/>
                </a:solidFill>
                <a:latin typeface="Arial" panose="020B0604020202020204" pitchFamily="34" charset="0"/>
                <a:cs typeface="Arial" panose="020B0604020202020204" pitchFamily="34" charset="0"/>
              </a:rPr>
              <a:t>Applicants Medical History and Medications</a:t>
            </a:r>
            <a:endParaRPr lang="en-US" b="1" i="1" dirty="0">
              <a:solidFill>
                <a:schemeClr val="tx2"/>
              </a:solidFill>
              <a:latin typeface="Arial" panose="020B0604020202020204" pitchFamily="34" charset="0"/>
              <a:cs typeface="Arial" panose="020B0604020202020204" pitchFamily="34" charset="0"/>
            </a:endParaRPr>
          </a:p>
          <a:p>
            <a:pPr lvl="1"/>
            <a:r>
              <a:rPr lang="en-US" sz="1600" b="1" dirty="0" smtClean="0">
                <a:solidFill>
                  <a:schemeClr val="tx2"/>
                </a:solidFill>
                <a:latin typeface="Arial" panose="020B0604020202020204" pitchFamily="34" charset="0"/>
                <a:cs typeface="Arial" panose="020B0604020202020204" pitchFamily="34" charset="0"/>
              </a:rPr>
              <a:t>As deemed necessary, the county reserves the right to require an applicant to complete a health screening from a health professional to verify the applicant is in good physical health.</a:t>
            </a:r>
          </a:p>
          <a:p>
            <a:pPr lvl="2"/>
            <a:r>
              <a:rPr lang="en-US" sz="1200" i="1" dirty="0" smtClean="0">
                <a:solidFill>
                  <a:schemeClr val="tx2"/>
                </a:solidFill>
                <a:latin typeface="Arial" panose="020B0604020202020204" pitchFamily="34" charset="0"/>
                <a:cs typeface="Arial" panose="020B0604020202020204" pitchFamily="34" charset="0"/>
              </a:rPr>
              <a:t>Health screening from a health professional may be used if not more than one year prior to the date of the application.</a:t>
            </a:r>
          </a:p>
          <a:p>
            <a:pPr marL="0" indent="0" eaLnBrk="0" fontAlgn="base" hangingPunct="0">
              <a:lnSpc>
                <a:spcPct val="150000"/>
              </a:lnSpc>
              <a:spcBef>
                <a:spcPct val="20000"/>
              </a:spcBef>
              <a:spcAft>
                <a:spcPct val="0"/>
              </a:spcAft>
              <a:buClr>
                <a:srgbClr val="003366"/>
              </a:buClr>
              <a:buSzPct val="75000"/>
              <a:buNone/>
              <a:defRPr/>
            </a:pPr>
            <a:endParaRPr lang="en-US" sz="2800" kern="0" dirty="0" smtClean="0">
              <a:solidFill>
                <a:schemeClr val="tx2"/>
              </a:solidFill>
              <a:latin typeface="Arial" panose="020B0604020202020204" pitchFamily="34" charset="0"/>
              <a:cs typeface="Arial" panose="020B0604020202020204" pitchFamily="34" charset="0"/>
            </a:endParaRPr>
          </a:p>
          <a:p>
            <a:endParaRPr lang="en-US" sz="2800" dirty="0"/>
          </a:p>
        </p:txBody>
      </p:sp>
    </p:spTree>
    <p:extLst>
      <p:ext uri="{BB962C8B-B14F-4D97-AF65-F5344CB8AC3E}">
        <p14:creationId xmlns:p14="http://schemas.microsoft.com/office/powerpoint/2010/main" val="210119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assessment"/>
          <p:cNvPicPr>
            <a:picLocks noChangeAspect="1" noChangeArrowheads="1"/>
          </p:cNvPicPr>
          <p:nvPr/>
        </p:nvPicPr>
        <p:blipFill>
          <a:blip r:embed="rId3" cstate="print">
            <a:clrChange>
              <a:clrFrom>
                <a:srgbClr val="FEFEFE"/>
              </a:clrFrom>
              <a:clrTo>
                <a:srgbClr val="FEFEFE">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4403750" y="2092147"/>
            <a:ext cx="4740250" cy="305135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32057" y="1088571"/>
            <a:ext cx="8712676" cy="3560702"/>
          </a:xfrm>
        </p:spPr>
        <p:txBody>
          <a:bodyPr>
            <a:noAutofit/>
          </a:bodyPr>
          <a:lstStyle/>
          <a:p>
            <a:pPr marL="0" indent="0">
              <a:spcBef>
                <a:spcPts val="1200"/>
              </a:spcBef>
              <a:spcAft>
                <a:spcPts val="600"/>
              </a:spcAft>
              <a:buNone/>
            </a:pPr>
            <a:r>
              <a:rPr lang="en-US" sz="2800" b="1" dirty="0" smtClean="0">
                <a:solidFill>
                  <a:schemeClr val="tx2"/>
                </a:solidFill>
                <a:latin typeface="Arial" panose="020B0604020202020204" pitchFamily="34" charset="0"/>
                <a:cs typeface="Arial" panose="020B0604020202020204" pitchFamily="34" charset="0"/>
              </a:rPr>
              <a:t>Family Evaluation</a:t>
            </a:r>
          </a:p>
          <a:p>
            <a:pPr marL="0" indent="0">
              <a:spcBef>
                <a:spcPts val="600"/>
              </a:spcBef>
              <a:buNone/>
            </a:pPr>
            <a:r>
              <a:rPr lang="en-US" dirty="0" smtClean="0">
                <a:solidFill>
                  <a:schemeClr val="tx2"/>
                </a:solidFill>
                <a:latin typeface="Arial" panose="020B0604020202020204" pitchFamily="34" charset="0"/>
                <a:cs typeface="Arial" panose="020B0604020202020204" pitchFamily="34" charset="0"/>
              </a:rPr>
              <a:t>A minimum of 2 in-person conversations with applicants</a:t>
            </a:r>
          </a:p>
          <a:p>
            <a:pPr marL="0" indent="0">
              <a:spcBef>
                <a:spcPts val="600"/>
              </a:spcBef>
              <a:buNone/>
            </a:pPr>
            <a:r>
              <a:rPr lang="en-US" dirty="0" smtClean="0">
                <a:solidFill>
                  <a:schemeClr val="tx2"/>
                </a:solidFill>
                <a:latin typeface="Arial" panose="020B0604020202020204" pitchFamily="34" charset="0"/>
                <a:cs typeface="Arial" panose="020B0604020202020204" pitchFamily="34" charset="0"/>
              </a:rPr>
              <a:t>(most often in the home):</a:t>
            </a:r>
          </a:p>
          <a:p>
            <a:pPr lvl="1"/>
            <a:r>
              <a:rPr lang="en-US" sz="1800" dirty="0" smtClean="0">
                <a:solidFill>
                  <a:schemeClr val="tx2"/>
                </a:solidFill>
                <a:latin typeface="Arial" panose="020B0604020202020204" pitchFamily="34" charset="0"/>
                <a:cs typeface="Arial" panose="020B0604020202020204" pitchFamily="34" charset="0"/>
              </a:rPr>
              <a:t>One individual interview of each applicant</a:t>
            </a:r>
          </a:p>
          <a:p>
            <a:pPr lvl="1"/>
            <a:r>
              <a:rPr lang="en-US" sz="1800" dirty="0" smtClean="0">
                <a:solidFill>
                  <a:schemeClr val="tx2"/>
                </a:solidFill>
                <a:latin typeface="Arial" panose="020B0604020202020204" pitchFamily="34" charset="0"/>
                <a:cs typeface="Arial" panose="020B0604020202020204" pitchFamily="34" charset="0"/>
              </a:rPr>
              <a:t>One joint interview with both applicants (if applicable)</a:t>
            </a:r>
          </a:p>
          <a:p>
            <a:pPr lvl="1"/>
            <a:r>
              <a:rPr lang="en-US" sz="1800" dirty="0" smtClean="0">
                <a:solidFill>
                  <a:schemeClr val="tx2"/>
                </a:solidFill>
                <a:latin typeface="Arial" panose="020B0604020202020204" pitchFamily="34" charset="0"/>
                <a:cs typeface="Arial" panose="020B0604020202020204" pitchFamily="34" charset="0"/>
              </a:rPr>
              <a:t>A minimum of one separate face to face interview with all other persons residing in the home (example: other adults and children).</a:t>
            </a:r>
          </a:p>
          <a:p>
            <a:pPr lvl="1"/>
            <a:r>
              <a:rPr lang="en-US" sz="1800" dirty="0" smtClean="0">
                <a:solidFill>
                  <a:schemeClr val="tx2"/>
                </a:solidFill>
                <a:latin typeface="Arial" panose="020B0604020202020204" pitchFamily="34" charset="0"/>
                <a:cs typeface="Arial" panose="020B0604020202020204" pitchFamily="34" charset="0"/>
              </a:rPr>
              <a:t>These conversations allow for more thoughtful matches                                     of children and families</a:t>
            </a:r>
          </a:p>
          <a:p>
            <a:pPr lvl="4">
              <a:buNone/>
            </a:pPr>
            <a:r>
              <a:rPr lang="en-US" sz="1100" b="1" dirty="0" smtClean="0">
                <a:solidFill>
                  <a:schemeClr val="tx2"/>
                </a:solidFill>
                <a:latin typeface="Arial" panose="020B0604020202020204" pitchFamily="34" charset="0"/>
                <a:cs typeface="Arial" panose="020B0604020202020204" pitchFamily="34" charset="0"/>
              </a:rPr>
              <a:t>*If an applicant refuses to participate in an interview, the County shall deny the application*</a:t>
            </a:r>
          </a:p>
          <a:p>
            <a:pPr>
              <a:buNone/>
            </a:pPr>
            <a:endParaRPr lang="en-US" sz="2400" dirty="0">
              <a:solidFill>
                <a:schemeClr val="tx2"/>
              </a:solidFill>
              <a:latin typeface="Arial" panose="020B0604020202020204" pitchFamily="34" charset="0"/>
              <a:cs typeface="Arial" panose="020B0604020202020204" pitchFamily="34" charset="0"/>
            </a:endParaRPr>
          </a:p>
        </p:txBody>
      </p:sp>
      <p:sp>
        <p:nvSpPr>
          <p:cNvPr id="8" name="Title 4"/>
          <p:cNvSpPr txBox="1">
            <a:spLocks/>
          </p:cNvSpPr>
          <p:nvPr/>
        </p:nvSpPr>
        <p:spPr>
          <a:xfrm>
            <a:off x="847858" y="411817"/>
            <a:ext cx="7496645" cy="452907"/>
          </a:xfrm>
          <a:prstGeom prst="rect">
            <a:avLst/>
          </a:prstGeom>
        </p:spPr>
        <p:txBody>
          <a:bodyPr vert="horz" lIns="68579" tIns="34289" rIns="68579" bIns="34289" rtlCol="0" anchor="b">
            <a:normAutofit fontScale="85000" lnSpcReduction="10000"/>
          </a:bodyPr>
          <a:lstStyle/>
          <a:p>
            <a:pPr lvl="0" algn="ctr">
              <a:lnSpc>
                <a:spcPct val="90000"/>
              </a:lnSpc>
              <a:spcBef>
                <a:spcPct val="0"/>
              </a:spcBef>
              <a:defRPr/>
            </a:pPr>
            <a:r>
              <a:rPr lang="en-US" sz="32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3200" dirty="0">
              <a:solidFill>
                <a:srgbClr val="C00000"/>
              </a:solidFill>
            </a:endParaRPr>
          </a:p>
        </p:txBody>
      </p:sp>
    </p:spTree>
    <p:extLst>
      <p:ext uri="{BB962C8B-B14F-4D97-AF65-F5344CB8AC3E}">
        <p14:creationId xmlns:p14="http://schemas.microsoft.com/office/powerpoint/2010/main" val="1731813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r>
              <a:rPr lang="en-US" sz="2800" dirty="0">
                <a:solidFill>
                  <a:srgbClr val="C00000"/>
                </a:solidFill>
              </a:rPr>
              <a:t/>
            </a:r>
            <a:br>
              <a:rPr lang="en-US" sz="2800" dirty="0">
                <a:solidFill>
                  <a:srgbClr val="C00000"/>
                </a:solidFill>
              </a:rPr>
            </a:b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solidFill>
                  <a:schemeClr val="tx2"/>
                </a:solidFill>
                <a:latin typeface="Arial" panose="020B0604020202020204" pitchFamily="34" charset="0"/>
                <a:cs typeface="Arial" panose="020B0604020202020204" pitchFamily="34" charset="0"/>
              </a:rPr>
              <a:t>Permanency Assessment</a:t>
            </a:r>
          </a:p>
          <a:p>
            <a:pPr marL="0" indent="0">
              <a:buNone/>
            </a:pPr>
            <a:r>
              <a:rPr lang="en-US" dirty="0" smtClean="0">
                <a:solidFill>
                  <a:schemeClr val="tx2"/>
                </a:solidFill>
                <a:latin typeface="Arial" panose="020B0604020202020204" pitchFamily="34" charset="0"/>
                <a:cs typeface="Arial" panose="020B0604020202020204" pitchFamily="34" charset="0"/>
              </a:rPr>
              <a:t>Willingness and suitability to provide permanency (foster, adoption, legal guardianship) to a child or non-minor dependent at the time of undergoing RFA process. </a:t>
            </a:r>
          </a:p>
          <a:p>
            <a:pPr marL="0" indent="0">
              <a:buNone/>
            </a:pPr>
            <a:r>
              <a:rPr lang="en-US" dirty="0" smtClean="0">
                <a:solidFill>
                  <a:srgbClr val="964508"/>
                </a:solidFill>
                <a:latin typeface="+mj-lt"/>
                <a:cs typeface="Arial" panose="020B0604020202020204" pitchFamily="34" charset="0"/>
              </a:rPr>
              <a:t>Please note: </a:t>
            </a:r>
            <a:r>
              <a:rPr lang="en-US" dirty="0" smtClean="0">
                <a:solidFill>
                  <a:schemeClr val="tx2"/>
                </a:solidFill>
                <a:latin typeface="Arial" panose="020B0604020202020204" pitchFamily="34" charset="0"/>
                <a:cs typeface="Arial" panose="020B0604020202020204" pitchFamily="34" charset="0"/>
              </a:rPr>
              <a:t>While RFA includes a general permanency assessment, when specific child's case goes to adoptions, there may be additional requirements to assess suitability as a prospective adoptive parent for that child. You may collect the documents below and provide them to the RFA social worker for future use in an adoption.</a:t>
            </a:r>
          </a:p>
          <a:p>
            <a:pPr lvl="2">
              <a:buFont typeface="Wingdings" panose="05000000000000000000" pitchFamily="2" charset="2"/>
              <a:buChar char="Ø"/>
            </a:pPr>
            <a:r>
              <a:rPr lang="en-US" dirty="0" smtClean="0">
                <a:solidFill>
                  <a:schemeClr val="tx2"/>
                </a:solidFill>
                <a:latin typeface="Arial" panose="020B0604020202020204" pitchFamily="34" charset="0"/>
                <a:cs typeface="Arial" panose="020B0604020202020204" pitchFamily="34" charset="0"/>
              </a:rPr>
              <a:t>May include Health Screening, TB tests for all adults in the home, marriage certificate, and divorce decree</a:t>
            </a:r>
            <a:endParaRPr lang="en-US" dirty="0">
              <a:solidFill>
                <a:srgbClr val="964508"/>
              </a:solidFill>
              <a:latin typeface="+mj-lt"/>
              <a:cs typeface="Arial" panose="020B0604020202020204" pitchFamily="34" charset="0"/>
            </a:endParaRPr>
          </a:p>
          <a:p>
            <a:pPr marL="0" indent="0">
              <a:buNone/>
            </a:pPr>
            <a:endParaRPr lang="en-US" b="1" dirty="0">
              <a:solidFill>
                <a:schemeClr val="tx2"/>
              </a:solidFill>
              <a:latin typeface="Arial" panose="020B0604020202020204" pitchFamily="34" charset="0"/>
              <a:cs typeface="Arial" panose="020B0604020202020204" pitchFamily="34" charset="0"/>
            </a:endParaRPr>
          </a:p>
          <a:p>
            <a:pPr marL="0" indent="0">
              <a:buNone/>
            </a:pPr>
            <a:endParaRPr lang="en-US" dirty="0">
              <a:solidFill>
                <a:schemeClr val="tx2"/>
              </a:solidFill>
            </a:endParaRPr>
          </a:p>
        </p:txBody>
      </p:sp>
    </p:spTree>
    <p:extLst>
      <p:ext uri="{BB962C8B-B14F-4D97-AF65-F5344CB8AC3E}">
        <p14:creationId xmlns:p14="http://schemas.microsoft.com/office/powerpoint/2010/main" val="427355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758" y="241479"/>
            <a:ext cx="7543802" cy="738235"/>
          </a:xfrm>
        </p:spPr>
        <p:txBody>
          <a:bodyPr>
            <a:normAutofit fontScale="90000"/>
          </a:bodyPr>
          <a:lstStyle/>
          <a:p>
            <a:pPr lvl="0">
              <a:defRPr/>
            </a:pPr>
            <a:r>
              <a:rPr lang="en-US" sz="32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3200" dirty="0">
              <a:solidFill>
                <a:srgbClr val="C00000"/>
              </a:solidFill>
            </a:endParaRPr>
          </a:p>
        </p:txBody>
      </p:sp>
      <p:sp>
        <p:nvSpPr>
          <p:cNvPr id="3" name="Content Placeholder 2"/>
          <p:cNvSpPr>
            <a:spLocks noGrp="1"/>
          </p:cNvSpPr>
          <p:nvPr>
            <p:ph idx="1"/>
          </p:nvPr>
        </p:nvSpPr>
        <p:spPr>
          <a:xfrm>
            <a:off x="439678" y="1377108"/>
            <a:ext cx="5076702" cy="2411121"/>
          </a:xfrm>
        </p:spPr>
        <p:txBody>
          <a:bodyPr>
            <a:normAutofit/>
          </a:bodyPr>
          <a:lstStyle/>
          <a:p>
            <a:pPr marL="0" indent="0">
              <a:buNone/>
            </a:pPr>
            <a:r>
              <a:rPr lang="en-US" sz="2400" b="1" dirty="0" smtClean="0">
                <a:solidFill>
                  <a:schemeClr val="tx2"/>
                </a:solidFill>
                <a:latin typeface="Arial" panose="020B0604020202020204" pitchFamily="34" charset="0"/>
                <a:cs typeface="Arial" panose="020B0604020202020204" pitchFamily="34" charset="0"/>
              </a:rPr>
              <a:t>Provide 2-3 References</a:t>
            </a:r>
          </a:p>
          <a:p>
            <a:r>
              <a:rPr lang="en-US" dirty="0" smtClean="0">
                <a:solidFill>
                  <a:schemeClr val="tx2"/>
                </a:solidFill>
                <a:latin typeface="Arial" panose="020B0604020202020204" pitchFamily="34" charset="0"/>
                <a:cs typeface="Arial" panose="020B0604020202020204" pitchFamily="34" charset="0"/>
              </a:rPr>
              <a:t>Of your good character and ability to provide a safe environment</a:t>
            </a:r>
          </a:p>
          <a:p>
            <a:r>
              <a:rPr lang="en-US" dirty="0" smtClean="0">
                <a:solidFill>
                  <a:schemeClr val="tx2"/>
                </a:solidFill>
                <a:latin typeface="Arial" panose="020B0604020202020204" pitchFamily="34" charset="0"/>
                <a:cs typeface="Arial" panose="020B0604020202020204" pitchFamily="34" charset="0"/>
              </a:rPr>
              <a:t>Ask co-workers, neighbors and close friends</a:t>
            </a:r>
          </a:p>
          <a:p>
            <a:r>
              <a:rPr lang="en-US" dirty="0" smtClean="0">
                <a:solidFill>
                  <a:schemeClr val="tx2"/>
                </a:solidFill>
                <a:latin typeface="Arial" panose="020B0604020202020204" pitchFamily="34" charset="0"/>
                <a:cs typeface="Arial" panose="020B0604020202020204" pitchFamily="34" charset="0"/>
              </a:rPr>
              <a:t>We will contact your references by phone, mail and/or email</a:t>
            </a:r>
          </a:p>
          <a:p>
            <a:endParaRPr lang="en-US" dirty="0" smtClean="0">
              <a:solidFill>
                <a:schemeClr val="tx2"/>
              </a:solidFill>
              <a:latin typeface="Arial" panose="020B0604020202020204"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p:txBody>
      </p:sp>
      <p:pic>
        <p:nvPicPr>
          <p:cNvPr id="5122" name="Picture 2" descr="Image result for references"/>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2080" y="2299790"/>
            <a:ext cx="5708792" cy="24282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reference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59477" y="1214203"/>
            <a:ext cx="2453483" cy="2650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11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444500"/>
            <a:ext cx="7542612" cy="622300"/>
          </a:xfrm>
        </p:spPr>
        <p:txBody>
          <a:bodyPr>
            <a:normAutofit/>
          </a:bodyPr>
          <a:lstStyle/>
          <a:p>
            <a:pPr lvl="0">
              <a:defRPr/>
            </a:pPr>
            <a:r>
              <a:rPr lang="en-US" sz="2800" b="1" kern="10" dirty="0">
                <a:ln w="9525">
                  <a:noFill/>
                  <a:round/>
                  <a:headEnd type="none" w="sm" len="sm"/>
                  <a:tailEnd type="none" w="sm" len="sm"/>
                </a:ln>
                <a:solidFill>
                  <a:srgbClr val="C00000"/>
                </a:solidFill>
                <a:effectLst>
                  <a:outerShdw blurRad="38100" dist="38100" dir="2700000" algn="tl">
                    <a:srgbClr val="000000">
                      <a:alpha val="43137"/>
                    </a:srgbClr>
                  </a:outerShdw>
                </a:effectLst>
              </a:rPr>
              <a:t>RFA Comprehensive Assessment Process</a:t>
            </a:r>
            <a:endParaRPr lang="en-US" sz="2800" dirty="0">
              <a:solidFill>
                <a:srgbClr val="C00000"/>
              </a:solidFill>
            </a:endParaRPr>
          </a:p>
        </p:txBody>
      </p:sp>
      <p:sp>
        <p:nvSpPr>
          <p:cNvPr id="3" name="Content Placeholder 2"/>
          <p:cNvSpPr>
            <a:spLocks noGrp="1"/>
          </p:cNvSpPr>
          <p:nvPr>
            <p:ph idx="1"/>
          </p:nvPr>
        </p:nvSpPr>
        <p:spPr/>
        <p:txBody>
          <a:bodyPr>
            <a:normAutofit/>
          </a:bodyPr>
          <a:lstStyle/>
          <a:p>
            <a:pPr marL="0" indent="0">
              <a:buNone/>
            </a:pPr>
            <a:r>
              <a:rPr lang="en-US" sz="2400" b="1" dirty="0" smtClean="0">
                <a:solidFill>
                  <a:schemeClr val="tx2"/>
                </a:solidFill>
                <a:latin typeface="Arial" panose="020B0604020202020204" pitchFamily="34" charset="0"/>
                <a:cs typeface="Arial" panose="020B0604020202020204" pitchFamily="34" charset="0"/>
              </a:rPr>
              <a:t>Final Written Report</a:t>
            </a:r>
          </a:p>
          <a:p>
            <a:r>
              <a:rPr lang="en-US" dirty="0" smtClean="0">
                <a:solidFill>
                  <a:schemeClr val="tx2"/>
                </a:solidFill>
                <a:latin typeface="Arial" panose="020B0604020202020204" pitchFamily="34" charset="0"/>
                <a:cs typeface="Arial" panose="020B0604020202020204" pitchFamily="34" charset="0"/>
              </a:rPr>
              <a:t>Summary and analysis of the comprehensive assessment and a determination of applicant’s capacity to foster</a:t>
            </a:r>
          </a:p>
          <a:p>
            <a:r>
              <a:rPr lang="en-US" dirty="0">
                <a:solidFill>
                  <a:schemeClr val="tx2"/>
                </a:solidFill>
                <a:latin typeface="Arial" panose="020B0604020202020204" pitchFamily="34" charset="0"/>
                <a:cs typeface="Arial" panose="020B0604020202020204" pitchFamily="34" charset="0"/>
              </a:rPr>
              <a:t>Agency and applicant receive a copy</a:t>
            </a:r>
          </a:p>
          <a:p>
            <a:r>
              <a:rPr lang="en-US" dirty="0" smtClean="0">
                <a:solidFill>
                  <a:schemeClr val="tx2"/>
                </a:solidFill>
                <a:latin typeface="Arial" panose="020B0604020202020204" pitchFamily="34" charset="0"/>
                <a:cs typeface="Arial" panose="020B0604020202020204" pitchFamily="34" charset="0"/>
              </a:rPr>
              <a:t>Provides approval or denial of application</a:t>
            </a:r>
            <a:endParaRPr lang="en-US" dirty="0">
              <a:solidFill>
                <a:schemeClr val="tx2"/>
              </a:solidFill>
              <a:latin typeface="Arial" panose="020B0604020202020204" pitchFamily="34" charset="0"/>
              <a:cs typeface="Arial" panose="020B0604020202020204" pitchFamily="34" charset="0"/>
            </a:endParaRP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90600" y="3621025"/>
            <a:ext cx="6877050" cy="1372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11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6527" y="428263"/>
            <a:ext cx="7812911" cy="4308872"/>
          </a:xfrm>
          <a:prstGeom prst="rect">
            <a:avLst/>
          </a:prstGeom>
          <a:noFill/>
        </p:spPr>
        <p:txBody>
          <a:bodyPr wrap="square" rtlCol="0">
            <a:spAutoFit/>
          </a:bodyPr>
          <a:lstStyle/>
          <a:p>
            <a:r>
              <a:rPr lang="en-US" sz="2400" b="1" dirty="0" smtClean="0">
                <a:solidFill>
                  <a:schemeClr val="accent5">
                    <a:lumMod val="75000"/>
                  </a:schemeClr>
                </a:solidFill>
              </a:rPr>
              <a:t>Funding Benefits</a:t>
            </a:r>
          </a:p>
          <a:p>
            <a:endParaRPr lang="en-US" sz="1200" b="1" dirty="0" smtClean="0">
              <a:solidFill>
                <a:schemeClr val="accent5">
                  <a:lumMod val="75000"/>
                </a:schemeClr>
              </a:solidFill>
            </a:endParaRPr>
          </a:p>
          <a:p>
            <a:pPr marL="280988" indent="-280988">
              <a:buFont typeface="Arial" panose="020B0604020202020204" pitchFamily="34" charset="0"/>
              <a:buChar char="•"/>
            </a:pPr>
            <a:r>
              <a:rPr lang="en-US" b="1" dirty="0" smtClean="0">
                <a:solidFill>
                  <a:schemeClr val="tx2"/>
                </a:solidFill>
                <a:latin typeface="Arial" panose="020B0604020202020204" pitchFamily="34" charset="0"/>
                <a:cs typeface="Arial" panose="020B0604020202020204" pitchFamily="34" charset="0"/>
              </a:rPr>
              <a:t>Emergency Caregiver Funding: </a:t>
            </a:r>
            <a:r>
              <a:rPr lang="en-US" dirty="0" smtClean="0">
                <a:solidFill>
                  <a:schemeClr val="tx2"/>
                </a:solidFill>
                <a:latin typeface="Arial" panose="020B0604020202020204" pitchFamily="34" charset="0"/>
                <a:cs typeface="Arial" panose="020B0604020202020204" pitchFamily="34" charset="0"/>
              </a:rPr>
              <a:t>Emergency Assistance is available for relatives that are                          caring for relative children on an emergency or compelling reason placement.</a:t>
            </a:r>
          </a:p>
          <a:p>
            <a:pPr marL="285750" indent="-285750">
              <a:buFont typeface="Arial" panose="020B0604020202020204" pitchFamily="34" charset="0"/>
              <a:buChar char="•"/>
            </a:pPr>
            <a:r>
              <a:rPr lang="en-US" b="1" dirty="0" smtClean="0">
                <a:solidFill>
                  <a:schemeClr val="tx2"/>
                </a:solidFill>
                <a:latin typeface="Arial" panose="020B0604020202020204" pitchFamily="34" charset="0"/>
                <a:cs typeface="Arial" panose="020B0604020202020204" pitchFamily="34" charset="0"/>
              </a:rPr>
              <a:t>Foster </a:t>
            </a:r>
            <a:r>
              <a:rPr lang="en-US" b="1" dirty="0">
                <a:solidFill>
                  <a:schemeClr val="tx2"/>
                </a:solidFill>
                <a:latin typeface="Arial" panose="020B0604020202020204" pitchFamily="34" charset="0"/>
                <a:cs typeface="Arial" panose="020B0604020202020204" pitchFamily="34" charset="0"/>
              </a:rPr>
              <a:t>Care</a:t>
            </a:r>
            <a:r>
              <a:rPr lang="en-US" dirty="0">
                <a:solidFill>
                  <a:schemeClr val="tx2"/>
                </a:solidFill>
                <a:latin typeface="Arial" panose="020B0604020202020204" pitchFamily="34" charset="0"/>
                <a:cs typeface="Arial" panose="020B0604020202020204" pitchFamily="34" charset="0"/>
              </a:rPr>
              <a:t> funding is reimbursement provided to a caregiver on a monthly basis to care for a child placed in a resource home. </a:t>
            </a:r>
            <a:r>
              <a:rPr lang="en-US" dirty="0" err="1">
                <a:solidFill>
                  <a:schemeClr val="tx2"/>
                </a:solidFill>
                <a:latin typeface="Arial" panose="020B0604020202020204" pitchFamily="34" charset="0"/>
                <a:cs typeface="Arial" panose="020B0604020202020204" pitchFamily="34" charset="0"/>
              </a:rPr>
              <a:t>Medi</a:t>
            </a:r>
            <a:r>
              <a:rPr lang="en-US" dirty="0">
                <a:solidFill>
                  <a:schemeClr val="tx2"/>
                </a:solidFill>
                <a:latin typeface="Arial" panose="020B0604020202020204" pitchFamily="34" charset="0"/>
                <a:cs typeface="Arial" panose="020B0604020202020204" pitchFamily="34" charset="0"/>
              </a:rPr>
              <a:t>-Cal is available.</a:t>
            </a:r>
          </a:p>
          <a:p>
            <a:pPr marL="285750" indent="-285750">
              <a:buFont typeface="Arial" panose="020B0604020202020204" pitchFamily="34" charset="0"/>
              <a:buChar char="•"/>
            </a:pPr>
            <a:r>
              <a:rPr lang="en-US" b="1" dirty="0">
                <a:solidFill>
                  <a:schemeClr val="tx2"/>
                </a:solidFill>
                <a:latin typeface="Arial" panose="020B0604020202020204" pitchFamily="34" charset="0"/>
                <a:cs typeface="Arial" panose="020B0604020202020204" pitchFamily="34" charset="0"/>
              </a:rPr>
              <a:t>Approved Relative Caregiver Funding Option</a:t>
            </a:r>
            <a:r>
              <a:rPr lang="en-US" dirty="0">
                <a:solidFill>
                  <a:schemeClr val="tx2"/>
                </a:solidFill>
                <a:latin typeface="Arial" panose="020B0604020202020204" pitchFamily="34" charset="0"/>
                <a:cs typeface="Arial" panose="020B0604020202020204" pitchFamily="34" charset="0"/>
              </a:rPr>
              <a:t> is a program for approved relative caregivers with whom an eligible child is placed that will be able to receive a payment equal to the basic foster care rate. </a:t>
            </a:r>
            <a:r>
              <a:rPr lang="en-US" dirty="0" err="1">
                <a:solidFill>
                  <a:schemeClr val="tx2"/>
                </a:solidFill>
                <a:latin typeface="Arial" panose="020B0604020202020204" pitchFamily="34" charset="0"/>
                <a:cs typeface="Arial" panose="020B0604020202020204" pitchFamily="34" charset="0"/>
              </a:rPr>
              <a:t>Medi</a:t>
            </a:r>
            <a:r>
              <a:rPr lang="en-US" dirty="0">
                <a:solidFill>
                  <a:schemeClr val="tx2"/>
                </a:solidFill>
                <a:latin typeface="Arial" panose="020B0604020202020204" pitchFamily="34" charset="0"/>
                <a:cs typeface="Arial" panose="020B0604020202020204" pitchFamily="34" charset="0"/>
              </a:rPr>
              <a:t>-Cal is available.</a:t>
            </a:r>
            <a:endParaRPr lang="en-US" b="1"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solidFill>
                  <a:schemeClr val="tx2"/>
                </a:solidFill>
                <a:latin typeface="Arial" panose="020B0604020202020204" pitchFamily="34" charset="0"/>
                <a:cs typeface="Arial" panose="020B0604020202020204" pitchFamily="34" charset="0"/>
              </a:rPr>
              <a:t>Adoption Assistance Program</a:t>
            </a:r>
            <a:r>
              <a:rPr lang="en-US" dirty="0">
                <a:solidFill>
                  <a:schemeClr val="tx2"/>
                </a:solidFill>
                <a:latin typeface="Arial" panose="020B0604020202020204" pitchFamily="34" charset="0"/>
                <a:cs typeface="Arial" panose="020B0604020202020204" pitchFamily="34" charset="0"/>
              </a:rPr>
              <a:t> (AAP) Payments provides financial and other supports to help adoptive families meet the basic and unique needs of children in care, including </a:t>
            </a:r>
            <a:r>
              <a:rPr lang="en-US" dirty="0" err="1">
                <a:solidFill>
                  <a:schemeClr val="tx2"/>
                </a:solidFill>
                <a:latin typeface="Arial" panose="020B0604020202020204" pitchFamily="34" charset="0"/>
                <a:cs typeface="Arial" panose="020B0604020202020204" pitchFamily="34" charset="0"/>
              </a:rPr>
              <a:t>Medi</a:t>
            </a:r>
            <a:r>
              <a:rPr lang="en-US" dirty="0">
                <a:solidFill>
                  <a:schemeClr val="tx2"/>
                </a:solidFill>
                <a:latin typeface="Arial" panose="020B0604020202020204" pitchFamily="34" charset="0"/>
                <a:cs typeface="Arial" panose="020B0604020202020204" pitchFamily="34" charset="0"/>
              </a:rPr>
              <a:t>-Cal and monthly payments until age 18. In some circumstances, if the youth has a disability, the AAP payments and </a:t>
            </a:r>
            <a:r>
              <a:rPr lang="en-US" dirty="0" err="1">
                <a:solidFill>
                  <a:schemeClr val="tx2"/>
                </a:solidFill>
                <a:latin typeface="Arial" panose="020B0604020202020204" pitchFamily="34" charset="0"/>
                <a:cs typeface="Arial" panose="020B0604020202020204" pitchFamily="34" charset="0"/>
              </a:rPr>
              <a:t>Medi</a:t>
            </a:r>
            <a:r>
              <a:rPr lang="en-US" dirty="0">
                <a:solidFill>
                  <a:schemeClr val="tx2"/>
                </a:solidFill>
                <a:latin typeface="Arial" panose="020B0604020202020204" pitchFamily="34" charset="0"/>
                <a:cs typeface="Arial" panose="020B0604020202020204" pitchFamily="34" charset="0"/>
              </a:rPr>
              <a:t>-Cal may continue to age 21.</a:t>
            </a:r>
          </a:p>
          <a:p>
            <a:pPr marL="285750" indent="-285750">
              <a:buFont typeface="Arial" panose="020B0604020202020204" pitchFamily="34" charset="0"/>
              <a:buChar char="•"/>
            </a:pPr>
            <a:r>
              <a:rPr lang="en-US" b="1" dirty="0">
                <a:solidFill>
                  <a:schemeClr val="tx2"/>
                </a:solidFill>
                <a:latin typeface="Arial" panose="020B0604020202020204" pitchFamily="34" charset="0"/>
                <a:cs typeface="Arial" panose="020B0604020202020204" pitchFamily="34" charset="0"/>
              </a:rPr>
              <a:t>Kinship Guardianship Assistance Payment</a:t>
            </a:r>
            <a:r>
              <a:rPr lang="en-US" dirty="0">
                <a:solidFill>
                  <a:schemeClr val="tx2"/>
                </a:solidFill>
                <a:latin typeface="Arial" panose="020B0604020202020204" pitchFamily="34" charset="0"/>
                <a:cs typeface="Arial" panose="020B0604020202020204" pitchFamily="34" charset="0"/>
              </a:rPr>
              <a:t> (Kin-GAP) Program offers financial assistance and </a:t>
            </a:r>
            <a:r>
              <a:rPr lang="en-US" dirty="0" err="1">
                <a:solidFill>
                  <a:schemeClr val="tx2"/>
                </a:solidFill>
                <a:latin typeface="Arial" panose="020B0604020202020204" pitchFamily="34" charset="0"/>
                <a:cs typeface="Arial" panose="020B0604020202020204" pitchFamily="34" charset="0"/>
              </a:rPr>
              <a:t>Medi</a:t>
            </a:r>
            <a:r>
              <a:rPr lang="en-US" dirty="0">
                <a:solidFill>
                  <a:schemeClr val="tx2"/>
                </a:solidFill>
                <a:latin typeface="Arial" panose="020B0604020202020204" pitchFamily="34" charset="0"/>
                <a:cs typeface="Arial" panose="020B0604020202020204" pitchFamily="34" charset="0"/>
              </a:rPr>
              <a:t>-Cal for a child who is placed with an approved relative legal guardian. The payment cannot exceed the amount the child would have received if he/she remained in foster care.</a:t>
            </a:r>
          </a:p>
          <a:p>
            <a:pPr marL="285750" indent="-285750">
              <a:buFont typeface="Arial" panose="020B0604020202020204" pitchFamily="34" charset="0"/>
              <a:buChar char="•"/>
            </a:pPr>
            <a:endParaRPr lang="en-US" dirty="0">
              <a:solidFill>
                <a:schemeClr val="tx2"/>
              </a:solidFill>
            </a:endParaRPr>
          </a:p>
          <a:p>
            <a:pPr algn="ctr"/>
            <a:r>
              <a:rPr lang="en-US" b="1" dirty="0">
                <a:solidFill>
                  <a:srgbClr val="964508"/>
                </a:solidFill>
              </a:rPr>
              <a:t>For funding to care for a specific child, please speak</a:t>
            </a:r>
          </a:p>
          <a:p>
            <a:pPr algn="ctr"/>
            <a:r>
              <a:rPr lang="en-US" b="1" dirty="0">
                <a:solidFill>
                  <a:srgbClr val="964508"/>
                </a:solidFill>
              </a:rPr>
              <a:t>to the child’s assigned placement social worker.</a:t>
            </a:r>
            <a:endParaRPr lang="en-US" dirty="0"/>
          </a:p>
        </p:txBody>
      </p:sp>
    </p:spTree>
    <p:extLst>
      <p:ext uri="{BB962C8B-B14F-4D97-AF65-F5344CB8AC3E}">
        <p14:creationId xmlns:p14="http://schemas.microsoft.com/office/powerpoint/2010/main" val="7475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657" y="342900"/>
            <a:ext cx="6585857" cy="685800"/>
          </a:xfrm>
        </p:spPr>
        <p:txBody>
          <a:bodyPr>
            <a:normAutofit/>
          </a:bodyPr>
          <a:lstStyle/>
          <a:p>
            <a:r>
              <a:rPr lang="en-US" sz="2800" b="1" dirty="0" smtClean="0">
                <a:solidFill>
                  <a:srgbClr val="C00000"/>
                </a:solidFill>
                <a:effectLst>
                  <a:outerShdw blurRad="38100" dist="38100" dir="2700000" algn="tl">
                    <a:srgbClr val="000000">
                      <a:alpha val="43137"/>
                    </a:srgbClr>
                  </a:outerShdw>
                </a:effectLst>
                <a:cs typeface="Arial" pitchFamily="34" charset="0"/>
              </a:rPr>
              <a:t>Resource Family Application</a:t>
            </a:r>
            <a:endParaRPr lang="en-US" sz="2800" b="1" dirty="0">
              <a:solidFill>
                <a:schemeClr val="tx1"/>
              </a:solidFill>
            </a:endParaRPr>
          </a:p>
        </p:txBody>
      </p:sp>
      <p:sp>
        <p:nvSpPr>
          <p:cNvPr id="3" name="Content Placeholder 2"/>
          <p:cNvSpPr>
            <a:spLocks noGrp="1"/>
          </p:cNvSpPr>
          <p:nvPr>
            <p:ph idx="1"/>
          </p:nvPr>
        </p:nvSpPr>
        <p:spPr>
          <a:xfrm>
            <a:off x="351545" y="1314451"/>
            <a:ext cx="5864198" cy="3393575"/>
          </a:xfrm>
        </p:spPr>
        <p:txBody>
          <a:bodyPr>
            <a:noAutofit/>
          </a:bodyPr>
          <a:lstStyle/>
          <a:p>
            <a:pPr>
              <a:buNone/>
            </a:pPr>
            <a:r>
              <a:rPr lang="en-US" b="1" dirty="0">
                <a:solidFill>
                  <a:srgbClr val="964508"/>
                </a:solidFill>
                <a:latin typeface="Arial" panose="020B0604020202020204" pitchFamily="34" charset="0"/>
                <a:cs typeface="Arial" panose="020B0604020202020204" pitchFamily="34" charset="0"/>
              </a:rPr>
              <a:t>If Your Application is </a:t>
            </a:r>
            <a:r>
              <a:rPr lang="en-US" b="1" dirty="0" smtClean="0">
                <a:solidFill>
                  <a:srgbClr val="964508"/>
                </a:solidFill>
                <a:latin typeface="Arial" panose="020B0604020202020204" pitchFamily="34" charset="0"/>
                <a:cs typeface="Arial" panose="020B0604020202020204" pitchFamily="34" charset="0"/>
              </a:rPr>
              <a:t>Denied</a:t>
            </a:r>
          </a:p>
          <a:p>
            <a:pPr lvl="1"/>
            <a:r>
              <a:rPr lang="en-US" sz="1600" dirty="0" smtClean="0">
                <a:solidFill>
                  <a:schemeClr val="tx2"/>
                </a:solidFill>
                <a:latin typeface="Arial" panose="020B0604020202020204" pitchFamily="34" charset="0"/>
                <a:cs typeface="Arial" panose="020B0604020202020204" pitchFamily="34" charset="0"/>
              </a:rPr>
              <a:t>You will receive a notice of action and instructions for appealing the decision.</a:t>
            </a:r>
          </a:p>
          <a:p>
            <a:pPr lvl="2"/>
            <a:r>
              <a:rPr lang="en-US" dirty="0" smtClean="0">
                <a:solidFill>
                  <a:schemeClr val="tx2"/>
                </a:solidFill>
                <a:latin typeface="Arial" panose="020B0604020202020204" pitchFamily="34" charset="0"/>
                <a:cs typeface="Arial" panose="020B0604020202020204" pitchFamily="34" charset="0"/>
              </a:rPr>
              <a:t>If the decision is not appealed on or before the due date, the action will be final</a:t>
            </a:r>
            <a:endParaRPr lang="en-US" dirty="0" smtClean="0">
              <a:solidFill>
                <a:srgbClr val="FF0000"/>
              </a:solidFill>
              <a:latin typeface="Arial" panose="020B0604020202020204" pitchFamily="34" charset="0"/>
              <a:cs typeface="Arial" panose="020B0604020202020204" pitchFamily="34" charset="0"/>
            </a:endParaRPr>
          </a:p>
          <a:p>
            <a:pPr>
              <a:buNone/>
            </a:pPr>
            <a:r>
              <a:rPr lang="en-US" b="1" dirty="0" smtClean="0">
                <a:solidFill>
                  <a:srgbClr val="964508"/>
                </a:solidFill>
                <a:latin typeface="Arial" panose="020B0604020202020204" pitchFamily="34" charset="0"/>
                <a:cs typeface="Arial" panose="020B0604020202020204" pitchFamily="34" charset="0"/>
              </a:rPr>
              <a:t>Reasons to deny may include</a:t>
            </a:r>
            <a:r>
              <a:rPr lang="en-US" b="1" dirty="0">
                <a:solidFill>
                  <a:srgbClr val="964508"/>
                </a:solidFill>
                <a:latin typeface="Arial" panose="020B0604020202020204" pitchFamily="34" charset="0"/>
                <a:cs typeface="Arial" panose="020B0604020202020204" pitchFamily="34" charset="0"/>
              </a:rPr>
              <a:t>, but are not limited </a:t>
            </a:r>
            <a:r>
              <a:rPr lang="en-US" b="1" dirty="0" smtClean="0">
                <a:solidFill>
                  <a:srgbClr val="964508"/>
                </a:solidFill>
                <a:latin typeface="Arial" panose="020B0604020202020204" pitchFamily="34" charset="0"/>
                <a:cs typeface="Arial" panose="020B0604020202020204" pitchFamily="34" charset="0"/>
              </a:rPr>
              <a:t>to: </a:t>
            </a:r>
          </a:p>
          <a:p>
            <a:pPr lvl="1"/>
            <a:r>
              <a:rPr lang="en-US" sz="1600" dirty="0" smtClean="0">
                <a:solidFill>
                  <a:schemeClr val="tx2"/>
                </a:solidFill>
                <a:latin typeface="Arial" panose="020B0604020202020204" pitchFamily="34" charset="0"/>
                <a:cs typeface="Arial" panose="020B0604020202020204" pitchFamily="34" charset="0"/>
              </a:rPr>
              <a:t>Inability </a:t>
            </a:r>
            <a:r>
              <a:rPr lang="en-US" sz="1600" dirty="0">
                <a:solidFill>
                  <a:schemeClr val="tx2"/>
                </a:solidFill>
                <a:latin typeface="Arial" panose="020B0604020202020204" pitchFamily="34" charset="0"/>
                <a:cs typeface="Arial" panose="020B0604020202020204" pitchFamily="34" charset="0"/>
              </a:rPr>
              <a:t>to cooperate or failure to meet </a:t>
            </a:r>
            <a:r>
              <a:rPr lang="en-US" sz="1600" dirty="0" smtClean="0">
                <a:solidFill>
                  <a:schemeClr val="tx2"/>
                </a:solidFill>
                <a:latin typeface="Arial" panose="020B0604020202020204" pitchFamily="34" charset="0"/>
                <a:cs typeface="Arial" panose="020B0604020202020204" pitchFamily="34" charset="0"/>
              </a:rPr>
              <a:t>requirements. </a:t>
            </a:r>
          </a:p>
          <a:p>
            <a:pPr lvl="1"/>
            <a:r>
              <a:rPr lang="en-US" sz="1600" dirty="0" smtClean="0">
                <a:solidFill>
                  <a:schemeClr val="tx2"/>
                </a:solidFill>
                <a:latin typeface="Arial" panose="020B0604020202020204" pitchFamily="34" charset="0"/>
                <a:cs typeface="Arial" panose="020B0604020202020204" pitchFamily="34" charset="0"/>
              </a:rPr>
              <a:t>Non-exemptible criminal </a:t>
            </a:r>
            <a:r>
              <a:rPr lang="en-US" sz="1600" dirty="0">
                <a:solidFill>
                  <a:schemeClr val="tx2"/>
                </a:solidFill>
                <a:latin typeface="Arial" panose="020B0604020202020204" pitchFamily="34" charset="0"/>
                <a:cs typeface="Arial" panose="020B0604020202020204" pitchFamily="34" charset="0"/>
              </a:rPr>
              <a:t>record or child abuse </a:t>
            </a:r>
            <a:r>
              <a:rPr lang="en-US" sz="1600" dirty="0" smtClean="0">
                <a:solidFill>
                  <a:schemeClr val="tx2"/>
                </a:solidFill>
                <a:latin typeface="Arial" panose="020B0604020202020204" pitchFamily="34" charset="0"/>
                <a:cs typeface="Arial" panose="020B0604020202020204" pitchFamily="34" charset="0"/>
              </a:rPr>
              <a:t>allegations of </a:t>
            </a:r>
            <a:r>
              <a:rPr lang="en-US" sz="1600" dirty="0">
                <a:solidFill>
                  <a:schemeClr val="tx2"/>
                </a:solidFill>
                <a:latin typeface="Arial" panose="020B0604020202020204" pitchFamily="34" charset="0"/>
                <a:cs typeface="Arial" panose="020B0604020202020204" pitchFamily="34" charset="0"/>
              </a:rPr>
              <a:t>a serious </a:t>
            </a:r>
            <a:r>
              <a:rPr lang="en-US" sz="1600" dirty="0" smtClean="0">
                <a:solidFill>
                  <a:schemeClr val="tx2"/>
                </a:solidFill>
                <a:latin typeface="Arial" panose="020B0604020202020204" pitchFamily="34" charset="0"/>
                <a:cs typeface="Arial" panose="020B0604020202020204" pitchFamily="34" charset="0"/>
              </a:rPr>
              <a:t>nature.</a:t>
            </a:r>
          </a:p>
          <a:p>
            <a:pPr lvl="1"/>
            <a:r>
              <a:rPr lang="en-US" sz="1600" dirty="0" smtClean="0">
                <a:solidFill>
                  <a:schemeClr val="tx2"/>
                </a:solidFill>
                <a:latin typeface="Arial" panose="020B0604020202020204" pitchFamily="34" charset="0"/>
                <a:cs typeface="Arial" panose="020B0604020202020204" pitchFamily="34" charset="0"/>
              </a:rPr>
              <a:t>Home did </a:t>
            </a:r>
            <a:r>
              <a:rPr lang="en-US" sz="1600" dirty="0">
                <a:solidFill>
                  <a:schemeClr val="tx2"/>
                </a:solidFill>
                <a:latin typeface="Arial" panose="020B0604020202020204" pitchFamily="34" charset="0"/>
                <a:cs typeface="Arial" panose="020B0604020202020204" pitchFamily="34" charset="0"/>
              </a:rPr>
              <a:t>not meet </a:t>
            </a:r>
            <a:r>
              <a:rPr lang="en-US" sz="1600" dirty="0" smtClean="0">
                <a:solidFill>
                  <a:schemeClr val="tx2"/>
                </a:solidFill>
                <a:latin typeface="Arial" panose="020B0604020202020204" pitchFamily="34" charset="0"/>
                <a:cs typeface="Arial" panose="020B0604020202020204" pitchFamily="34" charset="0"/>
              </a:rPr>
              <a:t>Buildings </a:t>
            </a:r>
            <a:r>
              <a:rPr lang="en-US" sz="1600" dirty="0">
                <a:solidFill>
                  <a:schemeClr val="tx2"/>
                </a:solidFill>
                <a:latin typeface="Arial" panose="020B0604020202020204" pitchFamily="34" charset="0"/>
                <a:cs typeface="Arial" panose="020B0604020202020204" pitchFamily="34" charset="0"/>
              </a:rPr>
              <a:t>&amp; Grounds </a:t>
            </a:r>
            <a:r>
              <a:rPr lang="en-US" sz="1600" dirty="0" smtClean="0">
                <a:solidFill>
                  <a:schemeClr val="tx2"/>
                </a:solidFill>
                <a:latin typeface="Arial" panose="020B0604020202020204" pitchFamily="34" charset="0"/>
                <a:cs typeface="Arial" panose="020B0604020202020204" pitchFamily="34" charset="0"/>
              </a:rPr>
              <a:t>standards, per RFA Written Directives and Health &amp; Safety Codes.</a:t>
            </a:r>
            <a:endParaRPr lang="en-US" sz="1600" dirty="0">
              <a:solidFill>
                <a:schemeClr val="tx2"/>
              </a:solidFill>
              <a:latin typeface="Arial" panose="020B0604020202020204" pitchFamily="34" charset="0"/>
              <a:cs typeface="Arial" panose="020B0604020202020204" pitchFamily="34" charset="0"/>
            </a:endParaRPr>
          </a:p>
        </p:txBody>
      </p:sp>
      <p:pic>
        <p:nvPicPr>
          <p:cNvPr id="3076" name="Picture 4" descr="http://htmlgiant.com/wp-content/uploads/2012/03/credit-cards-ruin-your-life-01-af.jpe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11079" y="1043704"/>
            <a:ext cx="2453477" cy="185008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us.123rf.com/450wm/roxanabalint/roxanabalint1505/roxanabalint150500026/39636131-appeal-grunge-rubber-stamp-on-white-vector-illustration.jpg?ver=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159770" y="3035027"/>
            <a:ext cx="2428410" cy="1415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5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100943" y="1314450"/>
            <a:ext cx="6241768" cy="1371600"/>
          </a:xfrm>
        </p:spPr>
        <p:txBody>
          <a:bodyPr>
            <a:normAutofit/>
          </a:bodyPr>
          <a:lstStyle/>
          <a:p>
            <a:r>
              <a:rPr lang="en-US" sz="4800" b="1" dirty="0" smtClean="0">
                <a:solidFill>
                  <a:srgbClr val="C00000"/>
                </a:solidFill>
                <a:effectLst>
                  <a:outerShdw blurRad="38100" dist="38100" dir="2700000" algn="tl">
                    <a:srgbClr val="000000">
                      <a:alpha val="43137"/>
                    </a:srgbClr>
                  </a:outerShdw>
                </a:effectLst>
              </a:rPr>
              <a:t>Adoptions Process</a:t>
            </a:r>
            <a:endParaRPr lang="en-US" sz="4800"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2198914" y="2800350"/>
            <a:ext cx="6143795" cy="685800"/>
          </a:xfrm>
        </p:spPr>
        <p:txBody>
          <a:bodyPr>
            <a:normAutofit fontScale="85000" lnSpcReduction="10000"/>
          </a:bodyPr>
          <a:lstStyle/>
          <a:p>
            <a:r>
              <a:rPr lang="en-US" dirty="0" smtClean="0"/>
              <a:t>Court Process</a:t>
            </a:r>
          </a:p>
          <a:p>
            <a:endParaRPr lang="en-US" dirty="0" smtClean="0"/>
          </a:p>
          <a:p>
            <a:r>
              <a:rPr lang="en-US" dirty="0" smtClean="0"/>
              <a:t>Finalization </a:t>
            </a:r>
            <a:endParaRPr lang="en-US" dirty="0"/>
          </a:p>
        </p:txBody>
      </p:sp>
      <p:pic>
        <p:nvPicPr>
          <p:cNvPr id="7"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85852" y="528945"/>
            <a:ext cx="1028004" cy="116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94766" y="3304801"/>
            <a:ext cx="1028004" cy="116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629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0533" y="169817"/>
            <a:ext cx="7543802" cy="624840"/>
          </a:xfrm>
        </p:spPr>
        <p:txBody>
          <a:bodyPr>
            <a:normAutofit/>
          </a:bodyPr>
          <a:lstStyle/>
          <a:p>
            <a:pPr algn="ctr"/>
            <a:r>
              <a:rPr lang="en-US" sz="2800" b="1" dirty="0" smtClean="0">
                <a:solidFill>
                  <a:srgbClr val="964508"/>
                </a:solidFill>
                <a:effectLst>
                  <a:outerShdw blurRad="38100" dist="38100" dir="2700000" algn="tl">
                    <a:srgbClr val="000000">
                      <a:alpha val="43137"/>
                    </a:srgbClr>
                  </a:outerShdw>
                </a:effectLst>
              </a:rPr>
              <a:t>Adoption </a:t>
            </a:r>
            <a:r>
              <a:rPr lang="en-US" sz="2800" b="1" smtClean="0">
                <a:solidFill>
                  <a:srgbClr val="964508"/>
                </a:solidFill>
                <a:effectLst>
                  <a:outerShdw blurRad="38100" dist="38100" dir="2700000" algn="tl">
                    <a:srgbClr val="000000">
                      <a:alpha val="43137"/>
                    </a:srgbClr>
                  </a:outerShdw>
                </a:effectLst>
              </a:rPr>
              <a:t>Court Process</a:t>
            </a:r>
            <a:endParaRPr lang="en-US" sz="2800" b="1" dirty="0">
              <a:solidFill>
                <a:srgbClr val="964508"/>
              </a:solidFill>
              <a:effectLst>
                <a:outerShdw blurRad="38100" dist="38100" dir="2700000" algn="tl">
                  <a:srgbClr val="000000">
                    <a:alpha val="43137"/>
                  </a:srgbClr>
                </a:outerShdw>
              </a:effectLst>
            </a:endParaRPr>
          </a:p>
        </p:txBody>
      </p:sp>
      <p:sp>
        <p:nvSpPr>
          <p:cNvPr id="6" name="Content Placeholder 5"/>
          <p:cNvSpPr>
            <a:spLocks noGrp="1"/>
          </p:cNvSpPr>
          <p:nvPr>
            <p:ph sz="half" idx="1"/>
          </p:nvPr>
        </p:nvSpPr>
        <p:spPr>
          <a:xfrm>
            <a:off x="549059" y="1023053"/>
            <a:ext cx="5424521" cy="681651"/>
          </a:xfrm>
          <a:solidFill>
            <a:schemeClr val="accent3">
              <a:lumMod val="20000"/>
              <a:lumOff val="80000"/>
            </a:schemeClr>
          </a:solidFill>
          <a:ln>
            <a:solidFill>
              <a:schemeClr val="bg2">
                <a:lumMod val="50000"/>
              </a:schemeClr>
            </a:solidFill>
          </a:ln>
        </p:spPr>
        <p:txBody>
          <a:bodyPr>
            <a:normAutofit fontScale="62500" lnSpcReduction="20000"/>
          </a:bodyPr>
          <a:lstStyle/>
          <a:p>
            <a:pPr>
              <a:spcBef>
                <a:spcPts val="0"/>
              </a:spcBef>
            </a:pPr>
            <a:r>
              <a:rPr lang="en-US" sz="1900" b="1" dirty="0" smtClean="0">
                <a:latin typeface="Arial" panose="020B0604020202020204" pitchFamily="34" charset="0"/>
                <a:cs typeface="Arial" panose="020B0604020202020204" pitchFamily="34" charset="0"/>
              </a:rPr>
              <a:t>Disposition or Reunification Review Hearing</a:t>
            </a:r>
          </a:p>
          <a:p>
            <a:pPr lvl="1">
              <a:spcBef>
                <a:spcPts val="0"/>
              </a:spcBef>
            </a:pPr>
            <a:r>
              <a:rPr lang="en-US" dirty="0" smtClean="0">
                <a:latin typeface="Arial" panose="020B0604020202020204" pitchFamily="34" charset="0"/>
                <a:cs typeface="Arial" panose="020B0604020202020204" pitchFamily="34" charset="0"/>
              </a:rPr>
              <a:t>Court terminates </a:t>
            </a:r>
            <a:r>
              <a:rPr lang="en-US" b="1" dirty="0" smtClean="0">
                <a:solidFill>
                  <a:srgbClr val="FF0000"/>
                </a:solidFill>
                <a:latin typeface="Arial" panose="020B0604020202020204" pitchFamily="34" charset="0"/>
                <a:cs typeface="Arial" panose="020B0604020202020204" pitchFamily="34" charset="0"/>
              </a:rPr>
              <a:t>REUNIFICATION </a:t>
            </a:r>
            <a:r>
              <a:rPr lang="en-US" b="1" dirty="0" smtClean="0">
                <a:solidFill>
                  <a:schemeClr val="accent5"/>
                </a:solidFill>
                <a:latin typeface="Arial" panose="020B0604020202020204" pitchFamily="34" charset="0"/>
                <a:cs typeface="Arial" panose="020B0604020202020204" pitchFamily="34" charset="0"/>
              </a:rPr>
              <a:t>SERVICES</a:t>
            </a:r>
            <a:r>
              <a:rPr lang="en-US" dirty="0" smtClean="0">
                <a:latin typeface="Arial" panose="020B0604020202020204" pitchFamily="34" charset="0"/>
                <a:cs typeface="Arial" panose="020B0604020202020204" pitchFamily="34" charset="0"/>
              </a:rPr>
              <a:t> to Parents</a:t>
            </a:r>
          </a:p>
          <a:p>
            <a:pPr lvl="1">
              <a:spcBef>
                <a:spcPts val="0"/>
              </a:spcBef>
            </a:pPr>
            <a:r>
              <a:rPr lang="en-US" dirty="0" smtClean="0">
                <a:latin typeface="Arial" panose="020B0604020202020204" pitchFamily="34" charset="0"/>
                <a:cs typeface="Arial" panose="020B0604020202020204" pitchFamily="34" charset="0"/>
              </a:rPr>
              <a:t>Sets </a:t>
            </a:r>
            <a:r>
              <a:rPr lang="en-US" sz="1400" dirty="0">
                <a:latin typeface="Arial" panose="020B0604020202020204" pitchFamily="34" charset="0"/>
                <a:cs typeface="Arial" panose="020B0604020202020204" pitchFamily="34" charset="0"/>
              </a:rPr>
              <a:t>Selection and Implentation </a:t>
            </a:r>
            <a:r>
              <a:rPr lang="en-US" dirty="0" smtClean="0">
                <a:latin typeface="Arial" panose="020B0604020202020204" pitchFamily="34" charset="0"/>
                <a:cs typeface="Arial" panose="020B0604020202020204" pitchFamily="34" charset="0"/>
              </a:rPr>
              <a:t>366.26 Hearing within 120 Days</a:t>
            </a:r>
            <a:endParaRPr lang="en-US" dirty="0">
              <a:latin typeface="Arial" panose="020B0604020202020204" pitchFamily="34" charset="0"/>
              <a:cs typeface="Arial" panose="020B0604020202020204" pitchFamily="34" charset="0"/>
            </a:endParaRPr>
          </a:p>
        </p:txBody>
      </p:sp>
      <p:sp>
        <p:nvSpPr>
          <p:cNvPr id="9" name="Content Placeholder 8"/>
          <p:cNvSpPr>
            <a:spLocks noGrp="1"/>
          </p:cNvSpPr>
          <p:nvPr>
            <p:ph sz="half" idx="2"/>
          </p:nvPr>
        </p:nvSpPr>
        <p:spPr>
          <a:xfrm>
            <a:off x="972430" y="1730773"/>
            <a:ext cx="5908055" cy="931588"/>
          </a:xfrm>
          <a:solidFill>
            <a:schemeClr val="accent1">
              <a:lumMod val="20000"/>
              <a:lumOff val="80000"/>
            </a:schemeClr>
          </a:solidFill>
          <a:ln>
            <a:solidFill>
              <a:schemeClr val="bg2">
                <a:lumMod val="50000"/>
              </a:schemeClr>
            </a:solidFill>
          </a:ln>
        </p:spPr>
        <p:txBody>
          <a:bodyPr>
            <a:normAutofit fontScale="62500" lnSpcReduction="20000"/>
          </a:bodyPr>
          <a:lstStyle/>
          <a:p>
            <a:pPr>
              <a:spcBef>
                <a:spcPts val="0"/>
              </a:spcBef>
            </a:pPr>
            <a:r>
              <a:rPr lang="en-US" sz="1900" b="1" dirty="0" smtClean="0">
                <a:latin typeface="Arial" panose="020B0604020202020204" pitchFamily="34" charset="0"/>
                <a:cs typeface="Arial" panose="020B0604020202020204" pitchFamily="34" charset="0"/>
              </a:rPr>
              <a:t>120 Day Child Assessment</a:t>
            </a:r>
          </a:p>
          <a:p>
            <a:pPr lvl="1">
              <a:spcBef>
                <a:spcPts val="0"/>
              </a:spcBef>
            </a:pPr>
            <a:r>
              <a:rPr lang="en-US" sz="1600" dirty="0" smtClean="0">
                <a:latin typeface="Arial" panose="020B0604020202020204" pitchFamily="34" charset="0"/>
                <a:cs typeface="Arial" panose="020B0604020202020204" pitchFamily="34" charset="0"/>
              </a:rPr>
              <a:t>Prior to 366.26 hearing, Adoption social worker determines child’s best interests for permanency (adoption, guardianship, or another planned permanent living arrangement)</a:t>
            </a:r>
          </a:p>
          <a:p>
            <a:pPr lvl="1">
              <a:spcBef>
                <a:spcPts val="0"/>
              </a:spcBef>
            </a:pPr>
            <a:r>
              <a:rPr lang="en-US" sz="1600" dirty="0" smtClean="0">
                <a:latin typeface="Arial" panose="020B0604020202020204" pitchFamily="34" charset="0"/>
                <a:cs typeface="Arial" panose="020B0604020202020204" pitchFamily="34" charset="0"/>
              </a:rPr>
              <a:t>Visitation with parents continues</a:t>
            </a:r>
          </a:p>
          <a:p>
            <a:pPr lvl="1">
              <a:spcBef>
                <a:spcPts val="0"/>
              </a:spcBef>
            </a:pPr>
            <a:r>
              <a:rPr lang="en-US" sz="1600" dirty="0" smtClean="0">
                <a:latin typeface="Arial" panose="020B0604020202020204" pitchFamily="34" charset="0"/>
                <a:cs typeface="Arial" panose="020B0604020202020204" pitchFamily="34" charset="0"/>
              </a:rPr>
              <a:t>Court report supports recommendation </a:t>
            </a:r>
            <a:r>
              <a:rPr lang="en-US" sz="1600" dirty="0">
                <a:latin typeface="Arial" panose="020B0604020202020204" pitchFamily="34" charset="0"/>
                <a:cs typeface="Arial" panose="020B0604020202020204" pitchFamily="34" charset="0"/>
              </a:rPr>
              <a:t>to terminate parental </a:t>
            </a:r>
            <a:r>
              <a:rPr lang="en-US" sz="1600" dirty="0" smtClean="0">
                <a:latin typeface="Arial" panose="020B0604020202020204" pitchFamily="34" charset="0"/>
                <a:cs typeface="Arial" panose="020B0604020202020204" pitchFamily="34" charset="0"/>
              </a:rPr>
              <a:t>rights and identifies prospective adoptive parent or legal guardian</a:t>
            </a:r>
            <a:endParaRPr lang="en-US" sz="1600" dirty="0">
              <a:latin typeface="Arial" panose="020B0604020202020204" pitchFamily="34" charset="0"/>
              <a:cs typeface="Arial" panose="020B0604020202020204" pitchFamily="34" charset="0"/>
            </a:endParaRPr>
          </a:p>
        </p:txBody>
      </p:sp>
      <p:sp>
        <p:nvSpPr>
          <p:cNvPr id="10" name="Content Placeholder 8"/>
          <p:cNvSpPr txBox="1">
            <a:spLocks/>
          </p:cNvSpPr>
          <p:nvPr/>
        </p:nvSpPr>
        <p:spPr>
          <a:xfrm>
            <a:off x="1446311" y="2699837"/>
            <a:ext cx="5836232" cy="740228"/>
          </a:xfrm>
          <a:prstGeom prst="rect">
            <a:avLst/>
          </a:prstGeom>
          <a:solidFill>
            <a:schemeClr val="accent6">
              <a:lumMod val="20000"/>
              <a:lumOff val="80000"/>
            </a:schemeClr>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a:spcBef>
                <a:spcPts val="0"/>
              </a:spcBef>
            </a:pPr>
            <a:r>
              <a:rPr lang="en-US" sz="1400" b="1" dirty="0" smtClean="0">
                <a:latin typeface="Arial" panose="020B0604020202020204" pitchFamily="34" charset="0"/>
                <a:cs typeface="Arial" panose="020B0604020202020204" pitchFamily="34" charset="0"/>
              </a:rPr>
              <a:t>Selection and Implentation 366.26 Hearing (</a:t>
            </a:r>
            <a:r>
              <a:rPr lang="en-US" sz="1200" b="1" dirty="0" smtClean="0">
                <a:latin typeface="Arial" panose="020B0604020202020204" pitchFamily="34" charset="0"/>
                <a:cs typeface="Arial" panose="020B0604020202020204" pitchFamily="34" charset="0"/>
              </a:rPr>
              <a:t>Adoption/Guardianship</a:t>
            </a:r>
            <a:r>
              <a:rPr lang="en-US" sz="1400" b="1" dirty="0" smtClean="0">
                <a:latin typeface="Arial" panose="020B0604020202020204" pitchFamily="34" charset="0"/>
                <a:cs typeface="Arial" panose="020B0604020202020204" pitchFamily="34" charset="0"/>
              </a:rPr>
              <a:t>)</a:t>
            </a:r>
          </a:p>
          <a:p>
            <a:pPr lvl="1">
              <a:spcBef>
                <a:spcPts val="0"/>
              </a:spcBef>
            </a:pPr>
            <a:r>
              <a:rPr lang="en-US" sz="1000" dirty="0" smtClean="0">
                <a:latin typeface="Arial" panose="020B0604020202020204" pitchFamily="34" charset="0"/>
                <a:cs typeface="Arial" panose="020B0604020202020204" pitchFamily="34" charset="0"/>
              </a:rPr>
              <a:t>Court terminates </a:t>
            </a:r>
            <a:r>
              <a:rPr lang="en-US" sz="1000" b="1" dirty="0" smtClean="0">
                <a:solidFill>
                  <a:schemeClr val="accent5"/>
                </a:solidFill>
                <a:latin typeface="Arial" panose="020B0604020202020204" pitchFamily="34" charset="0"/>
                <a:cs typeface="Arial" panose="020B0604020202020204" pitchFamily="34" charset="0"/>
              </a:rPr>
              <a:t>PARENTAL RIGHTS </a:t>
            </a:r>
            <a:r>
              <a:rPr lang="en-US" sz="1000" dirty="0" smtClean="0">
                <a:latin typeface="Arial" panose="020B0604020202020204" pitchFamily="34" charset="0"/>
                <a:cs typeface="Arial" panose="020B0604020202020204" pitchFamily="34" charset="0"/>
              </a:rPr>
              <a:t>&amp; visitation (for adoption cases)</a:t>
            </a:r>
          </a:p>
          <a:p>
            <a:pPr lvl="1">
              <a:spcBef>
                <a:spcPts val="0"/>
              </a:spcBef>
            </a:pPr>
            <a:r>
              <a:rPr lang="en-US" sz="1000" dirty="0" smtClean="0">
                <a:latin typeface="Arial" panose="020B0604020202020204" pitchFamily="34" charset="0"/>
                <a:cs typeface="Arial" panose="020B0604020202020204" pitchFamily="34" charset="0"/>
              </a:rPr>
              <a:t>Court orders legal guardianship to be established and case is closed</a:t>
            </a:r>
          </a:p>
          <a:p>
            <a:pPr lvl="1">
              <a:spcBef>
                <a:spcPts val="0"/>
              </a:spcBef>
            </a:pPr>
            <a:r>
              <a:rPr lang="en-US" sz="1000" dirty="0" smtClean="0">
                <a:latin typeface="Arial" panose="020B0604020202020204" pitchFamily="34" charset="0"/>
                <a:cs typeface="Arial" panose="020B0604020202020204" pitchFamily="34" charset="0"/>
              </a:rPr>
              <a:t>Parents may appeal within 60 days</a:t>
            </a:r>
          </a:p>
        </p:txBody>
      </p:sp>
      <p:sp>
        <p:nvSpPr>
          <p:cNvPr id="11" name="Content Placeholder 8"/>
          <p:cNvSpPr txBox="1">
            <a:spLocks/>
          </p:cNvSpPr>
          <p:nvPr/>
        </p:nvSpPr>
        <p:spPr>
          <a:xfrm>
            <a:off x="1955620" y="3477540"/>
            <a:ext cx="5969180" cy="718457"/>
          </a:xfrm>
          <a:prstGeom prst="rect">
            <a:avLst/>
          </a:prstGeom>
          <a:solidFill>
            <a:srgbClr val="FFFFCC"/>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marL="260597" lvl="1" indent="-260597">
              <a:spcBef>
                <a:spcPts val="0"/>
              </a:spcBef>
            </a:pPr>
            <a:r>
              <a:rPr lang="en-US" sz="1600" b="1" dirty="0">
                <a:latin typeface="Arial" panose="020B0604020202020204" pitchFamily="34" charset="0"/>
                <a:cs typeface="Arial" panose="020B0604020202020204" pitchFamily="34" charset="0"/>
              </a:rPr>
              <a:t>Post </a:t>
            </a:r>
            <a:r>
              <a:rPr lang="en-US" sz="1600" b="1" dirty="0" smtClean="0">
                <a:latin typeface="Arial" panose="020B0604020202020204" pitchFamily="34" charset="0"/>
                <a:cs typeface="Arial" panose="020B0604020202020204" pitchFamily="34" charset="0"/>
              </a:rPr>
              <a:t>Permanency Review every 6 months</a:t>
            </a:r>
          </a:p>
          <a:p>
            <a:pPr marL="562341" lvl="2" indent="-260597">
              <a:spcBef>
                <a:spcPts val="0"/>
              </a:spcBef>
            </a:pPr>
            <a:r>
              <a:rPr lang="en-US" dirty="0" smtClean="0">
                <a:latin typeface="Arial" panose="020B0604020202020204" pitchFamily="34" charset="0"/>
                <a:cs typeface="Arial" panose="020B0604020202020204" pitchFamily="34" charset="0"/>
              </a:rPr>
              <a:t>Court continues dependency &amp; services until </a:t>
            </a:r>
            <a:r>
              <a:rPr lang="en-US" dirty="0">
                <a:latin typeface="Arial" panose="020B0604020202020204" pitchFamily="34" charset="0"/>
                <a:cs typeface="Arial" panose="020B0604020202020204" pitchFamily="34" charset="0"/>
              </a:rPr>
              <a:t>adoption </a:t>
            </a:r>
            <a:r>
              <a:rPr lang="en-US" dirty="0" smtClean="0">
                <a:latin typeface="Arial" panose="020B0604020202020204" pitchFamily="34" charset="0"/>
                <a:cs typeface="Arial" panose="020B0604020202020204" pitchFamily="34" charset="0"/>
              </a:rPr>
              <a:t>is finalized</a:t>
            </a:r>
            <a:endParaRPr lang="en-US" dirty="0">
              <a:latin typeface="Arial" panose="020B0604020202020204" pitchFamily="34" charset="0"/>
              <a:cs typeface="Arial" panose="020B0604020202020204" pitchFamily="34" charset="0"/>
            </a:endParaRPr>
          </a:p>
          <a:p>
            <a:pPr lvl="1">
              <a:spcBef>
                <a:spcPts val="0"/>
              </a:spcBef>
            </a:pPr>
            <a:r>
              <a:rPr lang="en-US" sz="1400" dirty="0" smtClean="0">
                <a:latin typeface="Arial" panose="020B0604020202020204" pitchFamily="34" charset="0"/>
                <a:cs typeface="Arial" panose="020B0604020202020204" pitchFamily="34" charset="0"/>
              </a:rPr>
              <a:t>Placement and child’s needs are monitored</a:t>
            </a:r>
          </a:p>
        </p:txBody>
      </p:sp>
      <p:sp>
        <p:nvSpPr>
          <p:cNvPr id="12" name="Content Placeholder 8"/>
          <p:cNvSpPr txBox="1">
            <a:spLocks/>
          </p:cNvSpPr>
          <p:nvPr/>
        </p:nvSpPr>
        <p:spPr>
          <a:xfrm>
            <a:off x="2511403" y="4233472"/>
            <a:ext cx="6066539" cy="653143"/>
          </a:xfrm>
          <a:prstGeom prst="rect">
            <a:avLst/>
          </a:prstGeom>
          <a:solidFill>
            <a:schemeClr val="bg2"/>
          </a:solidFill>
          <a:ln>
            <a:solidFill>
              <a:schemeClr val="bg2">
                <a:lumMod val="50000"/>
              </a:schemeClr>
            </a:solidFill>
          </a:ln>
        </p:spPr>
        <p:txBody>
          <a:bodyPr vert="horz" lIns="68579" tIns="34289" rIns="68579" bIns="34289" rtlCol="0">
            <a:noAutofit/>
          </a:bodyPr>
          <a:lstStyle>
            <a:lvl1pPr marL="260597" indent="-260597" algn="l" defTabSz="685783" rtl="0" eaLnBrk="1" latinLnBrk="0" hangingPunct="1">
              <a:lnSpc>
                <a:spcPct val="100000"/>
              </a:lnSpc>
              <a:spcBef>
                <a:spcPts val="1350"/>
              </a:spcBef>
              <a:buFont typeface="Arial" panose="020B0604020202020204" pitchFamily="34" charset="0"/>
              <a:buChar char="•"/>
              <a:defRPr sz="1800" kern="1200">
                <a:solidFill>
                  <a:schemeClr val="tx1"/>
                </a:solidFill>
                <a:latin typeface="+mn-lt"/>
                <a:ea typeface="+mn-ea"/>
                <a:cs typeface="+mn-cs"/>
              </a:defRPr>
            </a:lvl1pPr>
            <a:lvl2pPr marL="555484" indent="-212593" algn="l" defTabSz="685783"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857228" indent="-171446" algn="l" defTabSz="685783"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1200120"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4pPr>
            <a:lvl5pPr marL="1543012" indent="-171446" algn="l" defTabSz="685783"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5pPr>
            <a:lvl6pPr marL="1885903"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6pPr>
            <a:lvl7pPr marL="2228795" indent="-171446" algn="l" defTabSz="685783" rtl="0" eaLnBrk="1" latinLnBrk="0" hangingPunct="1">
              <a:lnSpc>
                <a:spcPct val="90000"/>
              </a:lnSpc>
              <a:spcBef>
                <a:spcPts val="450"/>
              </a:spcBef>
              <a:buFont typeface="Arial" panose="020B0604020202020204" pitchFamily="34" charset="0"/>
              <a:buChar char="•"/>
              <a:defRPr sz="1200" kern="1200">
                <a:solidFill>
                  <a:schemeClr val="tx1"/>
                </a:solidFill>
                <a:latin typeface="+mn-lt"/>
                <a:ea typeface="+mn-ea"/>
                <a:cs typeface="+mn-cs"/>
              </a:defRPr>
            </a:lvl7pPr>
            <a:lvl8pPr marL="2571686"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8pPr>
            <a:lvl9pPr marL="2914577" indent="-171446" algn="l" defTabSz="685783" rtl="0" eaLnBrk="1" latinLnBrk="0" hangingPunct="1">
              <a:lnSpc>
                <a:spcPct val="90000"/>
              </a:lnSpc>
              <a:spcBef>
                <a:spcPts val="450"/>
              </a:spcBef>
              <a:buFont typeface="Arial" panose="020B0604020202020204" pitchFamily="34" charset="0"/>
              <a:buChar char="•"/>
              <a:defRPr sz="1200" kern="1200" baseline="0">
                <a:solidFill>
                  <a:schemeClr val="tx1"/>
                </a:solidFill>
                <a:latin typeface="+mn-lt"/>
                <a:ea typeface="+mn-ea"/>
                <a:cs typeface="+mn-cs"/>
              </a:defRPr>
            </a:lvl9pPr>
          </a:lstStyle>
          <a:p>
            <a:pPr>
              <a:spcBef>
                <a:spcPts val="0"/>
              </a:spcBef>
            </a:pPr>
            <a:r>
              <a:rPr lang="en-US" b="1" dirty="0" smtClean="0">
                <a:latin typeface="Arial" panose="020B0604020202020204" pitchFamily="34" charset="0"/>
                <a:cs typeface="Arial" panose="020B0604020202020204" pitchFamily="34" charset="0"/>
              </a:rPr>
              <a:t>Adoption is Finalized</a:t>
            </a:r>
          </a:p>
          <a:p>
            <a:pPr>
              <a:spcBef>
                <a:spcPts val="0"/>
              </a:spcBef>
            </a:pPr>
            <a:r>
              <a:rPr lang="en-US" sz="1600" dirty="0" smtClean="0">
                <a:latin typeface="Arial" panose="020B0604020202020204" pitchFamily="34" charset="0"/>
                <a:cs typeface="Arial" panose="020B0604020202020204" pitchFamily="34" charset="0"/>
              </a:rPr>
              <a:t>Court dependency is terminated and the case is closed</a:t>
            </a:r>
            <a:endParaRPr lang="en-US" sz="1600" dirty="0">
              <a:latin typeface="Arial" panose="020B0604020202020204" pitchFamily="34" charset="0"/>
              <a:cs typeface="Arial" panose="020B0604020202020204" pitchFamily="34" charset="0"/>
            </a:endParaRPr>
          </a:p>
        </p:txBody>
      </p:sp>
      <p:pic>
        <p:nvPicPr>
          <p:cNvPr id="14" name="Picture 3"/>
          <p:cNvPicPr>
            <a:picLocks noChangeAspect="1" noChangeArrowheads="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4279985">
            <a:off x="7010401" y="971899"/>
            <a:ext cx="182880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21042129">
            <a:off x="270621" y="3474390"/>
            <a:ext cx="1388992" cy="1063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351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 calcmode="lin" valueType="num">
                                      <p:cBhvr additive="base">
                                        <p:cTn id="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8" dur="500" fill="hold"/>
                                        <p:tgtEl>
                                          <p:spTgt spid="6">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additive="base">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bg/>
                                          </p:spTgt>
                                        </p:tgtEl>
                                        <p:attrNameLst>
                                          <p:attrName>style.visibility</p:attrName>
                                        </p:attrNameLst>
                                      </p:cBhvr>
                                      <p:to>
                                        <p:strVal val="visible"/>
                                      </p:to>
                                    </p:set>
                                    <p:anim calcmode="lin" valueType="num">
                                      <p:cBhvr additive="base">
                                        <p:cTn id="25" dur="500" fill="hold"/>
                                        <p:tgtEl>
                                          <p:spTgt spid="9">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9">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xEl>
                                              <p:pRg st="1" end="1"/>
                                            </p:txEl>
                                          </p:spTgt>
                                        </p:tgtEl>
                                        <p:attrNameLst>
                                          <p:attrName>style.visibility</p:attrName>
                                        </p:attrNameLst>
                                      </p:cBhvr>
                                      <p:to>
                                        <p:strVal val="visible"/>
                                      </p:to>
                                    </p:set>
                                    <p:anim calcmode="lin" valueType="num">
                                      <p:cBhvr additive="base">
                                        <p:cTn id="3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1" end="1"/>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xEl>
                                              <p:pRg st="2" end="2"/>
                                            </p:txEl>
                                          </p:spTgt>
                                        </p:tgtEl>
                                        <p:attrNameLst>
                                          <p:attrName>style.visibility</p:attrName>
                                        </p:attrNameLst>
                                      </p:cBhvr>
                                      <p:to>
                                        <p:strVal val="visible"/>
                                      </p:to>
                                    </p:set>
                                    <p:anim calcmode="lin" valueType="num">
                                      <p:cBhvr additive="base">
                                        <p:cTn id="3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anim calcmode="lin" valueType="num">
                                      <p:cBhvr additive="base">
                                        <p:cTn id="4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ppt_x"/>
                                          </p:val>
                                        </p:tav>
                                        <p:tav tm="100000">
                                          <p:val>
                                            <p:strVal val="#ppt_x"/>
                                          </p:val>
                                        </p:tav>
                                      </p:tavLst>
                                    </p:anim>
                                    <p:anim calcmode="lin" valueType="num">
                                      <p:cBhvr additive="base">
                                        <p:cTn id="6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9" grpId="0" build="p" animBg="1"/>
      <p:bldP spid="10" grpId="0" animBg="1"/>
      <p:bldP spid="11"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adoptio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6789845" y="1976202"/>
            <a:ext cx="2169128" cy="28923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6400" y="500743"/>
            <a:ext cx="8229600" cy="594361"/>
          </a:xfrm>
        </p:spPr>
        <p:txBody>
          <a:bodyPr>
            <a:normAutofit/>
          </a:bodyPr>
          <a:lstStyle/>
          <a:p>
            <a:pPr algn="ctr"/>
            <a:r>
              <a:rPr lang="en-US" sz="3600" b="1" kern="0" dirty="0">
                <a:solidFill>
                  <a:schemeClr val="tx1"/>
                </a:solidFill>
              </a:rPr>
              <a:t>Adoption Process</a:t>
            </a:r>
            <a:endParaRPr lang="en-US" sz="32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5237" y="1393371"/>
            <a:ext cx="8229600" cy="3396305"/>
          </a:xfrm>
        </p:spPr>
        <p:txBody>
          <a:bodyPr>
            <a:normAutofit lnSpcReduction="10000"/>
          </a:bodyPr>
          <a:lstStyle/>
          <a:p>
            <a:pPr>
              <a:buNone/>
            </a:pPr>
            <a:r>
              <a:rPr lang="en-US" sz="2000" b="1" dirty="0" smtClean="0">
                <a:solidFill>
                  <a:schemeClr val="tx2"/>
                </a:solidFill>
                <a:latin typeface="Arial" panose="020B0604020202020204" pitchFamily="34" charset="0"/>
                <a:cs typeface="Arial" panose="020B0604020202020204" pitchFamily="34" charset="0"/>
              </a:rPr>
              <a:t>Caregiver requirements needed to </a:t>
            </a:r>
            <a:r>
              <a:rPr lang="en-US" sz="2000" b="1" dirty="0">
                <a:solidFill>
                  <a:schemeClr val="tx2"/>
                </a:solidFill>
                <a:latin typeface="Arial" panose="020B0604020202020204" pitchFamily="34" charset="0"/>
                <a:cs typeface="Arial" panose="020B0604020202020204" pitchFamily="34" charset="0"/>
              </a:rPr>
              <a:t>finalize </a:t>
            </a:r>
            <a:r>
              <a:rPr lang="en-US" sz="2000" b="1" dirty="0" smtClean="0">
                <a:solidFill>
                  <a:schemeClr val="tx2"/>
                </a:solidFill>
                <a:latin typeface="Arial" panose="020B0604020202020204" pitchFamily="34" charset="0"/>
                <a:cs typeface="Arial" panose="020B0604020202020204" pitchFamily="34" charset="0"/>
              </a:rPr>
              <a:t>adoption</a:t>
            </a:r>
            <a:endParaRPr lang="en-US" sz="2000" b="1" dirty="0">
              <a:solidFill>
                <a:schemeClr val="tx2"/>
              </a:solidFill>
              <a:latin typeface="Arial" panose="020B0604020202020204" pitchFamily="34" charset="0"/>
              <a:cs typeface="Arial" panose="020B0604020202020204" pitchFamily="34" charset="0"/>
            </a:endParaRPr>
          </a:p>
          <a:p>
            <a:pPr lvl="1"/>
            <a:r>
              <a:rPr lang="en-US" sz="1800" dirty="0" smtClean="0">
                <a:solidFill>
                  <a:schemeClr val="tx2"/>
                </a:solidFill>
                <a:latin typeface="Arial" panose="020B0604020202020204" pitchFamily="34" charset="0"/>
                <a:cs typeface="Arial" panose="020B0604020202020204" pitchFamily="34" charset="0"/>
              </a:rPr>
              <a:t>Must be at </a:t>
            </a:r>
            <a:r>
              <a:rPr lang="en-US" sz="1800" dirty="0">
                <a:solidFill>
                  <a:schemeClr val="tx2"/>
                </a:solidFill>
                <a:latin typeface="Arial" panose="020B0604020202020204" pitchFamily="34" charset="0"/>
                <a:cs typeface="Arial" panose="020B0604020202020204" pitchFamily="34" charset="0"/>
              </a:rPr>
              <a:t>least 10 years older than child (exceptions)</a:t>
            </a:r>
          </a:p>
          <a:p>
            <a:pPr lvl="1"/>
            <a:r>
              <a:rPr lang="en-US" sz="1800" dirty="0" smtClean="0">
                <a:solidFill>
                  <a:schemeClr val="tx2"/>
                </a:solidFill>
                <a:latin typeface="Arial" panose="020B0604020202020204" pitchFamily="34" charset="0"/>
                <a:cs typeface="Arial" panose="020B0604020202020204" pitchFamily="34" charset="0"/>
              </a:rPr>
              <a:t>Pre-adoption/post adoption services are available</a:t>
            </a:r>
          </a:p>
          <a:p>
            <a:pPr lvl="2"/>
            <a:r>
              <a:rPr lang="en-US" sz="1700" dirty="0" smtClean="0">
                <a:solidFill>
                  <a:schemeClr val="tx2"/>
                </a:solidFill>
                <a:latin typeface="Arial" panose="020B0604020202020204" pitchFamily="34" charset="0"/>
                <a:cs typeface="Arial" panose="020B0604020202020204" pitchFamily="34" charset="0"/>
              </a:rPr>
              <a:t>Including Adoption Assistance Program assistance, and </a:t>
            </a:r>
            <a:r>
              <a:rPr lang="en-US" sz="1700" dirty="0" err="1" smtClean="0">
                <a:solidFill>
                  <a:schemeClr val="tx2"/>
                </a:solidFill>
                <a:latin typeface="Arial" panose="020B0604020202020204" pitchFamily="34" charset="0"/>
                <a:cs typeface="Arial" panose="020B0604020202020204" pitchFamily="34" charset="0"/>
              </a:rPr>
              <a:t>Medi</a:t>
            </a:r>
            <a:r>
              <a:rPr lang="en-US" sz="1700" dirty="0" smtClean="0">
                <a:solidFill>
                  <a:schemeClr val="tx2"/>
                </a:solidFill>
                <a:latin typeface="Arial" panose="020B0604020202020204" pitchFamily="34" charset="0"/>
                <a:cs typeface="Arial" panose="020B0604020202020204" pitchFamily="34" charset="0"/>
              </a:rPr>
              <a:t>-Cal, until the child is 18 (or up to age 21 if certain conditions are met)</a:t>
            </a:r>
          </a:p>
          <a:p>
            <a:pPr lvl="2"/>
            <a:r>
              <a:rPr lang="en-US" sz="1700" dirty="0" smtClean="0">
                <a:solidFill>
                  <a:schemeClr val="tx2"/>
                </a:solidFill>
                <a:latin typeface="Arial" panose="020B0604020202020204" pitchFamily="34" charset="0"/>
                <a:cs typeface="Arial" panose="020B0604020202020204" pitchFamily="34" charset="0"/>
              </a:rPr>
              <a:t>Social Worker remains assigned</a:t>
            </a:r>
          </a:p>
          <a:p>
            <a:pPr lvl="2"/>
            <a:r>
              <a:rPr lang="en-US" sz="1700" dirty="0" smtClean="0">
                <a:solidFill>
                  <a:schemeClr val="tx2"/>
                </a:solidFill>
                <a:latin typeface="Arial" panose="020B0604020202020204" pitchFamily="34" charset="0"/>
                <a:cs typeface="Arial" panose="020B0604020202020204" pitchFamily="34" charset="0"/>
              </a:rPr>
              <a:t>Counseling, case management, and support groups are available</a:t>
            </a:r>
          </a:p>
          <a:p>
            <a:pPr lvl="1"/>
            <a:r>
              <a:rPr lang="en-US" sz="1800" dirty="0" smtClean="0">
                <a:solidFill>
                  <a:schemeClr val="tx2"/>
                </a:solidFill>
                <a:latin typeface="Arial" panose="020B0604020202020204" pitchFamily="34" charset="0"/>
                <a:cs typeface="Arial" panose="020B0604020202020204" pitchFamily="34" charset="0"/>
              </a:rPr>
              <a:t>Must provide verification of all marriages &amp; dissolutions</a:t>
            </a:r>
          </a:p>
          <a:p>
            <a:pPr lvl="1"/>
            <a:r>
              <a:rPr lang="en-US" sz="1800" dirty="0" smtClean="0">
                <a:solidFill>
                  <a:schemeClr val="tx2"/>
                </a:solidFill>
                <a:latin typeface="Arial" panose="020B0604020202020204" pitchFamily="34" charset="0"/>
                <a:cs typeface="Arial" panose="020B0604020202020204" pitchFamily="34" charset="0"/>
              </a:rPr>
              <a:t>Must address </a:t>
            </a:r>
            <a:r>
              <a:rPr lang="en-US" sz="1800" dirty="0">
                <a:solidFill>
                  <a:schemeClr val="tx2"/>
                </a:solidFill>
                <a:latin typeface="Arial" panose="020B0604020202020204" pitchFamily="34" charset="0"/>
                <a:cs typeface="Arial" panose="020B0604020202020204" pitchFamily="34" charset="0"/>
              </a:rPr>
              <a:t>child support, inheritance </a:t>
            </a:r>
            <a:r>
              <a:rPr lang="en-US" sz="1800" dirty="0" smtClean="0">
                <a:solidFill>
                  <a:schemeClr val="tx2"/>
                </a:solidFill>
                <a:latin typeface="Arial" panose="020B0604020202020204" pitchFamily="34" charset="0"/>
                <a:cs typeface="Arial" panose="020B0604020202020204" pitchFamily="34" charset="0"/>
              </a:rPr>
              <a:t>issues, etc.</a:t>
            </a:r>
          </a:p>
          <a:p>
            <a:pPr lvl="1"/>
            <a:r>
              <a:rPr lang="en-US" sz="1800" dirty="0" smtClean="0">
                <a:solidFill>
                  <a:schemeClr val="tx2"/>
                </a:solidFill>
                <a:latin typeface="Arial" panose="020B0604020202020204" pitchFamily="34" charset="0"/>
                <a:cs typeface="Arial" panose="020B0604020202020204" pitchFamily="34" charset="0"/>
              </a:rPr>
              <a:t>Must address plan for post-adoption sibling visitation, if applicable</a:t>
            </a:r>
            <a:endParaRPr lang="en-US" sz="18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979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73" y="182862"/>
            <a:ext cx="7543802" cy="631658"/>
          </a:xfrm>
        </p:spPr>
        <p:txBody>
          <a:bodyPr>
            <a:normAutofit fontScale="90000"/>
          </a:bodyPr>
          <a:lstStyle/>
          <a:p>
            <a:r>
              <a:rPr lang="en-US" sz="3300" b="1" kern="0" dirty="0" smtClean="0">
                <a:solidFill>
                  <a:schemeClr val="tx1"/>
                </a:solidFill>
                <a:effectLst>
                  <a:outerShdw blurRad="38100" dist="38100" dir="2700000" algn="tl">
                    <a:srgbClr val="000000">
                      <a:alpha val="43137"/>
                    </a:srgbClr>
                  </a:outerShdw>
                </a:effectLst>
              </a:rPr>
              <a:t>Adoption: Questions </a:t>
            </a:r>
            <a:r>
              <a:rPr lang="en-US" sz="3300" b="1" kern="0" dirty="0">
                <a:solidFill>
                  <a:schemeClr val="tx1"/>
                </a:solidFill>
                <a:effectLst>
                  <a:outerShdw blurRad="38100" dist="38100" dir="2700000" algn="tl">
                    <a:srgbClr val="000000">
                      <a:alpha val="43137"/>
                    </a:srgbClr>
                  </a:outerShdw>
                </a:effectLst>
              </a:rPr>
              <a:t>You Should Ask</a:t>
            </a:r>
            <a:endParaRPr lang="en-US" sz="3300" dirty="0">
              <a:solidFill>
                <a:schemeClr val="tx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09364" y="912480"/>
            <a:ext cx="6705608" cy="4296335"/>
          </a:xfrm>
        </p:spPr>
        <p:txBody>
          <a:bodyPr>
            <a:normAutofit/>
          </a:bodyPr>
          <a:lstStyle/>
          <a:p>
            <a:pPr marL="0" indent="0" eaLnBrk="0" fontAlgn="base" hangingPunct="0">
              <a:spcBef>
                <a:spcPct val="20000"/>
              </a:spcBef>
              <a:spcAft>
                <a:spcPct val="0"/>
              </a:spcAft>
              <a:buClr>
                <a:srgbClr val="003366"/>
              </a:buClr>
              <a:buSzPct val="75000"/>
              <a:buNone/>
            </a:pPr>
            <a:r>
              <a:rPr lang="en-US" sz="1500" kern="0" dirty="0">
                <a:solidFill>
                  <a:schemeClr val="tx2"/>
                </a:solidFill>
                <a:latin typeface="Arial" panose="020B0604020202020204" pitchFamily="34" charset="0"/>
                <a:cs typeface="Arial" panose="020B0604020202020204" pitchFamily="34" charset="0"/>
              </a:rPr>
              <a:t>To ensure the child coming into your home has the best possible chance of adoption, ask these questions before accepting a foster care placement: </a:t>
            </a:r>
          </a:p>
          <a:p>
            <a:pPr marL="257168" indent="-257168" eaLnBrk="0" fontAlgn="base" hangingPunct="0">
              <a:spcBef>
                <a:spcPct val="20000"/>
              </a:spcBef>
              <a:spcAft>
                <a:spcPct val="0"/>
              </a:spcAft>
              <a:buClr>
                <a:srgbClr val="003366"/>
              </a:buClr>
              <a:buSzPct val="75000"/>
              <a:buFont typeface="+mj-lt"/>
              <a:buAutoNum type="arabicPeriod"/>
            </a:pPr>
            <a:r>
              <a:rPr lang="en-US" sz="1500" b="1" kern="0" dirty="0">
                <a:solidFill>
                  <a:schemeClr val="tx2"/>
                </a:solidFill>
                <a:latin typeface="Arial" panose="020B0604020202020204" pitchFamily="34" charset="0"/>
                <a:cs typeface="Arial" panose="020B0604020202020204" pitchFamily="34" charset="0"/>
              </a:rPr>
              <a:t>Have the parents lost previous children to adoptions?</a:t>
            </a:r>
          </a:p>
          <a:p>
            <a:pPr marL="552056" lvl="1" indent="-257168" eaLnBrk="0" fontAlgn="base" hangingPunct="0">
              <a:spcBef>
                <a:spcPct val="20000"/>
              </a:spcBef>
              <a:spcAft>
                <a:spcPct val="0"/>
              </a:spcAft>
              <a:buClr>
                <a:srgbClr val="003366"/>
              </a:buClr>
              <a:buSzPct val="75000"/>
            </a:pPr>
            <a:r>
              <a:rPr lang="en-US" b="1" kern="0" dirty="0" smtClean="0">
                <a:solidFill>
                  <a:schemeClr val="tx2"/>
                </a:solidFill>
                <a:latin typeface="Arial" panose="020B0604020202020204" pitchFamily="34" charset="0"/>
                <a:cs typeface="Arial" panose="020B0604020202020204" pitchFamily="34" charset="0"/>
              </a:rPr>
              <a:t> </a:t>
            </a:r>
            <a:r>
              <a:rPr lang="en-US" b="1" kern="0" dirty="0">
                <a:solidFill>
                  <a:schemeClr val="tx2"/>
                </a:solidFill>
                <a:latin typeface="Arial" panose="020B0604020202020204" pitchFamily="34" charset="0"/>
                <a:cs typeface="Arial" panose="020B0604020202020204" pitchFamily="34" charset="0"/>
              </a:rPr>
              <a:t>Often the court will not order </a:t>
            </a:r>
            <a:r>
              <a:rPr lang="en-US" b="1" kern="0" dirty="0" smtClean="0">
                <a:solidFill>
                  <a:schemeClr val="tx2"/>
                </a:solidFill>
                <a:latin typeface="Arial" panose="020B0604020202020204" pitchFamily="34" charset="0"/>
                <a:cs typeface="Arial" panose="020B0604020202020204" pitchFamily="34" charset="0"/>
              </a:rPr>
              <a:t>reunification. </a:t>
            </a:r>
          </a:p>
          <a:p>
            <a:pPr marL="552056" lvl="1" indent="-257168" eaLnBrk="0" fontAlgn="base" hangingPunct="0">
              <a:spcBef>
                <a:spcPct val="20000"/>
              </a:spcBef>
              <a:spcAft>
                <a:spcPct val="0"/>
              </a:spcAft>
              <a:buClr>
                <a:srgbClr val="003366"/>
              </a:buClr>
              <a:buSzPct val="75000"/>
            </a:pPr>
            <a:r>
              <a:rPr lang="en-US" b="1" kern="0" dirty="0" smtClean="0">
                <a:solidFill>
                  <a:schemeClr val="tx2"/>
                </a:solidFill>
                <a:latin typeface="Arial" panose="020B0604020202020204" pitchFamily="34" charset="0"/>
                <a:cs typeface="Arial" panose="020B0604020202020204" pitchFamily="34" charset="0"/>
              </a:rPr>
              <a:t>These </a:t>
            </a:r>
            <a:r>
              <a:rPr lang="en-US" b="1" kern="0" dirty="0">
                <a:solidFill>
                  <a:schemeClr val="tx2"/>
                </a:solidFill>
                <a:latin typeface="Arial" panose="020B0604020202020204" pitchFamily="34" charset="0"/>
                <a:cs typeface="Arial" panose="020B0604020202020204" pitchFamily="34" charset="0"/>
              </a:rPr>
              <a:t>children usually have </a:t>
            </a:r>
            <a:r>
              <a:rPr lang="en-US" b="1" kern="0" dirty="0" smtClean="0">
                <a:solidFill>
                  <a:schemeClr val="tx2"/>
                </a:solidFill>
                <a:latin typeface="Arial" panose="020B0604020202020204" pitchFamily="34" charset="0"/>
                <a:cs typeface="Arial" panose="020B0604020202020204" pitchFamily="34" charset="0"/>
              </a:rPr>
              <a:t>a greater likelihood of </a:t>
            </a:r>
            <a:r>
              <a:rPr lang="en-US" b="1" kern="0" dirty="0">
                <a:solidFill>
                  <a:schemeClr val="tx2"/>
                </a:solidFill>
                <a:latin typeface="Arial" panose="020B0604020202020204" pitchFamily="34" charset="0"/>
                <a:cs typeface="Arial" panose="020B0604020202020204" pitchFamily="34" charset="0"/>
              </a:rPr>
              <a:t>adoption. </a:t>
            </a:r>
          </a:p>
          <a:p>
            <a:pPr marL="257168" indent="-257168" eaLnBrk="0" fontAlgn="base" hangingPunct="0">
              <a:spcBef>
                <a:spcPct val="20000"/>
              </a:spcBef>
              <a:spcAft>
                <a:spcPct val="0"/>
              </a:spcAft>
              <a:buClr>
                <a:srgbClr val="003366"/>
              </a:buClr>
              <a:buSzPct val="75000"/>
              <a:buFont typeface="+mj-lt"/>
              <a:buAutoNum type="arabicPeriod"/>
            </a:pPr>
            <a:r>
              <a:rPr lang="en-US" sz="1500" b="1" kern="0" dirty="0">
                <a:solidFill>
                  <a:schemeClr val="tx2"/>
                </a:solidFill>
                <a:latin typeface="Arial" panose="020B0604020202020204" pitchFamily="34" charset="0"/>
                <a:cs typeface="Arial" panose="020B0604020202020204" pitchFamily="34" charset="0"/>
              </a:rPr>
              <a:t>Have relatives come forward requesting placement of the child? </a:t>
            </a:r>
          </a:p>
          <a:p>
            <a:pPr marL="552056" lvl="1" indent="-257168" eaLnBrk="0" fontAlgn="base" hangingPunct="0">
              <a:spcBef>
                <a:spcPct val="20000"/>
              </a:spcBef>
              <a:spcAft>
                <a:spcPct val="0"/>
              </a:spcAft>
              <a:buClr>
                <a:srgbClr val="003366"/>
              </a:buClr>
              <a:buSzPct val="75000"/>
            </a:pPr>
            <a:r>
              <a:rPr lang="en-US" b="1" kern="0" dirty="0" smtClean="0">
                <a:solidFill>
                  <a:schemeClr val="tx2"/>
                </a:solidFill>
                <a:latin typeface="Arial" panose="020B0604020202020204" pitchFamily="34" charset="0"/>
                <a:cs typeface="Arial" panose="020B0604020202020204" pitchFamily="34" charset="0"/>
              </a:rPr>
              <a:t>The </a:t>
            </a:r>
            <a:r>
              <a:rPr lang="en-US" b="1" kern="0" dirty="0">
                <a:solidFill>
                  <a:schemeClr val="tx2"/>
                </a:solidFill>
                <a:latin typeface="Arial" panose="020B0604020202020204" pitchFamily="34" charset="0"/>
                <a:cs typeface="Arial" panose="020B0604020202020204" pitchFamily="34" charset="0"/>
              </a:rPr>
              <a:t>Department always attempts to place with relatives </a:t>
            </a:r>
            <a:r>
              <a:rPr lang="en-US" b="1" kern="0" dirty="0" smtClean="0">
                <a:solidFill>
                  <a:schemeClr val="tx2"/>
                </a:solidFill>
                <a:latin typeface="Arial" panose="020B0604020202020204" pitchFamily="34" charset="0"/>
                <a:cs typeface="Arial" panose="020B0604020202020204" pitchFamily="34" charset="0"/>
              </a:rPr>
              <a:t>initially</a:t>
            </a:r>
          </a:p>
          <a:p>
            <a:pPr marL="552056" lvl="1" indent="-257168" eaLnBrk="0" fontAlgn="base" hangingPunct="0">
              <a:spcBef>
                <a:spcPct val="20000"/>
              </a:spcBef>
              <a:spcAft>
                <a:spcPct val="0"/>
              </a:spcAft>
              <a:buClr>
                <a:srgbClr val="003366"/>
              </a:buClr>
              <a:buSzPct val="75000"/>
            </a:pPr>
            <a:r>
              <a:rPr lang="en-US" b="1" kern="0" dirty="0" smtClean="0">
                <a:solidFill>
                  <a:schemeClr val="tx2"/>
                </a:solidFill>
                <a:latin typeface="Arial" panose="020B0604020202020204" pitchFamily="34" charset="0"/>
                <a:cs typeface="Arial" panose="020B0604020202020204" pitchFamily="34" charset="0"/>
              </a:rPr>
              <a:t>Relatives </a:t>
            </a:r>
            <a:r>
              <a:rPr lang="en-US" b="1" kern="0" dirty="0">
                <a:solidFill>
                  <a:schemeClr val="tx2"/>
                </a:solidFill>
                <a:latin typeface="Arial" panose="020B0604020202020204" pitchFamily="34" charset="0"/>
                <a:cs typeface="Arial" panose="020B0604020202020204" pitchFamily="34" charset="0"/>
              </a:rPr>
              <a:t>have preferential consideration if they apply for placement before the </a:t>
            </a:r>
            <a:r>
              <a:rPr lang="en-US" b="1" kern="0" dirty="0" smtClean="0">
                <a:solidFill>
                  <a:schemeClr val="tx2"/>
                </a:solidFill>
                <a:latin typeface="Arial" panose="020B0604020202020204" pitchFamily="34" charset="0"/>
                <a:cs typeface="Arial" panose="020B0604020202020204" pitchFamily="34" charset="0"/>
              </a:rPr>
              <a:t>disposition </a:t>
            </a:r>
            <a:r>
              <a:rPr lang="en-US" b="1" kern="0" dirty="0">
                <a:solidFill>
                  <a:schemeClr val="tx2"/>
                </a:solidFill>
                <a:latin typeface="Arial" panose="020B0604020202020204" pitchFamily="34" charset="0"/>
                <a:cs typeface="Arial" panose="020B0604020202020204" pitchFamily="34" charset="0"/>
              </a:rPr>
              <a:t>hearing. </a:t>
            </a:r>
          </a:p>
          <a:p>
            <a:pPr marL="257168" indent="-257168" eaLnBrk="0" fontAlgn="base" hangingPunct="0">
              <a:spcBef>
                <a:spcPct val="20000"/>
              </a:spcBef>
              <a:spcAft>
                <a:spcPct val="0"/>
              </a:spcAft>
              <a:buClr>
                <a:srgbClr val="003366"/>
              </a:buClr>
              <a:buSzPct val="75000"/>
              <a:buFont typeface="+mj-lt"/>
              <a:buAutoNum type="arabicPeriod"/>
            </a:pPr>
            <a:r>
              <a:rPr lang="en-US" sz="1500" b="1" kern="0" dirty="0">
                <a:solidFill>
                  <a:schemeClr val="tx2"/>
                </a:solidFill>
                <a:latin typeface="Arial" panose="020B0604020202020204" pitchFamily="34" charset="0"/>
                <a:cs typeface="Arial" panose="020B0604020202020204" pitchFamily="34" charset="0"/>
              </a:rPr>
              <a:t>Did the parents claim Native American Heritage &amp; </a:t>
            </a:r>
            <a:r>
              <a:rPr lang="en-US" sz="1500" b="1" kern="0" dirty="0" smtClean="0">
                <a:solidFill>
                  <a:schemeClr val="tx2"/>
                </a:solidFill>
                <a:latin typeface="Arial" panose="020B0604020202020204" pitchFamily="34" charset="0"/>
                <a:cs typeface="Arial" panose="020B0604020202020204" pitchFamily="34" charset="0"/>
              </a:rPr>
              <a:t>Does ICWA apply? </a:t>
            </a:r>
            <a:endParaRPr lang="en-US" sz="1500" b="1" kern="0" dirty="0">
              <a:solidFill>
                <a:schemeClr val="tx2"/>
              </a:solidFill>
              <a:latin typeface="Arial" panose="020B0604020202020204" pitchFamily="34" charset="0"/>
              <a:cs typeface="Arial" panose="020B0604020202020204" pitchFamily="34" charset="0"/>
            </a:endParaRPr>
          </a:p>
          <a:p>
            <a:pPr marL="552056" lvl="1" indent="-257168" eaLnBrk="0" fontAlgn="base" hangingPunct="0">
              <a:spcBef>
                <a:spcPct val="20000"/>
              </a:spcBef>
              <a:spcAft>
                <a:spcPct val="0"/>
              </a:spcAft>
              <a:buClr>
                <a:srgbClr val="003366"/>
              </a:buClr>
              <a:buSzPct val="75000"/>
            </a:pPr>
            <a:r>
              <a:rPr lang="en-US" b="1" kern="0" dirty="0" smtClean="0">
                <a:solidFill>
                  <a:schemeClr val="tx2"/>
                </a:solidFill>
                <a:latin typeface="Arial" panose="020B0604020202020204" pitchFamily="34" charset="0"/>
                <a:cs typeface="Arial" panose="020B0604020202020204" pitchFamily="34" charset="0"/>
              </a:rPr>
              <a:t>Agency will make ACTIVE EFFORTS to place the child </a:t>
            </a:r>
            <a:r>
              <a:rPr lang="en-US" b="1" kern="0" dirty="0">
                <a:solidFill>
                  <a:schemeClr val="tx2"/>
                </a:solidFill>
                <a:latin typeface="Arial" panose="020B0604020202020204" pitchFamily="34" charset="0"/>
                <a:cs typeface="Arial" panose="020B0604020202020204" pitchFamily="34" charset="0"/>
              </a:rPr>
              <a:t>with a relative or </a:t>
            </a:r>
            <a:r>
              <a:rPr lang="en-US" b="1" kern="0" dirty="0" smtClean="0">
                <a:solidFill>
                  <a:schemeClr val="tx2"/>
                </a:solidFill>
                <a:latin typeface="Arial" panose="020B0604020202020204" pitchFamily="34" charset="0"/>
                <a:cs typeface="Arial" panose="020B0604020202020204" pitchFamily="34" charset="0"/>
              </a:rPr>
              <a:t>Native American family/Tribe. </a:t>
            </a:r>
          </a:p>
          <a:p>
            <a:pPr marL="0" indent="0" eaLnBrk="0" fontAlgn="base" hangingPunct="0">
              <a:spcBef>
                <a:spcPct val="20000"/>
              </a:spcBef>
              <a:spcAft>
                <a:spcPct val="0"/>
              </a:spcAft>
              <a:buClr>
                <a:srgbClr val="003366"/>
              </a:buClr>
              <a:buSzPct val="75000"/>
              <a:buNone/>
            </a:pPr>
            <a:endParaRPr lang="en-US" sz="800" kern="0" dirty="0">
              <a:solidFill>
                <a:schemeClr val="tx2"/>
              </a:solidFill>
              <a:latin typeface="Arial" panose="020B0604020202020204" pitchFamily="34" charset="0"/>
              <a:cs typeface="Arial" panose="020B0604020202020204" pitchFamily="34" charset="0"/>
            </a:endParaRPr>
          </a:p>
          <a:p>
            <a:pPr marL="0" indent="0" algn="ctr" eaLnBrk="0" fontAlgn="base" hangingPunct="0">
              <a:spcBef>
                <a:spcPct val="20000"/>
              </a:spcBef>
              <a:spcAft>
                <a:spcPct val="0"/>
              </a:spcAft>
              <a:buClr>
                <a:srgbClr val="003366"/>
              </a:buClr>
              <a:buSzPct val="75000"/>
              <a:buNone/>
            </a:pPr>
            <a:r>
              <a:rPr lang="en-US" sz="1500" kern="0" dirty="0">
                <a:solidFill>
                  <a:schemeClr val="tx2"/>
                </a:solidFill>
                <a:latin typeface="Arial" panose="020B0604020202020204" pitchFamily="34" charset="0"/>
                <a:cs typeface="Arial" panose="020B0604020202020204" pitchFamily="34" charset="0"/>
              </a:rPr>
              <a:t>***Anyone seriously considering adoption should also investigate private adoptions which may have less risk but also may be quite costly. </a:t>
            </a:r>
          </a:p>
        </p:txBody>
      </p:sp>
      <p:pic>
        <p:nvPicPr>
          <p:cNvPr id="36870" name="Picture 6" descr="http://worldartsme.com/images/flat-question-mark-clipart-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034983" y="751456"/>
            <a:ext cx="1939403" cy="3722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63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1" end="1"/>
                                            </p:txEl>
                                          </p:spTgt>
                                        </p:tgtEl>
                                        <p:attrNameLst>
                                          <p:attrName>ppt_c</p:attrName>
                                        </p:attrNameLst>
                                      </p:cBhvr>
                                      <p:to>
                                        <a:srgbClr val="3399FF"/>
                                      </p:to>
                                    </p:animClr>
                                  </p:sub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2" end="2"/>
                                            </p:txEl>
                                          </p:spTgt>
                                        </p:tgtEl>
                                        <p:attrNameLst>
                                          <p:attrName>ppt_c</p:attrName>
                                        </p:attrNameLst>
                                      </p:cBhvr>
                                      <p:to>
                                        <a:srgbClr val="3399FF"/>
                                      </p:to>
                                    </p:animClr>
                                  </p:sub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rgbClr val="3399FF"/>
                                      </p:to>
                                    </p:animClr>
                                  </p:sub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rgbClr val="3399FF"/>
                                      </p:to>
                                    </p:animClr>
                                  </p:sub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5" end="5"/>
                                            </p:txEl>
                                          </p:spTgt>
                                        </p:tgtEl>
                                        <p:attrNameLst>
                                          <p:attrName>ppt_c</p:attrName>
                                        </p:attrNameLst>
                                      </p:cBhvr>
                                      <p:to>
                                        <a:srgbClr val="3399FF"/>
                                      </p:to>
                                    </p:animClr>
                                  </p:sub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6" end="6"/>
                                            </p:txEl>
                                          </p:spTgt>
                                        </p:tgtEl>
                                        <p:attrNameLst>
                                          <p:attrName>ppt_c</p:attrName>
                                        </p:attrNameLst>
                                      </p:cBhvr>
                                      <p:to>
                                        <a:srgbClr val="3399FF"/>
                                      </p:to>
                                    </p:animClr>
                                  </p:sub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562" y="279559"/>
            <a:ext cx="8414238" cy="648290"/>
          </a:xfrm>
        </p:spPr>
        <p:txBody>
          <a:bodyPr>
            <a:normAutofit/>
          </a:bodyPr>
          <a:lstStyle/>
          <a:p>
            <a:pPr algn="ctr"/>
            <a:r>
              <a:rPr lang="en-US" sz="3600" b="1" kern="0" dirty="0">
                <a:solidFill>
                  <a:schemeClr val="tx1"/>
                </a:solidFill>
              </a:rPr>
              <a:t>Adoption </a:t>
            </a:r>
            <a:r>
              <a:rPr lang="en-US" sz="3600" b="1" kern="0" dirty="0" smtClean="0">
                <a:solidFill>
                  <a:schemeClr val="tx1"/>
                </a:solidFill>
              </a:rPr>
              <a:t>Process</a:t>
            </a:r>
            <a:endParaRPr lang="en-US" sz="3600" dirty="0">
              <a:solidFill>
                <a:schemeClr val="bg2">
                  <a:lumMod val="10000"/>
                </a:schemeClr>
              </a:solidFill>
            </a:endParaRPr>
          </a:p>
        </p:txBody>
      </p:sp>
      <p:sp>
        <p:nvSpPr>
          <p:cNvPr id="4" name="Text Placeholder 3"/>
          <p:cNvSpPr>
            <a:spLocks noGrp="1"/>
          </p:cNvSpPr>
          <p:nvPr>
            <p:ph type="body" sz="half" idx="2"/>
          </p:nvPr>
        </p:nvSpPr>
        <p:spPr>
          <a:xfrm>
            <a:off x="5123330" y="1136972"/>
            <a:ext cx="3745007" cy="3730863"/>
          </a:xfrm>
        </p:spPr>
        <p:txBody>
          <a:bodyPr>
            <a:normAutofit fontScale="92500" lnSpcReduction="20000"/>
          </a:bodyPr>
          <a:lstStyle/>
          <a:p>
            <a:pPr eaLnBrk="0" fontAlgn="base" hangingPunct="0">
              <a:spcBef>
                <a:spcPts val="900"/>
              </a:spcBef>
              <a:spcAft>
                <a:spcPct val="0"/>
              </a:spcAft>
              <a:buClr>
                <a:srgbClr val="003366"/>
              </a:buClr>
              <a:buSzPct val="75000"/>
            </a:pPr>
            <a:r>
              <a:rPr lang="en-US" sz="2300" b="1" kern="0" dirty="0">
                <a:solidFill>
                  <a:schemeClr val="tx2"/>
                </a:solidFill>
                <a:latin typeface="Arial" panose="020B0604020202020204" pitchFamily="34" charset="0"/>
                <a:cs typeface="Arial" panose="020B0604020202020204" pitchFamily="34" charset="0"/>
              </a:rPr>
              <a:t>Finalization Process</a:t>
            </a:r>
          </a:p>
          <a:p>
            <a:pPr marL="257168" indent="-257168" eaLnBrk="0" fontAlgn="base" hangingPunct="0">
              <a:spcBef>
                <a:spcPts val="9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All </a:t>
            </a:r>
            <a:r>
              <a:rPr lang="en-US" sz="1800" kern="0" dirty="0">
                <a:solidFill>
                  <a:schemeClr val="tx2"/>
                </a:solidFill>
                <a:latin typeface="Arial" panose="020B0604020202020204" pitchFamily="34" charset="0"/>
                <a:cs typeface="Arial" panose="020B0604020202020204" pitchFamily="34" charset="0"/>
              </a:rPr>
              <a:t>of children’s records are given to adopting parents </a:t>
            </a:r>
          </a:p>
          <a:p>
            <a:pPr marL="257168" indent="-257168" eaLnBrk="0" fontAlgn="base" hangingPunct="0">
              <a:spcBef>
                <a:spcPts val="9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Caregiver signs adoption assistance documents </a:t>
            </a:r>
          </a:p>
          <a:p>
            <a:pPr marL="257168" indent="-257168" eaLnBrk="0" fontAlgn="base" hangingPunct="0">
              <a:spcBef>
                <a:spcPts val="9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Legal </a:t>
            </a:r>
            <a:r>
              <a:rPr lang="en-US" sz="1800" kern="0" dirty="0">
                <a:solidFill>
                  <a:schemeClr val="tx2"/>
                </a:solidFill>
                <a:latin typeface="Arial" panose="020B0604020202020204" pitchFamily="34" charset="0"/>
                <a:cs typeface="Arial" panose="020B0604020202020204" pitchFamily="34" charset="0"/>
              </a:rPr>
              <a:t>documents are signed </a:t>
            </a:r>
            <a:r>
              <a:rPr lang="en-US" sz="1800" kern="0" dirty="0" smtClean="0">
                <a:solidFill>
                  <a:schemeClr val="tx2"/>
                </a:solidFill>
                <a:latin typeface="Arial" panose="020B0604020202020204" pitchFamily="34" charset="0"/>
                <a:cs typeface="Arial" panose="020B0604020202020204" pitchFamily="34" charset="0"/>
              </a:rPr>
              <a:t>and approved</a:t>
            </a:r>
            <a:endParaRPr lang="en-US" sz="1800" kern="0" dirty="0">
              <a:solidFill>
                <a:schemeClr val="tx2"/>
              </a:solidFill>
              <a:latin typeface="Arial" panose="020B0604020202020204" pitchFamily="34" charset="0"/>
              <a:cs typeface="Arial" panose="020B0604020202020204" pitchFamily="34" charset="0"/>
            </a:endParaRPr>
          </a:p>
          <a:p>
            <a:pPr marL="257168" indent="-257168" eaLnBrk="0" fontAlgn="base" hangingPunct="0">
              <a:spcBef>
                <a:spcPts val="9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Child </a:t>
            </a:r>
            <a:r>
              <a:rPr lang="en-US" sz="1800" kern="0" dirty="0">
                <a:solidFill>
                  <a:schemeClr val="tx2"/>
                </a:solidFill>
                <a:latin typeface="Arial" panose="020B0604020202020204" pitchFamily="34" charset="0"/>
                <a:cs typeface="Arial" panose="020B0604020202020204" pitchFamily="34" charset="0"/>
              </a:rPr>
              <a:t>may have new legal </a:t>
            </a:r>
            <a:r>
              <a:rPr lang="en-US" sz="1800" kern="0" dirty="0" smtClean="0">
                <a:solidFill>
                  <a:schemeClr val="tx2"/>
                </a:solidFill>
                <a:latin typeface="Arial" panose="020B0604020202020204" pitchFamily="34" charset="0"/>
                <a:cs typeface="Arial" panose="020B0604020202020204" pitchFamily="34" charset="0"/>
              </a:rPr>
              <a:t>name</a:t>
            </a:r>
          </a:p>
          <a:p>
            <a:pPr marL="257168" indent="-257168" eaLnBrk="0" fontAlgn="base" hangingPunct="0">
              <a:spcBef>
                <a:spcPts val="9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Child now has a forever home! </a:t>
            </a:r>
          </a:p>
          <a:p>
            <a:pPr marL="257168" indent="-257168" eaLnBrk="0" fontAlgn="base" hangingPunct="0">
              <a:spcBef>
                <a:spcPts val="900"/>
              </a:spcBef>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You may be contacted about participation at Child Family Team Meetings if child’s siblings come into care after adoption finalization	</a:t>
            </a:r>
            <a:endParaRPr lang="en-US" sz="1800" kern="0" dirty="0">
              <a:solidFill>
                <a:schemeClr val="tx2"/>
              </a:solidFill>
              <a:latin typeface="Arial" panose="020B0604020202020204" pitchFamily="34" charset="0"/>
              <a:cs typeface="Arial" panose="020B0604020202020204" pitchFamily="34" charset="0"/>
            </a:endParaRPr>
          </a:p>
          <a:p>
            <a:endParaRPr lang="en-US" dirty="0">
              <a:solidFill>
                <a:schemeClr val="tx2"/>
              </a:solidFill>
              <a:latin typeface="Arial" panose="020B0604020202020204" pitchFamily="34" charset="0"/>
              <a:cs typeface="Arial" panose="020B0604020202020204" pitchFamily="34" charset="0"/>
            </a:endParaRPr>
          </a:p>
        </p:txBody>
      </p:sp>
      <p:pic>
        <p:nvPicPr>
          <p:cNvPr id="31746" name="Picture 2" descr="http://www.tampabay.com/resources/images/dti/rendered/2013/11/b4s_adoption111613b_11933595_8col.jpg"/>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284560" y="1184376"/>
            <a:ext cx="4629150" cy="308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852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Autofit/>
          </a:bodyPr>
          <a:lstStyle/>
          <a:p>
            <a:pPr>
              <a:lnSpc>
                <a:spcPct val="100000"/>
              </a:lnSpc>
              <a:spcBef>
                <a:spcPts val="1200"/>
              </a:spcBef>
            </a:pPr>
            <a:r>
              <a:rPr lang="en-US" sz="4000" b="1" dirty="0" smtClean="0">
                <a:solidFill>
                  <a:srgbClr val="C00000"/>
                </a:solidFill>
                <a:effectLst>
                  <a:outerShdw blurRad="38100" dist="38100" dir="2700000" algn="tl">
                    <a:srgbClr val="000000">
                      <a:alpha val="43137"/>
                    </a:srgbClr>
                  </a:outerShdw>
                </a:effectLst>
              </a:rPr>
              <a:t>POST-APPROVAL</a:t>
            </a:r>
            <a:r>
              <a:rPr lang="en-US" sz="2800" b="1" dirty="0" smtClean="0">
                <a:solidFill>
                  <a:srgbClr val="C00000"/>
                </a:solidFill>
                <a:effectLst>
                  <a:outerShdw blurRad="38100" dist="38100" dir="2700000" algn="tl">
                    <a:srgbClr val="000000">
                      <a:alpha val="43137"/>
                    </a:srgbClr>
                  </a:outerShdw>
                </a:effectLst>
              </a:rPr>
              <a:t> </a:t>
            </a:r>
            <a:br>
              <a:rPr lang="en-US" sz="2800" b="1" dirty="0" smtClean="0">
                <a:solidFill>
                  <a:srgbClr val="C00000"/>
                </a:solidFill>
                <a:effectLst>
                  <a:outerShdw blurRad="38100" dist="38100" dir="2700000" algn="tl">
                    <a:srgbClr val="000000">
                      <a:alpha val="43137"/>
                    </a:srgbClr>
                  </a:outerShdw>
                </a:effectLst>
              </a:rPr>
            </a:br>
            <a:r>
              <a:rPr lang="en-US" sz="2800" dirty="0" smtClean="0">
                <a:effectLst>
                  <a:outerShdw blurRad="38100" dist="38100" dir="2700000" algn="tl">
                    <a:srgbClr val="000000">
                      <a:alpha val="43137"/>
                    </a:srgbClr>
                  </a:outerShdw>
                </a:effectLst>
              </a:rPr>
              <a:t>       </a:t>
            </a:r>
            <a:endParaRPr lang="en-US" sz="2800" b="1" strike="sngStrike" dirty="0">
              <a:solidFill>
                <a:srgbClr val="964508"/>
              </a:solidFill>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3199207" y="2800349"/>
            <a:ext cx="5143502" cy="942769"/>
          </a:xfrm>
        </p:spPr>
        <p:txBody>
          <a:bodyPr>
            <a:noAutofit/>
          </a:bodyPr>
          <a:lstStyle/>
          <a:p>
            <a:pPr marL="342900" indent="-342900">
              <a:buFont typeface="Arial" panose="020B0604020202020204" pitchFamily="34" charset="0"/>
              <a:buChar char="•"/>
            </a:pPr>
            <a:r>
              <a:rPr lang="en-US" sz="2000" dirty="0" smtClean="0">
                <a:solidFill>
                  <a:schemeClr val="accent1">
                    <a:lumMod val="50000"/>
                  </a:schemeClr>
                </a:solidFill>
                <a:latin typeface="Arial" panose="020B0604020202020204" pitchFamily="34" charset="0"/>
                <a:cs typeface="Arial" panose="020B0604020202020204" pitchFamily="34" charset="0"/>
              </a:rPr>
              <a:t>Overview of important regulations from California Department of Social Services’ Written Directives</a:t>
            </a:r>
            <a:endParaRPr lang="en-US" i="1" dirty="0">
              <a:solidFill>
                <a:schemeClr val="accent1">
                  <a:lumMod val="50000"/>
                </a:schemeClr>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9724" y="2887060"/>
            <a:ext cx="21240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940216" y="2017490"/>
            <a:ext cx="2305592"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2"/>
          <p:cNvSpPr txBox="1">
            <a:spLocks/>
          </p:cNvSpPr>
          <p:nvPr/>
        </p:nvSpPr>
        <p:spPr>
          <a:xfrm>
            <a:off x="392032" y="4656528"/>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endParaRPr lang="en-US" sz="1000" b="1" dirty="0"/>
          </a:p>
        </p:txBody>
      </p:sp>
    </p:spTree>
    <p:extLst>
      <p:ext uri="{BB962C8B-B14F-4D97-AF65-F5344CB8AC3E}">
        <p14:creationId xmlns:p14="http://schemas.microsoft.com/office/powerpoint/2010/main" val="25989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379" y="482600"/>
            <a:ext cx="7543802" cy="482600"/>
          </a:xfrm>
        </p:spPr>
        <p:txBody>
          <a:bodyPr>
            <a:noAutofit/>
          </a:bodyPr>
          <a:lstStyle/>
          <a:p>
            <a:pPr lvl="1" algn="ctr" defTabSz="685783" rtl="0">
              <a:lnSpc>
                <a:spcPct val="90000"/>
              </a:lnSpc>
              <a:spcBef>
                <a:spcPct val="0"/>
              </a:spcBef>
            </a:pPr>
            <a:r>
              <a:rPr lang="en-US" sz="3200" b="1" dirty="0" smtClean="0">
                <a:solidFill>
                  <a:schemeClr val="tx1"/>
                </a:solidFill>
                <a:effectLst>
                  <a:outerShdw blurRad="38100" dist="38100" dir="2700000" algn="tl">
                    <a:srgbClr val="000000">
                      <a:alpha val="43137"/>
                    </a:srgbClr>
                  </a:outerShdw>
                </a:effectLst>
                <a:latin typeface="+mj-lt"/>
              </a:rPr>
              <a:t>Post Approval Responsibilities</a:t>
            </a:r>
            <a:endParaRPr lang="en-US" sz="1800" dirty="0">
              <a:solidFill>
                <a:schemeClr val="tx2"/>
              </a:solidFill>
              <a:effectLst>
                <a:outerShdw blurRad="38100" dist="38100" dir="2700000" algn="tl">
                  <a:srgbClr val="000000">
                    <a:alpha val="43137"/>
                  </a:srgbClr>
                </a:outerShdw>
              </a:effectLst>
              <a:latin typeface="+mj-lt"/>
            </a:endParaRPr>
          </a:p>
        </p:txBody>
      </p:sp>
      <p:sp>
        <p:nvSpPr>
          <p:cNvPr id="3" name="Content Placeholder 2"/>
          <p:cNvSpPr>
            <a:spLocks noGrp="1"/>
          </p:cNvSpPr>
          <p:nvPr>
            <p:ph sz="half" idx="1"/>
          </p:nvPr>
        </p:nvSpPr>
        <p:spPr>
          <a:xfrm>
            <a:off x="594084" y="1244600"/>
            <a:ext cx="4104293" cy="2670577"/>
          </a:xfrm>
        </p:spPr>
        <p:txBody>
          <a:bodyPr>
            <a:normAutofit lnSpcReduction="10000"/>
          </a:bodyPr>
          <a:lstStyle/>
          <a:p>
            <a:pPr marL="0" indent="0">
              <a:buNone/>
            </a:pPr>
            <a:r>
              <a:rPr lang="en-US" sz="2400" b="1" dirty="0" smtClean="0">
                <a:solidFill>
                  <a:schemeClr val="tx2"/>
                </a:solidFill>
                <a:latin typeface="Arial" panose="020B0604020202020204" pitchFamily="34" charset="0"/>
                <a:cs typeface="Arial" panose="020B0604020202020204" pitchFamily="34" charset="0"/>
              </a:rPr>
              <a:t>Annual Updates</a:t>
            </a:r>
          </a:p>
          <a:p>
            <a:pPr>
              <a:spcBef>
                <a:spcPts val="0"/>
              </a:spcBef>
            </a:pPr>
            <a:endParaRPr lang="en-US" sz="800" dirty="0" smtClean="0">
              <a:solidFill>
                <a:schemeClr val="tx2"/>
              </a:solidFill>
              <a:latin typeface="Arial" panose="020B0604020202020204" pitchFamily="34" charset="0"/>
              <a:cs typeface="Arial" panose="020B0604020202020204" pitchFamily="34" charset="0"/>
            </a:endParaRPr>
          </a:p>
          <a:p>
            <a:pPr>
              <a:spcBef>
                <a:spcPts val="0"/>
              </a:spcBef>
              <a:buNone/>
            </a:pPr>
            <a:r>
              <a:rPr lang="en-US" i="1" dirty="0" smtClean="0">
                <a:solidFill>
                  <a:schemeClr val="tx2"/>
                </a:solidFill>
                <a:latin typeface="Arial" panose="020B0604020202020204" pitchFamily="34" charset="0"/>
                <a:cs typeface="Arial" panose="020B0604020202020204" pitchFamily="34" charset="0"/>
              </a:rPr>
              <a:t>*Approved Resource Families are assessed annually*</a:t>
            </a:r>
          </a:p>
          <a:p>
            <a:pPr>
              <a:spcBef>
                <a:spcPts val="0"/>
              </a:spcBef>
            </a:pPr>
            <a:endParaRPr lang="en-US" sz="1000" dirty="0" smtClean="0">
              <a:solidFill>
                <a:schemeClr val="tx2"/>
              </a:solidFill>
              <a:latin typeface="Arial" panose="020B0604020202020204" pitchFamily="34" charset="0"/>
              <a:cs typeface="Arial" panose="020B0604020202020204" pitchFamily="34" charset="0"/>
            </a:endParaRPr>
          </a:p>
          <a:p>
            <a:pPr>
              <a:spcBef>
                <a:spcPts val="0"/>
              </a:spcBef>
              <a:buNone/>
            </a:pPr>
            <a:r>
              <a:rPr lang="en-US" dirty="0" smtClean="0">
                <a:solidFill>
                  <a:schemeClr val="tx2"/>
                </a:solidFill>
                <a:latin typeface="Arial" panose="020B0604020202020204" pitchFamily="34" charset="0"/>
                <a:cs typeface="Arial" panose="020B0604020202020204" pitchFamily="34" charset="0"/>
              </a:rPr>
              <a:t>RFA Social Worker will remain your ongoing worker and will schedule:</a:t>
            </a:r>
          </a:p>
          <a:p>
            <a:pPr lvl="1">
              <a:spcBef>
                <a:spcPts val="600"/>
              </a:spcBef>
            </a:pPr>
            <a:r>
              <a:rPr lang="en-US" sz="1800" dirty="0" smtClean="0">
                <a:solidFill>
                  <a:schemeClr val="tx2"/>
                </a:solidFill>
                <a:latin typeface="Arial" panose="020B0604020202020204" pitchFamily="34" charset="0"/>
                <a:cs typeface="Arial" panose="020B0604020202020204" pitchFamily="34" charset="0"/>
              </a:rPr>
              <a:t>Home environment check</a:t>
            </a:r>
          </a:p>
          <a:p>
            <a:pPr lvl="1">
              <a:spcBef>
                <a:spcPts val="600"/>
              </a:spcBef>
            </a:pPr>
            <a:r>
              <a:rPr lang="en-US" sz="1800" dirty="0" smtClean="0">
                <a:solidFill>
                  <a:schemeClr val="tx2"/>
                </a:solidFill>
                <a:latin typeface="Arial" panose="020B0604020202020204" pitchFamily="34" charset="0"/>
                <a:cs typeface="Arial" panose="020B0604020202020204" pitchFamily="34" charset="0"/>
              </a:rPr>
              <a:t>Annual Training Completed</a:t>
            </a:r>
          </a:p>
          <a:p>
            <a:pPr lvl="1">
              <a:spcBef>
                <a:spcPts val="600"/>
              </a:spcBef>
            </a:pPr>
            <a:r>
              <a:rPr lang="en-US" sz="1800" dirty="0" smtClean="0">
                <a:solidFill>
                  <a:schemeClr val="tx2"/>
                </a:solidFill>
                <a:latin typeface="Arial" panose="020B0604020202020204" pitchFamily="34" charset="0"/>
                <a:cs typeface="Arial" panose="020B0604020202020204" pitchFamily="34" charset="0"/>
              </a:rPr>
              <a:t>RFA Written Report update</a:t>
            </a:r>
          </a:p>
        </p:txBody>
      </p:sp>
      <p:sp>
        <p:nvSpPr>
          <p:cNvPr id="5" name="Content Placeholder 4"/>
          <p:cNvSpPr>
            <a:spLocks noGrp="1"/>
          </p:cNvSpPr>
          <p:nvPr>
            <p:ph sz="half" idx="2"/>
          </p:nvPr>
        </p:nvSpPr>
        <p:spPr>
          <a:xfrm>
            <a:off x="4468969" y="1219200"/>
            <a:ext cx="4250028" cy="2631583"/>
          </a:xfrm>
        </p:spPr>
        <p:txBody>
          <a:bodyPr>
            <a:normAutofit lnSpcReduction="10000"/>
          </a:bodyPr>
          <a:lstStyle/>
          <a:p>
            <a:pPr marL="0" indent="0">
              <a:buNone/>
            </a:pPr>
            <a:r>
              <a:rPr lang="en-US" sz="2400" b="1" dirty="0" smtClean="0">
                <a:solidFill>
                  <a:schemeClr val="tx2"/>
                </a:solidFill>
                <a:latin typeface="Arial" panose="020B0604020202020204" pitchFamily="34" charset="0"/>
                <a:cs typeface="Arial" panose="020B0604020202020204" pitchFamily="34" charset="0"/>
              </a:rPr>
              <a:t>Update for Relocation</a:t>
            </a:r>
            <a:endParaRPr lang="en-US" sz="2400" b="1" dirty="0">
              <a:solidFill>
                <a:schemeClr val="tx2"/>
              </a:solidFill>
              <a:latin typeface="Arial" panose="020B0604020202020204" pitchFamily="34" charset="0"/>
              <a:cs typeface="Arial" panose="020B0604020202020204" pitchFamily="34" charset="0"/>
            </a:endParaRPr>
          </a:p>
          <a:p>
            <a:pPr lvl="1"/>
            <a:r>
              <a:rPr lang="en-US" sz="1800" dirty="0" smtClean="0">
                <a:solidFill>
                  <a:schemeClr val="tx2"/>
                </a:solidFill>
                <a:latin typeface="Arial" panose="020B0604020202020204" pitchFamily="34" charset="0"/>
                <a:cs typeface="Arial" panose="020B0604020202020204" pitchFamily="34" charset="0"/>
              </a:rPr>
              <a:t>Always notify RFA Social Worker </a:t>
            </a:r>
            <a:r>
              <a:rPr lang="en-US" sz="1800" u="sng" dirty="0" smtClean="0">
                <a:solidFill>
                  <a:schemeClr val="tx2"/>
                </a:solidFill>
                <a:latin typeface="Arial" panose="020B0604020202020204" pitchFamily="34" charset="0"/>
                <a:cs typeface="Arial" panose="020B0604020202020204" pitchFamily="34" charset="0"/>
              </a:rPr>
              <a:t>AND</a:t>
            </a:r>
            <a:r>
              <a:rPr lang="en-US" sz="1800" dirty="0" smtClean="0">
                <a:solidFill>
                  <a:schemeClr val="tx2"/>
                </a:solidFill>
                <a:latin typeface="Arial" panose="020B0604020202020204" pitchFamily="34" charset="0"/>
                <a:cs typeface="Arial" panose="020B0604020202020204" pitchFamily="34" charset="0"/>
              </a:rPr>
              <a:t> Placement Social Worker when planning to move and provide new address</a:t>
            </a:r>
            <a:endParaRPr lang="en-US" sz="1500" dirty="0" smtClean="0">
              <a:solidFill>
                <a:schemeClr val="tx2"/>
              </a:solidFill>
              <a:latin typeface="Arial" panose="020B0604020202020204" pitchFamily="34" charset="0"/>
              <a:cs typeface="Arial" panose="020B0604020202020204" pitchFamily="34" charset="0"/>
            </a:endParaRPr>
          </a:p>
          <a:p>
            <a:pPr marL="562341" lvl="2" indent="-260597"/>
            <a:r>
              <a:rPr lang="en-US" sz="1700" dirty="0" smtClean="0">
                <a:solidFill>
                  <a:schemeClr val="tx2"/>
                </a:solidFill>
                <a:latin typeface="Arial" panose="020B0604020202020204" pitchFamily="34" charset="0"/>
                <a:cs typeface="Arial" panose="020B0604020202020204" pitchFamily="34" charset="0"/>
              </a:rPr>
              <a:t>Home inspection must be approved in advance, and no more than 30 days from date of address change, or funding may be terminated</a:t>
            </a:r>
          </a:p>
          <a:p>
            <a:endParaRPr lang="en-US" sz="2800"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25600" y="3905086"/>
            <a:ext cx="6345555" cy="1113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33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Image result for traini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60085" y="1194101"/>
            <a:ext cx="3683913" cy="34714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11789" y="386365"/>
            <a:ext cx="7543802" cy="653603"/>
          </a:xfrm>
        </p:spPr>
        <p:txBody>
          <a:bodyPr/>
          <a:lstStyle/>
          <a:p>
            <a:pPr algn="ctr"/>
            <a:r>
              <a:rPr lang="en-US" sz="2800" b="1" dirty="0">
                <a:solidFill>
                  <a:schemeClr val="tx1"/>
                </a:solidFill>
                <a:effectLst>
                  <a:outerShdw blurRad="38100" dist="38100" dir="2700000" algn="tl">
                    <a:srgbClr val="000000">
                      <a:alpha val="43137"/>
                    </a:srgbClr>
                  </a:outerShdw>
                </a:effectLst>
              </a:rPr>
              <a:t>Post Approval </a:t>
            </a:r>
            <a:r>
              <a:rPr lang="en-US" sz="2800" b="1" dirty="0" smtClean="0">
                <a:solidFill>
                  <a:schemeClr val="tx1"/>
                </a:solidFill>
                <a:effectLst>
                  <a:outerShdw blurRad="38100" dist="38100" dir="2700000" algn="tl">
                    <a:srgbClr val="000000">
                      <a:alpha val="43137"/>
                    </a:srgbClr>
                  </a:outerShdw>
                </a:effectLst>
              </a:rPr>
              <a:t>Responsibilities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9088" y="1343936"/>
            <a:ext cx="5021256" cy="3171825"/>
          </a:xfrm>
        </p:spPr>
        <p:txBody>
          <a:bodyPr>
            <a:normAutofit fontScale="92500" lnSpcReduction="10000"/>
          </a:bodyPr>
          <a:lstStyle/>
          <a:p>
            <a:pPr marL="0" indent="0">
              <a:spcBef>
                <a:spcPts val="600"/>
              </a:spcBef>
              <a:buNone/>
            </a:pPr>
            <a:r>
              <a:rPr lang="en-US" sz="2400" b="1" dirty="0" smtClean="0">
                <a:solidFill>
                  <a:schemeClr val="tx2"/>
                </a:solidFill>
                <a:latin typeface="Arial" panose="020B0604020202020204" pitchFamily="34" charset="0"/>
                <a:cs typeface="Arial" panose="020B0604020202020204" pitchFamily="34" charset="0"/>
              </a:rPr>
              <a:t>Post Approval Training </a:t>
            </a:r>
            <a:r>
              <a:rPr lang="en-US" sz="2200" b="1" dirty="0" smtClean="0">
                <a:solidFill>
                  <a:schemeClr val="tx2"/>
                </a:solidFill>
                <a:latin typeface="Arial" panose="020B0604020202020204" pitchFamily="34" charset="0"/>
                <a:cs typeface="Arial" panose="020B0604020202020204" pitchFamily="34" charset="0"/>
              </a:rPr>
              <a:t>(661-395-4991)</a:t>
            </a:r>
          </a:p>
          <a:p>
            <a:pPr>
              <a:spcBef>
                <a:spcPts val="600"/>
              </a:spcBef>
            </a:pPr>
            <a:r>
              <a:rPr lang="en-US" sz="1500" dirty="0" smtClean="0">
                <a:solidFill>
                  <a:schemeClr val="tx2"/>
                </a:solidFill>
                <a:latin typeface="Arial" panose="020B0604020202020204" pitchFamily="34" charset="0"/>
                <a:cs typeface="Arial" panose="020B0604020202020204" pitchFamily="34" charset="0"/>
              </a:rPr>
              <a:t>8 hours annually (online and in-person)</a:t>
            </a:r>
          </a:p>
          <a:p>
            <a:pPr>
              <a:spcBef>
                <a:spcPts val="600"/>
              </a:spcBef>
            </a:pPr>
            <a:r>
              <a:rPr lang="en-US" sz="1500" dirty="0" smtClean="0">
                <a:solidFill>
                  <a:schemeClr val="tx2"/>
                </a:solidFill>
                <a:latin typeface="Arial" panose="020B0604020202020204" pitchFamily="34" charset="0"/>
                <a:cs typeface="Arial" panose="020B0604020202020204" pitchFamily="34" charset="0"/>
              </a:rPr>
              <a:t>CPR &amp; First Aid (every 2 years)</a:t>
            </a:r>
          </a:p>
          <a:p>
            <a:pPr marL="257168" indent="-257168" eaLnBrk="0" fontAlgn="base" hangingPunct="0">
              <a:lnSpc>
                <a:spcPct val="90000"/>
              </a:lnSpc>
              <a:spcBef>
                <a:spcPts val="600"/>
              </a:spcBef>
              <a:buClr>
                <a:srgbClr val="003366"/>
              </a:buClr>
              <a:buSzPct val="75000"/>
              <a:buNone/>
            </a:pPr>
            <a:r>
              <a:rPr lang="en-US" sz="2400" b="1" kern="0" dirty="0" smtClean="0">
                <a:solidFill>
                  <a:schemeClr val="tx2"/>
                </a:solidFill>
                <a:latin typeface="Arial" panose="020B0604020202020204" pitchFamily="34" charset="0"/>
                <a:cs typeface="Arial" panose="020B0604020202020204" pitchFamily="34" charset="0"/>
              </a:rPr>
              <a:t>Resource Parent must report:</a:t>
            </a:r>
          </a:p>
          <a:p>
            <a:pPr marL="257168" indent="-257168" eaLnBrk="0" fontAlgn="base" hangingPunct="0">
              <a:spcBef>
                <a:spcPts val="1200"/>
              </a:spcBef>
              <a:spcAft>
                <a:spcPct val="0"/>
              </a:spcAft>
              <a:buClr>
                <a:srgbClr val="003366"/>
              </a:buClr>
              <a:buSzPct val="90000"/>
              <a:buFont typeface="Wingdings" pitchFamily="2" charset="2"/>
              <a:buChar char="ü"/>
            </a:pPr>
            <a:r>
              <a:rPr lang="en-US" sz="1500" kern="0" dirty="0" smtClean="0">
                <a:solidFill>
                  <a:schemeClr val="tx2"/>
                </a:solidFill>
                <a:latin typeface="Arial" panose="020B0604020202020204" pitchFamily="34" charset="0"/>
                <a:cs typeface="Arial" panose="020B0604020202020204" pitchFamily="34" charset="0"/>
              </a:rPr>
              <a:t>Injury or illness requiring emergency medical attention or hospitalization </a:t>
            </a:r>
          </a:p>
          <a:p>
            <a:pPr marL="257168" indent="-257168" eaLnBrk="0" fontAlgn="base" hangingPunct="0">
              <a:spcBef>
                <a:spcPts val="1200"/>
              </a:spcBef>
              <a:spcAft>
                <a:spcPct val="0"/>
              </a:spcAft>
              <a:buClr>
                <a:srgbClr val="003366"/>
              </a:buClr>
              <a:buSzPct val="90000"/>
              <a:buFont typeface="Wingdings" pitchFamily="2" charset="2"/>
              <a:buChar char="ü"/>
            </a:pPr>
            <a:r>
              <a:rPr lang="en-US" sz="1500" kern="0" dirty="0" smtClean="0">
                <a:solidFill>
                  <a:schemeClr val="tx2"/>
                </a:solidFill>
                <a:latin typeface="Arial" panose="020B0604020202020204" pitchFamily="34" charset="0"/>
                <a:cs typeface="Arial" panose="020B0604020202020204" pitchFamily="34" charset="0"/>
              </a:rPr>
              <a:t>Report any suspected child abuse/neglect (661-631-6011)</a:t>
            </a:r>
          </a:p>
          <a:p>
            <a:pPr marL="257168" indent="-257168" eaLnBrk="0" fontAlgn="base" hangingPunct="0">
              <a:spcBef>
                <a:spcPts val="1200"/>
              </a:spcBef>
              <a:spcAft>
                <a:spcPct val="0"/>
              </a:spcAft>
              <a:buClr>
                <a:srgbClr val="003366"/>
              </a:buClr>
              <a:buSzPct val="90000"/>
              <a:buFont typeface="Wingdings" pitchFamily="2" charset="2"/>
              <a:buChar char="ü"/>
            </a:pPr>
            <a:r>
              <a:rPr lang="en-US" sz="1500" kern="0" dirty="0" smtClean="0">
                <a:solidFill>
                  <a:schemeClr val="tx2"/>
                </a:solidFill>
                <a:latin typeface="Arial" panose="020B0604020202020204" pitchFamily="34" charset="0"/>
                <a:cs typeface="Arial" panose="020B0604020202020204" pitchFamily="34" charset="0"/>
              </a:rPr>
              <a:t>ANY unusual incident or absence (including runaway)</a:t>
            </a:r>
          </a:p>
          <a:p>
            <a:pPr lvl="1"/>
            <a:r>
              <a:rPr lang="en-US" dirty="0" smtClean="0">
                <a:solidFill>
                  <a:schemeClr val="tx2"/>
                </a:solidFill>
                <a:latin typeface="Arial" pitchFamily="34" charset="0"/>
                <a:cs typeface="Arial" pitchFamily="34" charset="0"/>
              </a:rPr>
              <a:t>Contact RFA social worker </a:t>
            </a:r>
            <a:r>
              <a:rPr lang="en-US" b="1" u="sng" dirty="0" smtClean="0">
                <a:solidFill>
                  <a:schemeClr val="tx2"/>
                </a:solidFill>
                <a:latin typeface="Arial" pitchFamily="34" charset="0"/>
                <a:cs typeface="Arial" pitchFamily="34" charset="0"/>
              </a:rPr>
              <a:t>AND</a:t>
            </a:r>
          </a:p>
          <a:p>
            <a:pPr lvl="1"/>
            <a:r>
              <a:rPr lang="en-US" dirty="0" smtClean="0">
                <a:solidFill>
                  <a:schemeClr val="tx2"/>
                </a:solidFill>
                <a:latin typeface="Arial" pitchFamily="34" charset="0"/>
                <a:cs typeface="Arial" pitchFamily="34" charset="0"/>
              </a:rPr>
              <a:t>Contact child’s placement social worker </a:t>
            </a:r>
          </a:p>
          <a:p>
            <a:pPr>
              <a:buNone/>
            </a:pPr>
            <a:endParaRPr lang="en-US" sz="2400" dirty="0" smtClean="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188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109" y="258804"/>
            <a:ext cx="7543802" cy="607039"/>
          </a:xfrm>
        </p:spPr>
        <p:txBody>
          <a:body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54126" y="824114"/>
            <a:ext cx="5298371" cy="4083552"/>
          </a:xfrm>
        </p:spPr>
        <p:txBody>
          <a:bodyPr>
            <a:normAutofit fontScale="77500" lnSpcReduction="20000"/>
          </a:bodyPr>
          <a:lstStyle/>
          <a:p>
            <a:pPr marL="0" indent="0">
              <a:spcBef>
                <a:spcPts val="0"/>
              </a:spcBef>
              <a:buNone/>
            </a:pPr>
            <a:endParaRPr lang="en-US" b="1" dirty="0" smtClean="0">
              <a:solidFill>
                <a:schemeClr val="tx2"/>
              </a:solidFill>
              <a:latin typeface="Arial" panose="020B0604020202020204" pitchFamily="34" charset="0"/>
              <a:cs typeface="Arial" panose="020B0604020202020204" pitchFamily="34" charset="0"/>
            </a:endParaRPr>
          </a:p>
          <a:p>
            <a:pPr marL="0" indent="0">
              <a:spcBef>
                <a:spcPts val="0"/>
              </a:spcBef>
              <a:spcAft>
                <a:spcPts val="1200"/>
              </a:spcAft>
              <a:buNone/>
            </a:pPr>
            <a:r>
              <a:rPr lang="en-US" sz="2400" b="1" dirty="0" smtClean="0">
                <a:solidFill>
                  <a:schemeClr val="tx2"/>
                </a:solidFill>
                <a:latin typeface="Arial" panose="020B0604020202020204" pitchFamily="34" charset="0"/>
                <a:cs typeface="Arial" panose="020B0604020202020204" pitchFamily="34" charset="0"/>
              </a:rPr>
              <a:t>General Requirements</a:t>
            </a:r>
            <a:endParaRPr lang="en-US" sz="2400" b="1" dirty="0">
              <a:solidFill>
                <a:schemeClr val="tx2"/>
              </a:solidFill>
              <a:latin typeface="Arial" panose="020B0604020202020204" pitchFamily="34" charset="0"/>
              <a:cs typeface="Arial" panose="020B0604020202020204" pitchFamily="34" charset="0"/>
            </a:endParaRPr>
          </a:p>
          <a:p>
            <a:pPr lvl="1"/>
            <a:r>
              <a:rPr lang="en-US" sz="2000" dirty="0" smtClean="0">
                <a:solidFill>
                  <a:schemeClr val="tx2"/>
                </a:solidFill>
                <a:latin typeface="Arial" panose="020B0604020202020204" pitchFamily="34" charset="0"/>
                <a:cs typeface="Arial" panose="020B0604020202020204" pitchFamily="34" charset="0"/>
              </a:rPr>
              <a:t>Ensure children receive ongoing medical, dental and educational services</a:t>
            </a:r>
          </a:p>
          <a:p>
            <a:pPr lvl="1"/>
            <a:r>
              <a:rPr lang="en-US" sz="2000" dirty="0" smtClean="0">
                <a:solidFill>
                  <a:schemeClr val="tx2"/>
                </a:solidFill>
                <a:latin typeface="Arial" panose="020B0604020202020204" pitchFamily="34" charset="0"/>
                <a:cs typeface="Arial" panose="020B0604020202020204" pitchFamily="34" charset="0"/>
              </a:rPr>
              <a:t>Maintain first aid supplies </a:t>
            </a:r>
          </a:p>
          <a:p>
            <a:pPr lvl="1"/>
            <a:r>
              <a:rPr lang="en-US" sz="2000" dirty="0" smtClean="0">
                <a:solidFill>
                  <a:schemeClr val="tx2"/>
                </a:solidFill>
                <a:latin typeface="Arial" panose="020B0604020202020204" pitchFamily="34" charset="0"/>
                <a:cs typeface="Arial" panose="020B0604020202020204" pitchFamily="34" charset="0"/>
              </a:rPr>
              <a:t>Maintain children’s records and keep confidential </a:t>
            </a:r>
          </a:p>
          <a:p>
            <a:pPr lvl="1"/>
            <a:r>
              <a:rPr lang="en-US" sz="2000" dirty="0" smtClean="0">
                <a:solidFill>
                  <a:schemeClr val="tx2"/>
                </a:solidFill>
                <a:latin typeface="Arial" panose="020B0604020202020204" pitchFamily="34" charset="0"/>
                <a:cs typeface="Arial" panose="020B0604020202020204" pitchFamily="34" charset="0"/>
              </a:rPr>
              <a:t>Two telephone numbers and, if available, two email addresses for 24-hour contact. Telephone service must be working at all times:</a:t>
            </a:r>
          </a:p>
          <a:p>
            <a:pPr lvl="2"/>
            <a:r>
              <a:rPr lang="en-US" sz="1900" dirty="0" smtClean="0">
                <a:solidFill>
                  <a:schemeClr val="tx2"/>
                </a:solidFill>
                <a:latin typeface="Arial" panose="020B0604020202020204" pitchFamily="34" charset="0"/>
                <a:cs typeface="Arial" panose="020B0604020202020204" pitchFamily="34" charset="0"/>
              </a:rPr>
              <a:t>Can be cellular, internet, or landline</a:t>
            </a:r>
          </a:p>
          <a:p>
            <a:pPr lvl="2"/>
            <a:r>
              <a:rPr lang="en-US" sz="1900" dirty="0" smtClean="0">
                <a:solidFill>
                  <a:schemeClr val="tx2"/>
                </a:solidFill>
                <a:latin typeface="Arial" panose="020B0604020202020204" pitchFamily="34" charset="0"/>
                <a:cs typeface="Arial" panose="020B0604020202020204" pitchFamily="34" charset="0"/>
              </a:rPr>
              <a:t>Shall be accessible to a child/NMD unless prohibited by court order (reasonable restrictions must be approved by the placement worker)</a:t>
            </a:r>
            <a:endParaRPr lang="en-US" sz="1900" dirty="0">
              <a:solidFill>
                <a:schemeClr val="tx2"/>
              </a:solidFill>
              <a:latin typeface="Arial" panose="020B0604020202020204" pitchFamily="34" charset="0"/>
              <a:cs typeface="Arial" panose="020B0604020202020204" pitchFamily="34" charset="0"/>
            </a:endParaRPr>
          </a:p>
          <a:p>
            <a:pPr lvl="1"/>
            <a:r>
              <a:rPr lang="en-US" sz="2000" dirty="0" smtClean="0">
                <a:solidFill>
                  <a:schemeClr val="tx2"/>
                </a:solidFill>
                <a:latin typeface="Arial" panose="020B0604020202020204" pitchFamily="34" charset="0"/>
                <a:cs typeface="Arial" panose="020B0604020202020204" pitchFamily="34" charset="0"/>
              </a:rPr>
              <a:t>Emergency telephone numbers in a prominent location in the home</a:t>
            </a:r>
          </a:p>
        </p:txBody>
      </p:sp>
      <p:pic>
        <p:nvPicPr>
          <p:cNvPr id="1026" name="Picture 2" descr="http://clipartsign.com/upload/2015/12/02/components-of-a-house.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34104" y="345782"/>
            <a:ext cx="3144851" cy="4149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3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8653" y="497711"/>
            <a:ext cx="7511970"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Post Approval Responsibilities</a:t>
            </a:r>
            <a:endParaRPr lang="en-US" sz="2400" dirty="0"/>
          </a:p>
        </p:txBody>
      </p:sp>
      <p:sp>
        <p:nvSpPr>
          <p:cNvPr id="3" name="TextBox 2"/>
          <p:cNvSpPr txBox="1"/>
          <p:nvPr/>
        </p:nvSpPr>
        <p:spPr>
          <a:xfrm>
            <a:off x="798653" y="1111170"/>
            <a:ext cx="7674015" cy="2846933"/>
          </a:xfrm>
          <a:prstGeom prst="rect">
            <a:avLst/>
          </a:prstGeom>
          <a:noFill/>
        </p:spPr>
        <p:txBody>
          <a:bodyPr wrap="square" rtlCol="0">
            <a:spAutoFit/>
          </a:bodyPr>
          <a:lstStyle/>
          <a:p>
            <a:r>
              <a:rPr lang="en-US" sz="1900" b="1" dirty="0" smtClean="0">
                <a:solidFill>
                  <a:schemeClr val="tx2"/>
                </a:solidFill>
                <a:latin typeface="Arial" panose="020B0604020202020204" pitchFamily="34" charset="0"/>
                <a:cs typeface="Arial" panose="020B0604020202020204" pitchFamily="34" charset="0"/>
              </a:rPr>
              <a:t>General Requirements</a:t>
            </a:r>
          </a:p>
          <a:p>
            <a:endParaRPr lang="en-US" sz="1600" dirty="0" smtClean="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Maintain a hard copy emergency binder in the home containing</a:t>
            </a:r>
          </a:p>
          <a:p>
            <a:pPr marL="628642" lvl="1" indent="-285750">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Child/NMD’s information, including, name, date of birth and any medical conditions;</a:t>
            </a:r>
          </a:p>
          <a:p>
            <a:pPr marL="628642" lvl="1" indent="-285750">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Contact information for the child/NMD’s social worker and placement agency;</a:t>
            </a:r>
          </a:p>
          <a:p>
            <a:pPr marL="628642" lvl="1" indent="-285750">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24 hour contact information for the county child welfare agency or probation department.</a:t>
            </a:r>
          </a:p>
          <a:p>
            <a:pPr marL="285750" indent="-285750">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You may ask the child/NMD’s social worker for a “We CARE” binder for each child/NMD placed in your home.</a:t>
            </a:r>
            <a:endParaRPr lang="en-US" sz="16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027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109" y="258804"/>
            <a:ext cx="7543802" cy="607039"/>
          </a:xfrm>
        </p:spPr>
        <p:txBody>
          <a:body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07025" y="824114"/>
            <a:ext cx="5298371" cy="3755443"/>
          </a:xfrm>
        </p:spPr>
        <p:txBody>
          <a:bodyPr>
            <a:normAutofit fontScale="85000" lnSpcReduction="20000"/>
          </a:bodyPr>
          <a:lstStyle/>
          <a:p>
            <a:pPr marL="0" indent="0">
              <a:spcBef>
                <a:spcPts val="0"/>
              </a:spcBef>
              <a:buNone/>
            </a:pPr>
            <a:endParaRPr lang="en-US" b="1" dirty="0" smtClean="0">
              <a:solidFill>
                <a:schemeClr val="tx2"/>
              </a:solidFill>
              <a:latin typeface="Arial" panose="020B0604020202020204" pitchFamily="34" charset="0"/>
              <a:cs typeface="Arial" panose="020B0604020202020204" pitchFamily="34" charset="0"/>
            </a:endParaRPr>
          </a:p>
          <a:p>
            <a:pPr marL="0" indent="0">
              <a:spcBef>
                <a:spcPts val="0"/>
              </a:spcBef>
              <a:spcAft>
                <a:spcPts val="1200"/>
              </a:spcAft>
              <a:buNone/>
            </a:pPr>
            <a:r>
              <a:rPr lang="en-US" sz="2400" b="1" dirty="0" smtClean="0">
                <a:solidFill>
                  <a:schemeClr val="tx2"/>
                </a:solidFill>
                <a:latin typeface="Arial" panose="020B0604020202020204" pitchFamily="34" charset="0"/>
                <a:cs typeface="Arial" panose="020B0604020202020204" pitchFamily="34" charset="0"/>
              </a:rPr>
              <a:t>General Requirements</a:t>
            </a:r>
          </a:p>
          <a:p>
            <a:pPr>
              <a:spcBef>
                <a:spcPts val="0"/>
              </a:spcBef>
            </a:pPr>
            <a:r>
              <a:rPr lang="en-US" sz="2400" b="1" dirty="0" smtClean="0">
                <a:solidFill>
                  <a:schemeClr val="tx2"/>
                </a:solidFill>
                <a:latin typeface="Arial" panose="020B0604020202020204" pitchFamily="34" charset="0"/>
                <a:cs typeface="Arial" panose="020B0604020202020204" pitchFamily="34" charset="0"/>
              </a:rPr>
              <a:t>Comfort Calls</a:t>
            </a:r>
            <a:endParaRPr lang="en-US" sz="2400" b="1" dirty="0">
              <a:solidFill>
                <a:schemeClr val="tx2"/>
              </a:solidFill>
              <a:latin typeface="Arial" panose="020B0604020202020204" pitchFamily="34" charset="0"/>
              <a:cs typeface="Arial" panose="020B0604020202020204" pitchFamily="34" charset="0"/>
            </a:endParaRPr>
          </a:p>
          <a:p>
            <a:pPr lvl="1"/>
            <a:r>
              <a:rPr lang="en-US" sz="2000" dirty="0" smtClean="0">
                <a:solidFill>
                  <a:schemeClr val="tx2"/>
                </a:solidFill>
                <a:latin typeface="Arial" panose="020B0604020202020204" pitchFamily="34" charset="0"/>
                <a:cs typeface="Arial" panose="020B0604020202020204" pitchFamily="34" charset="0"/>
              </a:rPr>
              <a:t>Per Welfare and Institutions Code Section 308(a) the bio- parents SHALL be given a phone number the child can be reached at</a:t>
            </a:r>
          </a:p>
          <a:p>
            <a:pPr lvl="1"/>
            <a:r>
              <a:rPr lang="en-US" sz="2000" dirty="0" smtClean="0">
                <a:solidFill>
                  <a:schemeClr val="tx2"/>
                </a:solidFill>
                <a:latin typeface="Arial" panose="020B0604020202020204" pitchFamily="34" charset="0"/>
                <a:cs typeface="Arial" panose="020B0604020202020204" pitchFamily="34" charset="0"/>
              </a:rPr>
              <a:t>The phone number listed as your primary contact will be provided, unless you provide an alternate</a:t>
            </a:r>
            <a:endParaRPr lang="en-US" sz="1900" dirty="0" smtClean="0">
              <a:solidFill>
                <a:schemeClr val="tx2"/>
              </a:solidFill>
              <a:latin typeface="Arial" panose="020B0604020202020204" pitchFamily="34" charset="0"/>
              <a:cs typeface="Arial" panose="020B0604020202020204" pitchFamily="34" charset="0"/>
            </a:endParaRPr>
          </a:p>
          <a:p>
            <a:pPr lvl="1"/>
            <a:r>
              <a:rPr lang="en-US" sz="2000" dirty="0" smtClean="0">
                <a:solidFill>
                  <a:schemeClr val="tx2"/>
                </a:solidFill>
                <a:latin typeface="Arial" panose="020B0604020202020204" pitchFamily="34" charset="0"/>
                <a:cs typeface="Arial" panose="020B0604020202020204" pitchFamily="34" charset="0"/>
              </a:rPr>
              <a:t>Goal: To make a connection and work as part of the same team for the child.</a:t>
            </a:r>
          </a:p>
          <a:p>
            <a:pPr lvl="2"/>
            <a:r>
              <a:rPr lang="en-US" sz="1900" dirty="0" smtClean="0">
                <a:solidFill>
                  <a:schemeClr val="tx2"/>
                </a:solidFill>
                <a:latin typeface="Arial" panose="020B0604020202020204" pitchFamily="34" charset="0"/>
                <a:cs typeface="Arial" panose="020B0604020202020204" pitchFamily="34" charset="0"/>
              </a:rPr>
              <a:t>Ask about child’s medical needs, allergies, favorite foods, routines, favorite shows, nicknames, etc…</a:t>
            </a:r>
          </a:p>
        </p:txBody>
      </p:sp>
      <p:pic>
        <p:nvPicPr>
          <p:cNvPr id="1026" name="Picture 2" descr="http://clipartsign.com/upload/2015/12/02/components-of-a-house.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34104" y="345782"/>
            <a:ext cx="3144851" cy="4149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30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assets.nydailynews.com/polopoly_fs/1.131260!/img/httpImage/image.jpg_gen/derivatives/article_970/alg-spanking-child-jpg.jpg">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28677" y="2173274"/>
            <a:ext cx="3890471" cy="2784982"/>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49705" y="914400"/>
            <a:ext cx="7562537" cy="4229099"/>
          </a:xfrm>
        </p:spPr>
        <p:txBody>
          <a:bodyPr>
            <a:normAutofit fontScale="55000" lnSpcReduction="20000"/>
          </a:bodyPr>
          <a:lstStyle/>
          <a:p>
            <a:endParaRPr lang="en-US" sz="700" b="1" kern="0" dirty="0">
              <a:solidFill>
                <a:schemeClr val="tx2"/>
              </a:solidFill>
              <a:latin typeface="Arial" panose="020B0604020202020204" pitchFamily="34" charset="0"/>
              <a:cs typeface="Arial" panose="020B0604020202020204" pitchFamily="34" charset="0"/>
            </a:endParaRPr>
          </a:p>
          <a:p>
            <a:r>
              <a:rPr lang="en-US" sz="3800" b="1" kern="0" dirty="0">
                <a:solidFill>
                  <a:schemeClr val="tx2"/>
                </a:solidFill>
                <a:latin typeface="Arial" panose="020B0604020202020204" pitchFamily="34" charset="0"/>
                <a:cs typeface="Arial" panose="020B0604020202020204" pitchFamily="34" charset="0"/>
              </a:rPr>
              <a:t>ABSOLUTELY NO </a:t>
            </a:r>
            <a:r>
              <a:rPr lang="en-US" sz="3800" b="1" dirty="0">
                <a:solidFill>
                  <a:schemeClr val="tx2"/>
                </a:solidFill>
                <a:latin typeface="Arial" panose="020B0604020202020204" pitchFamily="34" charset="0"/>
                <a:cs typeface="Arial" panose="020B0604020202020204" pitchFamily="34" charset="0"/>
              </a:rPr>
              <a:t>CORPORAL PUNISHMENT</a:t>
            </a:r>
            <a:r>
              <a:rPr lang="en-US" sz="3800" b="1" dirty="0" smtClean="0">
                <a:solidFill>
                  <a:schemeClr val="tx2"/>
                </a:solidFill>
                <a:latin typeface="Arial" panose="020B0604020202020204" pitchFamily="34" charset="0"/>
                <a:cs typeface="Arial" panose="020B0604020202020204" pitchFamily="34" charset="0"/>
              </a:rPr>
              <a:t>!</a:t>
            </a:r>
          </a:p>
          <a:p>
            <a:pPr marL="342900" indent="-342900">
              <a:spcBef>
                <a:spcPts val="600"/>
              </a:spcBef>
              <a:buFont typeface="Arial" panose="020B0604020202020204" pitchFamily="34" charset="0"/>
              <a:buChar char="•"/>
            </a:pPr>
            <a:r>
              <a:rPr lang="en-US" sz="3300" dirty="0" smtClean="0">
                <a:solidFill>
                  <a:schemeClr val="tx2"/>
                </a:solidFill>
                <a:latin typeface="Arial" panose="020B0604020202020204" pitchFamily="34" charset="0"/>
                <a:cs typeface="Arial" panose="020B0604020202020204" pitchFamily="34" charset="0"/>
              </a:rPr>
              <a:t>Spanking another parent’s child is </a:t>
            </a:r>
            <a:r>
              <a:rPr lang="en-US" sz="3300" u="sng" dirty="0" smtClean="0">
                <a:solidFill>
                  <a:schemeClr val="tx2"/>
                </a:solidFill>
                <a:latin typeface="Arial" panose="020B0604020202020204" pitchFamily="34" charset="0"/>
                <a:cs typeface="Arial" panose="020B0604020202020204" pitchFamily="34" charset="0"/>
              </a:rPr>
              <a:t>physical assault</a:t>
            </a:r>
            <a:r>
              <a:rPr lang="en-US" sz="3300" dirty="0" smtClean="0">
                <a:solidFill>
                  <a:schemeClr val="tx2"/>
                </a:solidFill>
                <a:latin typeface="Arial" panose="020B0604020202020204" pitchFamily="34" charset="0"/>
                <a:cs typeface="Arial" panose="020B0604020202020204" pitchFamily="34" charset="0"/>
              </a:rPr>
              <a:t>!</a:t>
            </a:r>
          </a:p>
          <a:p>
            <a:pPr marL="342900" indent="-342900">
              <a:spcBef>
                <a:spcPts val="600"/>
              </a:spcBef>
              <a:buFont typeface="Arial" panose="020B0604020202020204" pitchFamily="34" charset="0"/>
              <a:buChar char="•"/>
            </a:pPr>
            <a:r>
              <a:rPr lang="en-US" sz="3300" dirty="0" smtClean="0">
                <a:solidFill>
                  <a:schemeClr val="tx2"/>
                </a:solidFill>
                <a:latin typeface="Arial" panose="020B0604020202020204" pitchFamily="34" charset="0"/>
                <a:cs typeface="Arial" panose="020B0604020202020204" pitchFamily="34" charset="0"/>
              </a:rPr>
              <a:t>Foster children have suffered physical and emotional abuse;      spanking repeats the abuse!</a:t>
            </a:r>
            <a:endParaRPr lang="en-US" sz="3300" dirty="0">
              <a:solidFill>
                <a:schemeClr val="tx2"/>
              </a:solidFill>
              <a:latin typeface="Arial" panose="020B0604020202020204" pitchFamily="34" charset="0"/>
              <a:cs typeface="Arial" panose="020B0604020202020204" pitchFamily="34" charset="0"/>
            </a:endParaRPr>
          </a:p>
          <a:p>
            <a:pPr algn="ctr"/>
            <a:endParaRPr lang="en-US" sz="600" b="1" dirty="0">
              <a:solidFill>
                <a:schemeClr val="tx2"/>
              </a:solidFill>
              <a:latin typeface="Arial" panose="020B0604020202020204" pitchFamily="34" charset="0"/>
              <a:cs typeface="Arial" panose="020B0604020202020204" pitchFamily="34" charset="0"/>
            </a:endParaRPr>
          </a:p>
          <a:p>
            <a:pPr>
              <a:spcBef>
                <a:spcPts val="450"/>
              </a:spcBef>
            </a:pPr>
            <a:endParaRPr lang="en-US" sz="1500" b="1" dirty="0" smtClean="0">
              <a:solidFill>
                <a:schemeClr val="tx2"/>
              </a:solidFill>
              <a:latin typeface="Arial" panose="020B0604020202020204" pitchFamily="34" charset="0"/>
              <a:cs typeface="Arial" panose="020B0604020202020204" pitchFamily="34" charset="0"/>
            </a:endParaRPr>
          </a:p>
          <a:p>
            <a:pPr>
              <a:spcBef>
                <a:spcPts val="450"/>
              </a:spcBef>
            </a:pPr>
            <a:r>
              <a:rPr lang="en-US" sz="3800" b="1" dirty="0" smtClean="0">
                <a:solidFill>
                  <a:srgbClr val="C00000"/>
                </a:solidFill>
                <a:latin typeface="Arial" panose="020B0604020202020204" pitchFamily="34" charset="0"/>
                <a:cs typeface="Arial" panose="020B0604020202020204" pitchFamily="34" charset="0"/>
              </a:rPr>
              <a:t>PROHIBITED</a:t>
            </a:r>
            <a:r>
              <a:rPr lang="en-US" sz="3800" b="1" dirty="0" smtClean="0">
                <a:solidFill>
                  <a:schemeClr val="tx2"/>
                </a:solidFill>
                <a:latin typeface="Arial" panose="020B0604020202020204" pitchFamily="34" charset="0"/>
                <a:cs typeface="Arial" panose="020B0604020202020204" pitchFamily="34" charset="0"/>
              </a:rPr>
              <a:t> </a:t>
            </a:r>
            <a:r>
              <a:rPr lang="en-US" sz="3800" b="1" dirty="0" smtClean="0">
                <a:solidFill>
                  <a:srgbClr val="C00000"/>
                </a:solidFill>
                <a:latin typeface="Arial" panose="020B0604020202020204" pitchFamily="34" charset="0"/>
                <a:cs typeface="Arial" panose="020B0604020202020204" pitchFamily="34" charset="0"/>
              </a:rPr>
              <a:t>. . . . . .</a:t>
            </a:r>
            <a:endParaRPr lang="en-US" sz="3800" b="1" dirty="0">
              <a:solidFill>
                <a:srgbClr val="C00000"/>
              </a:solidFill>
              <a:latin typeface="Arial" panose="020B0604020202020204" pitchFamily="34" charset="0"/>
              <a:cs typeface="Arial" panose="020B0604020202020204" pitchFamily="34" charset="0"/>
            </a:endParaRPr>
          </a:p>
          <a:p>
            <a:pPr marL="685783" lvl="1" indent="-342892">
              <a:spcBef>
                <a:spcPts val="450"/>
              </a:spcBef>
              <a:buFont typeface="Arial" panose="020B0604020202020204" pitchFamily="34" charset="0"/>
              <a:buChar char="•"/>
            </a:pPr>
            <a:r>
              <a:rPr lang="en-US" sz="3400" dirty="0" smtClean="0">
                <a:solidFill>
                  <a:schemeClr val="tx2"/>
                </a:solidFill>
                <a:latin typeface="Arial" panose="020B0604020202020204" pitchFamily="34" charset="0"/>
                <a:cs typeface="Arial" panose="020B0604020202020204" pitchFamily="34" charset="0"/>
              </a:rPr>
              <a:t>Spanking</a:t>
            </a:r>
            <a:r>
              <a:rPr lang="en-US" sz="3400" dirty="0">
                <a:solidFill>
                  <a:schemeClr val="tx2"/>
                </a:solidFill>
                <a:latin typeface="Arial" panose="020B0604020202020204" pitchFamily="34" charset="0"/>
                <a:cs typeface="Arial" panose="020B0604020202020204" pitchFamily="34" charset="0"/>
              </a:rPr>
              <a:t>, </a:t>
            </a:r>
            <a:endParaRPr lang="en-US" sz="3400" dirty="0" smtClean="0">
              <a:solidFill>
                <a:schemeClr val="tx2"/>
              </a:solidFill>
              <a:latin typeface="Arial" panose="020B0604020202020204" pitchFamily="34" charset="0"/>
              <a:cs typeface="Arial" panose="020B0604020202020204" pitchFamily="34" charset="0"/>
            </a:endParaRPr>
          </a:p>
          <a:p>
            <a:pPr marL="685783" lvl="1" indent="-342892">
              <a:spcBef>
                <a:spcPts val="450"/>
              </a:spcBef>
              <a:buFont typeface="Arial" panose="020B0604020202020204" pitchFamily="34" charset="0"/>
              <a:buChar char="•"/>
            </a:pPr>
            <a:r>
              <a:rPr lang="en-US" sz="3400" dirty="0" smtClean="0">
                <a:solidFill>
                  <a:schemeClr val="tx2"/>
                </a:solidFill>
                <a:latin typeface="Arial" panose="020B0604020202020204" pitchFamily="34" charset="0"/>
                <a:cs typeface="Arial" panose="020B0604020202020204" pitchFamily="34" charset="0"/>
              </a:rPr>
              <a:t>hitting</a:t>
            </a:r>
            <a:r>
              <a:rPr lang="en-US" sz="3400" dirty="0">
                <a:solidFill>
                  <a:schemeClr val="tx2"/>
                </a:solidFill>
                <a:latin typeface="Arial" panose="020B0604020202020204" pitchFamily="34" charset="0"/>
                <a:cs typeface="Arial" panose="020B0604020202020204" pitchFamily="34" charset="0"/>
              </a:rPr>
              <a:t>, </a:t>
            </a:r>
            <a:endParaRPr lang="en-US" sz="3400" dirty="0" smtClean="0">
              <a:solidFill>
                <a:schemeClr val="tx2"/>
              </a:solidFill>
              <a:latin typeface="Arial" panose="020B0604020202020204" pitchFamily="34" charset="0"/>
              <a:cs typeface="Arial" panose="020B0604020202020204" pitchFamily="34" charset="0"/>
            </a:endParaRPr>
          </a:p>
          <a:p>
            <a:pPr marL="685783" lvl="1" indent="-342892">
              <a:spcBef>
                <a:spcPts val="450"/>
              </a:spcBef>
              <a:buFont typeface="Arial" panose="020B0604020202020204" pitchFamily="34" charset="0"/>
              <a:buChar char="•"/>
            </a:pPr>
            <a:r>
              <a:rPr lang="en-US" sz="3400" dirty="0" smtClean="0">
                <a:solidFill>
                  <a:schemeClr val="tx2"/>
                </a:solidFill>
                <a:latin typeface="Arial" panose="020B0604020202020204" pitchFamily="34" charset="0"/>
                <a:cs typeface="Arial" panose="020B0604020202020204" pitchFamily="34" charset="0"/>
              </a:rPr>
              <a:t>slapping</a:t>
            </a:r>
            <a:r>
              <a:rPr lang="en-US" sz="3400" dirty="0">
                <a:solidFill>
                  <a:schemeClr val="tx2"/>
                </a:solidFill>
                <a:latin typeface="Arial" panose="020B0604020202020204" pitchFamily="34" charset="0"/>
                <a:cs typeface="Arial" panose="020B0604020202020204" pitchFamily="34" charset="0"/>
              </a:rPr>
              <a:t>, </a:t>
            </a:r>
            <a:endParaRPr lang="en-US" sz="3400" dirty="0" smtClean="0">
              <a:solidFill>
                <a:schemeClr val="tx2"/>
              </a:solidFill>
              <a:latin typeface="Arial" panose="020B0604020202020204" pitchFamily="34" charset="0"/>
              <a:cs typeface="Arial" panose="020B0604020202020204" pitchFamily="34" charset="0"/>
            </a:endParaRPr>
          </a:p>
          <a:p>
            <a:pPr marL="685783" lvl="1" indent="-342892">
              <a:spcBef>
                <a:spcPts val="450"/>
              </a:spcBef>
              <a:buFont typeface="Arial" panose="020B0604020202020204" pitchFamily="34" charset="0"/>
              <a:buChar char="•"/>
            </a:pPr>
            <a:r>
              <a:rPr lang="en-US" sz="3400" dirty="0" smtClean="0">
                <a:solidFill>
                  <a:schemeClr val="tx2"/>
                </a:solidFill>
                <a:latin typeface="Arial" panose="020B0604020202020204" pitchFamily="34" charset="0"/>
                <a:cs typeface="Arial" panose="020B0604020202020204" pitchFamily="34" charset="0"/>
              </a:rPr>
              <a:t>hair </a:t>
            </a:r>
            <a:r>
              <a:rPr lang="en-US" sz="3400" dirty="0">
                <a:solidFill>
                  <a:schemeClr val="tx2"/>
                </a:solidFill>
                <a:latin typeface="Arial" panose="020B0604020202020204" pitchFamily="34" charset="0"/>
                <a:cs typeface="Arial" panose="020B0604020202020204" pitchFamily="34" charset="0"/>
              </a:rPr>
              <a:t>pulling, </a:t>
            </a:r>
            <a:endParaRPr lang="en-US" sz="3400" dirty="0" smtClean="0">
              <a:solidFill>
                <a:schemeClr val="tx2"/>
              </a:solidFill>
              <a:latin typeface="Arial" panose="020B0604020202020204" pitchFamily="34" charset="0"/>
              <a:cs typeface="Arial" panose="020B0604020202020204" pitchFamily="34" charset="0"/>
            </a:endParaRPr>
          </a:p>
          <a:p>
            <a:pPr marL="685783" lvl="1" indent="-342892">
              <a:spcBef>
                <a:spcPts val="450"/>
              </a:spcBef>
              <a:buFont typeface="Arial" panose="020B0604020202020204" pitchFamily="34" charset="0"/>
              <a:buChar char="•"/>
            </a:pPr>
            <a:r>
              <a:rPr lang="en-US" sz="3400" dirty="0" smtClean="0">
                <a:solidFill>
                  <a:schemeClr val="tx2"/>
                </a:solidFill>
                <a:latin typeface="Arial" panose="020B0604020202020204" pitchFamily="34" charset="0"/>
                <a:cs typeface="Arial" panose="020B0604020202020204" pitchFamily="34" charset="0"/>
              </a:rPr>
              <a:t>pinching, </a:t>
            </a:r>
          </a:p>
          <a:p>
            <a:pPr marL="685783" lvl="1" indent="-342892">
              <a:spcBef>
                <a:spcPts val="450"/>
              </a:spcBef>
              <a:buFont typeface="Arial" panose="020B0604020202020204" pitchFamily="34" charset="0"/>
              <a:buChar char="•"/>
            </a:pPr>
            <a:r>
              <a:rPr lang="en-US" sz="3400" dirty="0" smtClean="0">
                <a:solidFill>
                  <a:schemeClr val="tx2"/>
                </a:solidFill>
                <a:latin typeface="Arial" panose="020B0604020202020204" pitchFamily="34" charset="0"/>
                <a:cs typeface="Arial" panose="020B0604020202020204" pitchFamily="34" charset="0"/>
              </a:rPr>
              <a:t>kicking</a:t>
            </a:r>
            <a:r>
              <a:rPr lang="en-US" sz="3400" dirty="0">
                <a:solidFill>
                  <a:schemeClr val="tx2"/>
                </a:solidFill>
                <a:latin typeface="Arial" panose="020B0604020202020204" pitchFamily="34" charset="0"/>
                <a:cs typeface="Arial" panose="020B0604020202020204" pitchFamily="34" charset="0"/>
              </a:rPr>
              <a:t>, </a:t>
            </a:r>
            <a:r>
              <a:rPr lang="en-US" sz="3400" dirty="0" smtClean="0">
                <a:solidFill>
                  <a:schemeClr val="tx2"/>
                </a:solidFill>
                <a:latin typeface="Arial" panose="020B0604020202020204" pitchFamily="34" charset="0"/>
                <a:cs typeface="Arial" panose="020B0604020202020204" pitchFamily="34" charset="0"/>
              </a:rPr>
              <a:t>etc. </a:t>
            </a:r>
          </a:p>
          <a:p>
            <a:pPr marL="685783" lvl="1" indent="-342892">
              <a:buFont typeface="Arial" panose="020B0604020202020204" pitchFamily="34" charset="0"/>
              <a:buChar char="•"/>
            </a:pPr>
            <a:endParaRPr lang="en-US" sz="700" dirty="0">
              <a:solidFill>
                <a:schemeClr val="tx2"/>
              </a:solidFill>
              <a:latin typeface="Arial" panose="020B0604020202020204" pitchFamily="34" charset="0"/>
              <a:cs typeface="Arial" panose="020B0604020202020204" pitchFamily="34" charset="0"/>
            </a:endParaRPr>
          </a:p>
          <a:p>
            <a:pPr marL="342892" indent="-342892">
              <a:buFont typeface="Arial" panose="020B0604020202020204" pitchFamily="34" charset="0"/>
              <a:buChar char="•"/>
            </a:pPr>
            <a:r>
              <a:rPr lang="en-US" sz="2900" b="1" dirty="0" smtClean="0">
                <a:solidFill>
                  <a:schemeClr val="tx2"/>
                </a:solidFill>
                <a:latin typeface="Arial" panose="020B0604020202020204" pitchFamily="34" charset="0"/>
                <a:cs typeface="Arial" panose="020B0604020202020204" pitchFamily="34" charset="0"/>
              </a:rPr>
              <a:t>No </a:t>
            </a:r>
            <a:r>
              <a:rPr lang="en-US" sz="2900" b="1" dirty="0">
                <a:solidFill>
                  <a:schemeClr val="tx2"/>
                </a:solidFill>
                <a:latin typeface="Arial" panose="020B0604020202020204" pitchFamily="34" charset="0"/>
                <a:cs typeface="Arial" panose="020B0604020202020204" pitchFamily="34" charset="0"/>
              </a:rPr>
              <a:t>corporal punishment of birth </a:t>
            </a:r>
            <a:r>
              <a:rPr lang="en-US" sz="2900" b="1" dirty="0" smtClean="0">
                <a:solidFill>
                  <a:schemeClr val="tx2"/>
                </a:solidFill>
                <a:latin typeface="Arial" panose="020B0604020202020204" pitchFamily="34" charset="0"/>
                <a:cs typeface="Arial" panose="020B0604020202020204" pitchFamily="34" charset="0"/>
              </a:rPr>
              <a:t>child </a:t>
            </a:r>
            <a:br>
              <a:rPr lang="en-US" sz="2900" b="1" dirty="0" smtClean="0">
                <a:solidFill>
                  <a:schemeClr val="tx2"/>
                </a:solidFill>
                <a:latin typeface="Arial" panose="020B0604020202020204" pitchFamily="34" charset="0"/>
                <a:cs typeface="Arial" panose="020B0604020202020204" pitchFamily="34" charset="0"/>
              </a:rPr>
            </a:br>
            <a:r>
              <a:rPr lang="en-US" sz="2900" b="1" i="1" dirty="0" smtClean="0">
                <a:solidFill>
                  <a:srgbClr val="C00000"/>
                </a:solidFill>
                <a:latin typeface="Arial" panose="020B0604020202020204" pitchFamily="34" charset="0"/>
                <a:cs typeface="Arial" panose="020B0604020202020204" pitchFamily="34" charset="0"/>
              </a:rPr>
              <a:t>in </a:t>
            </a:r>
            <a:r>
              <a:rPr lang="en-US" sz="2900" b="1" i="1" dirty="0">
                <a:solidFill>
                  <a:srgbClr val="C00000"/>
                </a:solidFill>
                <a:latin typeface="Arial" panose="020B0604020202020204" pitchFamily="34" charset="0"/>
                <a:cs typeface="Arial" panose="020B0604020202020204" pitchFamily="34" charset="0"/>
              </a:rPr>
              <a:t>front of foster child</a:t>
            </a:r>
            <a:r>
              <a:rPr lang="en-US" sz="2900" b="1" dirty="0">
                <a:solidFill>
                  <a:schemeClr val="tx2"/>
                </a:solidFill>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p:txBody>
      </p:sp>
      <p:sp>
        <p:nvSpPr>
          <p:cNvPr id="7" name="Title 1"/>
          <p:cNvSpPr txBox="1">
            <a:spLocks/>
          </p:cNvSpPr>
          <p:nvPr/>
        </p:nvSpPr>
        <p:spPr>
          <a:xfrm>
            <a:off x="311589" y="250371"/>
            <a:ext cx="6356999" cy="544286"/>
          </a:xfrm>
          <a:prstGeom prst="rect">
            <a:avLst/>
          </a:prstGeom>
        </p:spPr>
        <p:txBody>
          <a:bodyPr vert="horz" lIns="68579" tIns="34289" rIns="68579" bIns="34289" rtlCol="0" anchor="b">
            <a:normAutofit fontScale="97500"/>
          </a:bodyPr>
          <a:lstStyle>
            <a:lvl1pPr algn="l" defTabSz="914400" rtl="0" eaLnBrk="1" latinLnBrk="0" hangingPunct="1">
              <a:lnSpc>
                <a:spcPct val="90000"/>
              </a:lnSpc>
              <a:spcBef>
                <a:spcPct val="0"/>
              </a:spcBef>
              <a:buNone/>
              <a:defRPr sz="4400" kern="1200">
                <a:solidFill>
                  <a:schemeClr val="tx1">
                    <a:lumMod val="50000"/>
                  </a:schemeClr>
                </a:solidFill>
                <a:latin typeface="+mj-lt"/>
                <a:ea typeface="+mj-ea"/>
                <a:cs typeface="+mj-cs"/>
              </a:defRPr>
            </a:lvl1pPr>
          </a:lstStyle>
          <a:p>
            <a:pPr algn="ctr"/>
            <a:r>
              <a:rPr lang="en-US" sz="2800" b="1" dirty="0">
                <a:solidFill>
                  <a:schemeClr val="tx1"/>
                </a:solidFill>
                <a:effectLst>
                  <a:outerShdw blurRad="38100" dist="38100" dir="2700000" algn="tl">
                    <a:srgbClr val="000000">
                      <a:alpha val="43137"/>
                    </a:srgbClr>
                  </a:outerShdw>
                </a:effectLst>
              </a:rPr>
              <a:t>Post Approval Responsibilities</a:t>
            </a:r>
            <a:endParaRPr lang="en-US" sz="3000" b="1" dirty="0">
              <a:solidFill>
                <a:schemeClr val="tx1"/>
              </a:solidFill>
              <a:effectLst>
                <a:outerShdw blurRad="38100" dist="38100" dir="2700000" algn="tl">
                  <a:srgbClr val="000000">
                    <a:alpha val="43137"/>
                  </a:srgbClr>
                </a:outerShdw>
              </a:effectLst>
            </a:endParaRPr>
          </a:p>
        </p:txBody>
      </p:sp>
      <p:pic>
        <p:nvPicPr>
          <p:cNvPr id="4098" name="Picture 2" descr="http://www.clker.com/cliparts/y/q/A/v/K/5/transparent-blue-circle-hi.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613102" y="2139736"/>
            <a:ext cx="2873829" cy="285205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2"/>
          <p:cNvSpPr txBox="1">
            <a:spLocks/>
          </p:cNvSpPr>
          <p:nvPr/>
        </p:nvSpPr>
        <p:spPr>
          <a:xfrm>
            <a:off x="163955" y="4786806"/>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endParaRPr lang="en-US" sz="1000" b="1" dirty="0"/>
          </a:p>
        </p:txBody>
      </p:sp>
    </p:spTree>
    <p:extLst>
      <p:ext uri="{BB962C8B-B14F-4D97-AF65-F5344CB8AC3E}">
        <p14:creationId xmlns:p14="http://schemas.microsoft.com/office/powerpoint/2010/main" val="363225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83435" y="248992"/>
            <a:ext cx="6036959" cy="658906"/>
          </a:xfrm>
          <a:prstGeom prst="rect">
            <a:avLst/>
          </a:prstGeom>
        </p:spPr>
        <p:txBody>
          <a:bodyPr vert="horz" lIns="68579" tIns="34289" rIns="68579" bIns="34289" rtlCol="0" anchor="b">
            <a:normAutofit fontScale="97500"/>
          </a:bodyPr>
          <a:lstStyle>
            <a:lvl1pPr algn="l" defTabSz="914400" rtl="0" eaLnBrk="1" latinLnBrk="0" hangingPunct="1">
              <a:lnSpc>
                <a:spcPct val="90000"/>
              </a:lnSpc>
              <a:spcBef>
                <a:spcPct val="0"/>
              </a:spcBef>
              <a:buNone/>
              <a:defRPr sz="4400" kern="1200">
                <a:solidFill>
                  <a:schemeClr val="tx1">
                    <a:lumMod val="50000"/>
                  </a:schemeClr>
                </a:solidFill>
                <a:latin typeface="+mj-lt"/>
                <a:ea typeface="+mj-ea"/>
                <a:cs typeface="+mj-cs"/>
              </a:defRPr>
            </a:lvl1pPr>
          </a:lstStyle>
          <a:p>
            <a:pPr algn="ctr"/>
            <a:r>
              <a:rPr lang="en-US" sz="2800" b="1" dirty="0">
                <a:solidFill>
                  <a:schemeClr val="tx1"/>
                </a:solidFill>
                <a:effectLst>
                  <a:outerShdw blurRad="38100" dist="38100" dir="2700000" algn="tl">
                    <a:srgbClr val="000000">
                      <a:alpha val="43137"/>
                    </a:srgbClr>
                  </a:outerShdw>
                </a:effectLst>
              </a:rPr>
              <a:t>Post Approval Responsibilities</a:t>
            </a:r>
            <a:endParaRPr lang="en-US" sz="3000" b="1" dirty="0">
              <a:solidFill>
                <a:schemeClr val="tx1"/>
              </a:solidFill>
              <a:effectLst>
                <a:outerShdw blurRad="38100" dist="38100" dir="2700000" algn="tl">
                  <a:srgbClr val="000000">
                    <a:alpha val="43137"/>
                  </a:srgbClr>
                </a:outerShdw>
              </a:effectLst>
            </a:endParaRPr>
          </a:p>
        </p:txBody>
      </p:sp>
      <p:pic>
        <p:nvPicPr>
          <p:cNvPr id="9220" name="Picture 4" descr="http://cdn.sheknows.com/articles/crave/timeout.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76580" y="98683"/>
            <a:ext cx="2605847" cy="50448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71502" y="1176618"/>
            <a:ext cx="5219698" cy="2993125"/>
          </a:xfrm>
          <a:prstGeom prst="rect">
            <a:avLst/>
          </a:prstGeom>
          <a:noFill/>
        </p:spPr>
        <p:txBody>
          <a:bodyPr wrap="square" lIns="68579" tIns="34289" rIns="68579" bIns="34289" rtlCol="0">
            <a:spAutoFit/>
          </a:bodyPr>
          <a:lstStyle/>
          <a:p>
            <a:pPr algn="ctr"/>
            <a:r>
              <a:rPr lang="en-US" sz="24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Discipline is necessary!</a:t>
            </a:r>
          </a:p>
          <a:p>
            <a:endParaRPr lang="en-US" sz="2100" b="1" dirty="0">
              <a:solidFill>
                <a:schemeClr val="tx2"/>
              </a:solidFill>
              <a:latin typeface="Arial" panose="020B0604020202020204" pitchFamily="34" charset="0"/>
              <a:cs typeface="Arial" panose="020B0604020202020204" pitchFamily="34" charset="0"/>
            </a:endParaRPr>
          </a:p>
          <a:p>
            <a:r>
              <a:rPr lang="en-US" sz="2000" b="1" dirty="0">
                <a:solidFill>
                  <a:schemeClr val="tx2"/>
                </a:solidFill>
                <a:latin typeface="Arial" panose="020B0604020202020204" pitchFamily="34" charset="0"/>
                <a:cs typeface="Arial" panose="020B0604020202020204" pitchFamily="34" charset="0"/>
              </a:rPr>
              <a:t>Consider other approved </a:t>
            </a:r>
            <a:r>
              <a:rPr lang="en-US" sz="2000" b="1" dirty="0" smtClean="0">
                <a:solidFill>
                  <a:schemeClr val="tx2"/>
                </a:solidFill>
                <a:latin typeface="Arial" panose="020B0604020202020204" pitchFamily="34" charset="0"/>
                <a:cs typeface="Arial" panose="020B0604020202020204" pitchFamily="34" charset="0"/>
              </a:rPr>
              <a:t>strategies:</a:t>
            </a:r>
            <a:endParaRPr lang="en-US" sz="2000" b="1" dirty="0">
              <a:solidFill>
                <a:schemeClr val="tx2"/>
              </a:solidFill>
              <a:latin typeface="Arial" panose="020B0604020202020204" pitchFamily="34" charset="0"/>
              <a:cs typeface="Arial" panose="020B0604020202020204" pitchFamily="34" charset="0"/>
            </a:endParaRPr>
          </a:p>
          <a:p>
            <a:pPr marL="557200" lvl="1" indent="-214308">
              <a:spcBef>
                <a:spcPts val="600"/>
              </a:spcBef>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Time out</a:t>
            </a:r>
          </a:p>
          <a:p>
            <a:pPr marL="557200" lvl="1" indent="-214308">
              <a:spcBef>
                <a:spcPts val="600"/>
              </a:spcBef>
              <a:buFont typeface="Arial" panose="020B0604020202020204" pitchFamily="34" charset="0"/>
              <a:buChar char="•"/>
            </a:pPr>
            <a:r>
              <a:rPr lang="en-US" sz="2000" dirty="0" smtClean="0">
                <a:solidFill>
                  <a:schemeClr val="tx2"/>
                </a:solidFill>
                <a:latin typeface="Arial" panose="020B0604020202020204" pitchFamily="34" charset="0"/>
                <a:cs typeface="Arial" panose="020B0604020202020204" pitchFamily="34" charset="0"/>
              </a:rPr>
              <a:t>Remove Privileges</a:t>
            </a:r>
            <a:endParaRPr lang="en-US" sz="2000" dirty="0">
              <a:solidFill>
                <a:schemeClr val="tx2"/>
              </a:solidFill>
              <a:latin typeface="Arial" panose="020B0604020202020204" pitchFamily="34" charset="0"/>
              <a:cs typeface="Arial" panose="020B0604020202020204" pitchFamily="34" charset="0"/>
            </a:endParaRPr>
          </a:p>
          <a:p>
            <a:pPr marL="557200" lvl="1" indent="-214308">
              <a:spcBef>
                <a:spcPts val="600"/>
              </a:spcBef>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Positive Discipline </a:t>
            </a:r>
          </a:p>
          <a:p>
            <a:pPr marL="557200" lvl="1" indent="-214308">
              <a:spcBef>
                <a:spcPts val="600"/>
              </a:spcBef>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Behavioral Management</a:t>
            </a:r>
          </a:p>
          <a:p>
            <a:pPr marL="557200" lvl="1" indent="-214308">
              <a:spcBef>
                <a:spcPts val="600"/>
              </a:spcBef>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Counseling – Whole Family</a:t>
            </a:r>
          </a:p>
        </p:txBody>
      </p:sp>
      <p:sp>
        <p:nvSpPr>
          <p:cNvPr id="5" name="Slide Number Placeholder 2"/>
          <p:cNvSpPr txBox="1">
            <a:spLocks/>
          </p:cNvSpPr>
          <p:nvPr/>
        </p:nvSpPr>
        <p:spPr>
          <a:xfrm>
            <a:off x="392032" y="4656528"/>
            <a:ext cx="571500" cy="171450"/>
          </a:xfrm>
          <a:prstGeom prst="rect">
            <a:avLst/>
          </a:prstGeom>
        </p:spPr>
        <p:txBody>
          <a:bodyPr/>
          <a:lst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a:lstStyle>
          <a:p>
            <a:endParaRPr lang="en-US" sz="1000" b="1" dirty="0"/>
          </a:p>
        </p:txBody>
      </p:sp>
    </p:spTree>
    <p:extLst>
      <p:ext uri="{BB962C8B-B14F-4D97-AF65-F5344CB8AC3E}">
        <p14:creationId xmlns:p14="http://schemas.microsoft.com/office/powerpoint/2010/main" val="326199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179" y="275665"/>
            <a:ext cx="7543802" cy="571500"/>
          </a:xfrm>
        </p:spPr>
        <p:txBody>
          <a:body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b="1" dirty="0">
              <a:solidFill>
                <a:schemeClr val="tx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60353" y="929409"/>
            <a:ext cx="5894059" cy="4113239"/>
          </a:xfrm>
        </p:spPr>
        <p:txBody>
          <a:bodyPr>
            <a:normAutofit/>
          </a:bodyPr>
          <a:lstStyle/>
          <a:p>
            <a:pPr marL="0" indent="0" eaLnBrk="0" fontAlgn="base" hangingPunct="0">
              <a:spcBef>
                <a:spcPct val="20000"/>
              </a:spcBef>
              <a:spcAft>
                <a:spcPct val="0"/>
              </a:spcAft>
              <a:buClr>
                <a:srgbClr val="003366"/>
              </a:buClr>
              <a:buSzPct val="75000"/>
              <a:buNone/>
            </a:pPr>
            <a:r>
              <a:rPr lang="en-US" sz="2000" b="1" kern="0" dirty="0" smtClean="0">
                <a:solidFill>
                  <a:schemeClr val="tx2"/>
                </a:solidFill>
                <a:latin typeface="Arial" panose="020B0604020202020204" pitchFamily="34" charset="0"/>
                <a:cs typeface="Arial" panose="020B0604020202020204" pitchFamily="34" charset="0"/>
              </a:rPr>
              <a:t>SMOKING PROHIBITED</a:t>
            </a:r>
            <a:endParaRPr lang="en-US" sz="2000" b="1" kern="0" dirty="0">
              <a:solidFill>
                <a:schemeClr val="tx2"/>
              </a:solidFill>
              <a:latin typeface="Arial" panose="020B0604020202020204" pitchFamily="34" charset="0"/>
              <a:cs typeface="Arial" panose="020B0604020202020204" pitchFamily="34" charset="0"/>
            </a:endParaRPr>
          </a:p>
          <a:p>
            <a:pPr marL="257168" indent="-257168" eaLnBrk="0" fontAlgn="base" hangingPunct="0">
              <a:spcBef>
                <a:spcPct val="20000"/>
              </a:spcBef>
              <a:spcAft>
                <a:spcPct val="0"/>
              </a:spcAft>
              <a:buClr>
                <a:srgbClr val="003366"/>
              </a:buClr>
              <a:buSzPct val="75000"/>
              <a:buNone/>
            </a:pPr>
            <a:r>
              <a:rPr lang="en-US" sz="2000" b="1" kern="0" dirty="0" smtClean="0">
                <a:solidFill>
                  <a:schemeClr val="tx2"/>
                </a:solidFill>
                <a:latin typeface="Arial" panose="020B0604020202020204" pitchFamily="34" charset="0"/>
                <a:cs typeface="Arial" panose="020B0604020202020204" pitchFamily="34" charset="0"/>
              </a:rPr>
              <a:t>Resource </a:t>
            </a:r>
            <a:r>
              <a:rPr lang="en-US" sz="2000" b="1" kern="0" dirty="0">
                <a:solidFill>
                  <a:schemeClr val="tx2"/>
                </a:solidFill>
                <a:latin typeface="Arial" panose="020B0604020202020204" pitchFamily="34" charset="0"/>
                <a:cs typeface="Arial" panose="020B0604020202020204" pitchFamily="34" charset="0"/>
              </a:rPr>
              <a:t>Family </a:t>
            </a:r>
            <a:r>
              <a:rPr lang="en-US" sz="2000" b="1" kern="0" dirty="0" smtClean="0">
                <a:solidFill>
                  <a:schemeClr val="tx2"/>
                </a:solidFill>
                <a:latin typeface="Arial" panose="020B0604020202020204" pitchFamily="34" charset="0"/>
                <a:cs typeface="Arial" panose="020B0604020202020204" pitchFamily="34" charset="0"/>
              </a:rPr>
              <a:t>Homes are </a:t>
            </a:r>
            <a:r>
              <a:rPr lang="en-US" sz="2000" b="1" kern="0" dirty="0" smtClean="0">
                <a:solidFill>
                  <a:srgbClr val="C00000"/>
                </a:solidFill>
                <a:latin typeface="Arial" panose="020B0604020202020204" pitchFamily="34" charset="0"/>
                <a:cs typeface="Arial" panose="020B0604020202020204" pitchFamily="34" charset="0"/>
              </a:rPr>
              <a:t>SMOKE FREE!</a:t>
            </a:r>
          </a:p>
          <a:p>
            <a:pPr marL="257168" indent="-257168" eaLnBrk="0" fontAlgn="base" hangingPunct="0">
              <a:spcBef>
                <a:spcPts val="1200"/>
              </a:spcBef>
              <a:spcAft>
                <a:spcPct val="0"/>
              </a:spcAft>
              <a:buClr>
                <a:srgbClr val="003366"/>
              </a:buClr>
              <a:buSzPct val="75000"/>
              <a:buNone/>
            </a:pPr>
            <a:r>
              <a:rPr lang="en-US" b="1" kern="0" dirty="0" smtClean="0">
                <a:solidFill>
                  <a:srgbClr val="C00000"/>
                </a:solidFill>
                <a:latin typeface="Arial" panose="020B0604020202020204" pitchFamily="34" charset="0"/>
                <a:cs typeface="Arial" panose="020B0604020202020204" pitchFamily="34" charset="0"/>
              </a:rPr>
              <a:t>An approved/licensed/certified care provider:</a:t>
            </a:r>
            <a:endParaRPr lang="en-US" b="1" kern="0" dirty="0">
              <a:solidFill>
                <a:srgbClr val="C00000"/>
              </a:solidFill>
              <a:latin typeface="Arial" panose="020B0604020202020204" pitchFamily="34" charset="0"/>
              <a:cs typeface="Arial" panose="020B0604020202020204" pitchFamily="34" charset="0"/>
            </a:endParaRPr>
          </a:p>
          <a:p>
            <a:pPr marL="552056" lvl="1" indent="-257168" eaLnBrk="0" fontAlgn="base" hangingPunct="0">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Shall </a:t>
            </a:r>
            <a:r>
              <a:rPr lang="en-US" sz="1800" kern="0" dirty="0">
                <a:solidFill>
                  <a:schemeClr val="tx2"/>
                </a:solidFill>
                <a:latin typeface="Arial" panose="020B0604020202020204" pitchFamily="34" charset="0"/>
                <a:cs typeface="Arial" panose="020B0604020202020204" pitchFamily="34" charset="0"/>
              </a:rPr>
              <a:t>not smoke or permit any other person to smoke inside the </a:t>
            </a:r>
            <a:r>
              <a:rPr lang="en-US" sz="1800" kern="0" dirty="0" smtClean="0">
                <a:solidFill>
                  <a:schemeClr val="tx2"/>
                </a:solidFill>
                <a:latin typeface="Arial" panose="020B0604020202020204" pitchFamily="34" charset="0"/>
                <a:cs typeface="Arial" panose="020B0604020202020204" pitchFamily="34" charset="0"/>
              </a:rPr>
              <a:t>home. </a:t>
            </a:r>
            <a:endParaRPr lang="en-US" sz="1800" kern="0" dirty="0">
              <a:solidFill>
                <a:schemeClr val="tx2"/>
              </a:solidFill>
              <a:latin typeface="Arial" panose="020B0604020202020204" pitchFamily="34" charset="0"/>
              <a:cs typeface="Arial" panose="020B0604020202020204" pitchFamily="34" charset="0"/>
            </a:endParaRPr>
          </a:p>
          <a:p>
            <a:pPr marL="552056" lvl="1" indent="-257168" eaLnBrk="0" fontAlgn="base" hangingPunct="0">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May </a:t>
            </a:r>
            <a:r>
              <a:rPr lang="en-US" sz="1800" kern="0" dirty="0">
                <a:solidFill>
                  <a:schemeClr val="tx2"/>
                </a:solidFill>
                <a:latin typeface="Arial" panose="020B0604020202020204" pitchFamily="34" charset="0"/>
                <a:cs typeface="Arial" panose="020B0604020202020204" pitchFamily="34" charset="0"/>
              </a:rPr>
              <a:t>not smoke on the outdoor grounds of the </a:t>
            </a:r>
            <a:r>
              <a:rPr lang="en-US" sz="1800" kern="0" dirty="0" smtClean="0">
                <a:solidFill>
                  <a:schemeClr val="tx2"/>
                </a:solidFill>
                <a:latin typeface="Arial" panose="020B0604020202020204" pitchFamily="34" charset="0"/>
                <a:cs typeface="Arial" panose="020B0604020202020204" pitchFamily="34" charset="0"/>
              </a:rPr>
              <a:t>home </a:t>
            </a:r>
            <a:r>
              <a:rPr lang="en-US" sz="1800" kern="0" dirty="0">
                <a:solidFill>
                  <a:schemeClr val="tx2"/>
                </a:solidFill>
                <a:latin typeface="Arial" panose="020B0604020202020204" pitchFamily="34" charset="0"/>
                <a:cs typeface="Arial" panose="020B0604020202020204" pitchFamily="34" charset="0"/>
              </a:rPr>
              <a:t>when </a:t>
            </a:r>
            <a:r>
              <a:rPr lang="en-US" sz="1800" kern="0" dirty="0" smtClean="0">
                <a:solidFill>
                  <a:schemeClr val="tx2"/>
                </a:solidFill>
                <a:latin typeface="Arial" panose="020B0604020202020204" pitchFamily="34" charset="0"/>
                <a:cs typeface="Arial" panose="020B0604020202020204" pitchFamily="34" charset="0"/>
              </a:rPr>
              <a:t>a </a:t>
            </a:r>
            <a:r>
              <a:rPr lang="en-US" sz="1800" kern="0" dirty="0">
                <a:solidFill>
                  <a:schemeClr val="tx2"/>
                </a:solidFill>
                <a:latin typeface="Arial" panose="020B0604020202020204" pitchFamily="34" charset="0"/>
                <a:cs typeface="Arial" panose="020B0604020202020204" pitchFamily="34" charset="0"/>
              </a:rPr>
              <a:t>child is </a:t>
            </a:r>
            <a:r>
              <a:rPr lang="en-US" sz="1800" kern="0" dirty="0" smtClean="0">
                <a:solidFill>
                  <a:schemeClr val="tx2"/>
                </a:solidFill>
                <a:latin typeface="Arial" panose="020B0604020202020204" pitchFamily="34" charset="0"/>
                <a:cs typeface="Arial" panose="020B0604020202020204" pitchFamily="34" charset="0"/>
              </a:rPr>
              <a:t>present.</a:t>
            </a:r>
            <a:endParaRPr lang="en-US" sz="1800" kern="0" dirty="0">
              <a:solidFill>
                <a:schemeClr val="tx2"/>
              </a:solidFill>
              <a:latin typeface="Arial" panose="020B0604020202020204" pitchFamily="34" charset="0"/>
              <a:cs typeface="Arial" panose="020B0604020202020204" pitchFamily="34" charset="0"/>
            </a:endParaRPr>
          </a:p>
          <a:p>
            <a:pPr marL="552056" lvl="1" indent="-257168" eaLnBrk="0" fontAlgn="base" hangingPunct="0">
              <a:spcAft>
                <a:spcPct val="0"/>
              </a:spcAft>
              <a:buClr>
                <a:srgbClr val="003366"/>
              </a:buClr>
              <a:buSzPct val="75000"/>
              <a:buFont typeface="Wingdings" pitchFamily="2" charset="2"/>
              <a:buChar char="l"/>
            </a:pPr>
            <a:r>
              <a:rPr lang="en-US" sz="1800" kern="0" dirty="0" smtClean="0">
                <a:solidFill>
                  <a:schemeClr val="tx2"/>
                </a:solidFill>
                <a:latin typeface="Arial" panose="020B0604020202020204" pitchFamily="34" charset="0"/>
                <a:cs typeface="Arial" panose="020B0604020202020204" pitchFamily="34" charset="0"/>
              </a:rPr>
              <a:t>Shall </a:t>
            </a:r>
            <a:r>
              <a:rPr lang="en-US" sz="1800" kern="0" dirty="0">
                <a:solidFill>
                  <a:schemeClr val="tx2"/>
                </a:solidFill>
                <a:latin typeface="Arial" panose="020B0604020202020204" pitchFamily="34" charset="0"/>
                <a:cs typeface="Arial" panose="020B0604020202020204" pitchFamily="34" charset="0"/>
              </a:rPr>
              <a:t>not smoke </a:t>
            </a:r>
            <a:r>
              <a:rPr lang="en-US" sz="1800" kern="0" dirty="0" smtClean="0">
                <a:solidFill>
                  <a:schemeClr val="tx2"/>
                </a:solidFill>
                <a:latin typeface="Arial" panose="020B0604020202020204" pitchFamily="34" charset="0"/>
                <a:cs typeface="Arial" panose="020B0604020202020204" pitchFamily="34" charset="0"/>
              </a:rPr>
              <a:t>or allow smoking in </a:t>
            </a:r>
            <a:r>
              <a:rPr lang="en-US" sz="1800" kern="0" dirty="0">
                <a:solidFill>
                  <a:schemeClr val="tx2"/>
                </a:solidFill>
                <a:latin typeface="Arial" panose="020B0604020202020204" pitchFamily="34" charset="0"/>
                <a:cs typeface="Arial" panose="020B0604020202020204" pitchFamily="34" charset="0"/>
              </a:rPr>
              <a:t>any motor vehicle </a:t>
            </a:r>
            <a:r>
              <a:rPr lang="en-US" sz="1800" kern="0" dirty="0" smtClean="0">
                <a:solidFill>
                  <a:schemeClr val="tx2"/>
                </a:solidFill>
                <a:latin typeface="Arial" panose="020B0604020202020204" pitchFamily="34" charset="0"/>
                <a:cs typeface="Arial" panose="020B0604020202020204" pitchFamily="34" charset="0"/>
              </a:rPr>
              <a:t>regularly </a:t>
            </a:r>
            <a:r>
              <a:rPr lang="en-US" sz="1800" kern="0" dirty="0">
                <a:solidFill>
                  <a:schemeClr val="tx2"/>
                </a:solidFill>
                <a:latin typeface="Arial" panose="020B0604020202020204" pitchFamily="34" charset="0"/>
                <a:cs typeface="Arial" panose="020B0604020202020204" pitchFamily="34" charset="0"/>
              </a:rPr>
              <a:t>used to transport </a:t>
            </a:r>
            <a:r>
              <a:rPr lang="en-US" sz="1800" kern="0" dirty="0" smtClean="0">
                <a:solidFill>
                  <a:schemeClr val="tx2"/>
                </a:solidFill>
                <a:latin typeface="Arial" panose="020B0604020202020204" pitchFamily="34" charset="0"/>
                <a:cs typeface="Arial" panose="020B0604020202020204" pitchFamily="34" charset="0"/>
              </a:rPr>
              <a:t>a child.</a:t>
            </a:r>
            <a:endParaRPr lang="en-US" sz="1800" kern="0" dirty="0">
              <a:solidFill>
                <a:schemeClr val="tx2"/>
              </a:solidFill>
              <a:latin typeface="Arial" panose="020B0604020202020204" pitchFamily="34" charset="0"/>
              <a:cs typeface="Arial" panose="020B0604020202020204" pitchFamily="34" charset="0"/>
            </a:endParaRPr>
          </a:p>
          <a:p>
            <a:pPr marL="294887" lvl="1" indent="0" eaLnBrk="0" fontAlgn="base" hangingPunct="0">
              <a:spcBef>
                <a:spcPct val="20000"/>
              </a:spcBef>
              <a:spcAft>
                <a:spcPct val="0"/>
              </a:spcAft>
              <a:buClr>
                <a:srgbClr val="003366"/>
              </a:buClr>
              <a:buSzPct val="75000"/>
              <a:buNone/>
            </a:pPr>
            <a:endParaRPr lang="en-US" sz="800" kern="0" dirty="0">
              <a:solidFill>
                <a:schemeClr val="tx2"/>
              </a:solidFill>
              <a:latin typeface="Arial" panose="020B0604020202020204" pitchFamily="34" charset="0"/>
              <a:cs typeface="Arial" panose="020B0604020202020204" pitchFamily="34" charset="0"/>
            </a:endParaRPr>
          </a:p>
          <a:p>
            <a:pPr marL="294887" lvl="1" indent="0" eaLnBrk="0" fontAlgn="base" hangingPunct="0">
              <a:spcBef>
                <a:spcPct val="20000"/>
              </a:spcBef>
              <a:spcAft>
                <a:spcPct val="0"/>
              </a:spcAft>
              <a:buClr>
                <a:srgbClr val="003366"/>
              </a:buClr>
              <a:buSzPct val="75000"/>
              <a:buNone/>
            </a:pPr>
            <a:r>
              <a:rPr lang="en-US" sz="2100" b="1" kern="0" dirty="0">
                <a:solidFill>
                  <a:srgbClr val="FF0000"/>
                </a:solidFill>
                <a:latin typeface="Arial" panose="020B0604020202020204" pitchFamily="34" charset="0"/>
                <a:cs typeface="Arial" panose="020B0604020202020204" pitchFamily="34" charset="0"/>
              </a:rPr>
              <a:t>        </a:t>
            </a:r>
            <a:endParaRPr lang="en-US" sz="2100" kern="0" dirty="0">
              <a:solidFill>
                <a:schemeClr val="tx2"/>
              </a:solidFill>
              <a:latin typeface="Arial" panose="020B0604020202020204" pitchFamily="34" charset="0"/>
              <a:cs typeface="Arial" panose="020B0604020202020204" pitchFamily="34" charset="0"/>
            </a:endParaRPr>
          </a:p>
        </p:txBody>
      </p:sp>
      <p:pic>
        <p:nvPicPr>
          <p:cNvPr id="11270" name="Picture 6" descr="http://www.cityofcalabasas.com/images/smoking/smoke-free-area.g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54411" y="472328"/>
            <a:ext cx="2912084" cy="44358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1707" y="4363411"/>
            <a:ext cx="5198249" cy="438581"/>
          </a:xfrm>
          <a:prstGeom prst="rect">
            <a:avLst/>
          </a:prstGeom>
          <a:noFill/>
          <a:effectLst>
            <a:glow rad="228600">
              <a:schemeClr val="accent5">
                <a:satMod val="175000"/>
                <a:alpha val="40000"/>
              </a:schemeClr>
            </a:glow>
          </a:effectLst>
        </p:spPr>
        <p:txBody>
          <a:bodyPr wrap="square" lIns="68580" tIns="34290" rIns="68580" bIns="34290">
            <a:spAutoFit/>
          </a:bodyPr>
          <a:lstStyle/>
          <a:p>
            <a:pPr algn="ctr"/>
            <a:r>
              <a:rPr lang="en-US" sz="2400" b="1" kern="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anose="020B0604020202020204" pitchFamily="34" charset="0"/>
                <a:cs typeface="Arial" panose="020B0604020202020204" pitchFamily="34" charset="0"/>
              </a:rPr>
              <a:t>        NO SECOND HAND SMOKE</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79998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645" y="136152"/>
            <a:ext cx="7543802" cy="630330"/>
          </a:xfrm>
        </p:spPr>
        <p:txBody>
          <a:body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b="1" dirty="0">
              <a:solidFill>
                <a:schemeClr val="bg2">
                  <a:lumMod val="1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78033" y="934136"/>
            <a:ext cx="5221523" cy="4113316"/>
          </a:xfrm>
        </p:spPr>
        <p:txBody>
          <a:bodyPr>
            <a:normAutofit fontScale="25000" lnSpcReduction="20000"/>
          </a:bodyPr>
          <a:lstStyle/>
          <a:p>
            <a:pPr marL="0" indent="0" eaLnBrk="0" fontAlgn="base" hangingPunct="0">
              <a:spcBef>
                <a:spcPct val="20000"/>
              </a:spcBef>
              <a:spcAft>
                <a:spcPct val="0"/>
              </a:spcAft>
              <a:buClr>
                <a:srgbClr val="003366"/>
              </a:buClr>
              <a:buSzPct val="75000"/>
              <a:buNone/>
            </a:pPr>
            <a:endParaRPr lang="en-US" sz="800" kern="0" dirty="0">
              <a:solidFill>
                <a:schemeClr val="tx2"/>
              </a:solidFill>
              <a:latin typeface="Arial" panose="020B0604020202020204" pitchFamily="34" charset="0"/>
              <a:cs typeface="Arial" panose="020B0604020202020204" pitchFamily="34" charset="0"/>
            </a:endParaRPr>
          </a:p>
          <a:p>
            <a:pPr marL="0" indent="0" eaLnBrk="0" fontAlgn="base" hangingPunct="0">
              <a:spcBef>
                <a:spcPct val="20000"/>
              </a:spcBef>
              <a:spcAft>
                <a:spcPct val="0"/>
              </a:spcAft>
              <a:buClr>
                <a:srgbClr val="003366"/>
              </a:buClr>
              <a:buSzPct val="75000"/>
              <a:buNone/>
            </a:pPr>
            <a:r>
              <a:rPr lang="en-US" sz="5500" b="1" kern="0" dirty="0">
                <a:solidFill>
                  <a:schemeClr val="tx2"/>
                </a:solidFill>
                <a:latin typeface="Arial" panose="020B0604020202020204" pitchFamily="34" charset="0"/>
                <a:cs typeface="Arial" panose="020B0604020202020204" pitchFamily="34" charset="0"/>
              </a:rPr>
              <a:t>OCCASIONAL SHORT-TERM BABYSITTER</a:t>
            </a:r>
          </a:p>
          <a:p>
            <a:pPr eaLnBrk="0" fontAlgn="base" hangingPunct="0">
              <a:spcAft>
                <a:spcPct val="0"/>
              </a:spcAft>
              <a:buClr>
                <a:srgbClr val="003366"/>
              </a:buClr>
              <a:buSzPct val="75000"/>
            </a:pPr>
            <a:r>
              <a:rPr lang="en-US" sz="6400" kern="0" dirty="0" smtClean="0">
                <a:solidFill>
                  <a:schemeClr val="tx2"/>
                </a:solidFill>
                <a:latin typeface="Arial" panose="020B0604020202020204" pitchFamily="34" charset="0"/>
                <a:cs typeface="Arial" panose="020B0604020202020204" pitchFamily="34" charset="0"/>
              </a:rPr>
              <a:t>Resource parent </a:t>
            </a:r>
            <a:r>
              <a:rPr lang="en-US" sz="6400" kern="0" dirty="0">
                <a:solidFill>
                  <a:schemeClr val="tx2"/>
                </a:solidFill>
                <a:latin typeface="Arial" panose="020B0604020202020204" pitchFamily="34" charset="0"/>
                <a:cs typeface="Arial" panose="020B0604020202020204" pitchFamily="34" charset="0"/>
              </a:rPr>
              <a:t>may arrange for the occasional use of a short-term </a:t>
            </a:r>
            <a:r>
              <a:rPr lang="en-US" sz="6400" kern="0" dirty="0" smtClean="0">
                <a:solidFill>
                  <a:schemeClr val="tx2"/>
                </a:solidFill>
                <a:latin typeface="Arial" panose="020B0604020202020204" pitchFamily="34" charset="0"/>
                <a:cs typeface="Arial" panose="020B0604020202020204" pitchFamily="34" charset="0"/>
              </a:rPr>
              <a:t>babysitter (less than 24 hours at a time)</a:t>
            </a:r>
            <a:endParaRPr lang="en-US" sz="6400" kern="0" dirty="0">
              <a:solidFill>
                <a:schemeClr val="tx2"/>
              </a:solidFill>
              <a:latin typeface="Arial" panose="020B0604020202020204" pitchFamily="34" charset="0"/>
              <a:cs typeface="Arial" panose="020B0604020202020204" pitchFamily="34" charset="0"/>
            </a:endParaRPr>
          </a:p>
          <a:p>
            <a:pPr eaLnBrk="0" fontAlgn="base" hangingPunct="0">
              <a:spcAft>
                <a:spcPct val="0"/>
              </a:spcAft>
              <a:buClr>
                <a:srgbClr val="003366"/>
              </a:buClr>
              <a:buSzPct val="75000"/>
            </a:pPr>
            <a:r>
              <a:rPr lang="en-US" sz="6400" kern="0" dirty="0" smtClean="0">
                <a:solidFill>
                  <a:schemeClr val="tx2"/>
                </a:solidFill>
                <a:latin typeface="Arial" panose="020B0604020202020204" pitchFamily="34" charset="0"/>
                <a:cs typeface="Arial" panose="020B0604020202020204" pitchFamily="34" charset="0"/>
              </a:rPr>
              <a:t>For care exceeding 24 hours at a time:</a:t>
            </a:r>
          </a:p>
          <a:p>
            <a:pPr lvl="1" eaLnBrk="0" fontAlgn="base" hangingPunct="0">
              <a:spcAft>
                <a:spcPct val="0"/>
              </a:spcAft>
              <a:buClr>
                <a:srgbClr val="003366"/>
              </a:buClr>
              <a:buSzPct val="75000"/>
            </a:pPr>
            <a:r>
              <a:rPr lang="en-US" sz="6400" kern="0" dirty="0" smtClean="0">
                <a:solidFill>
                  <a:schemeClr val="tx2"/>
                </a:solidFill>
                <a:latin typeface="Arial" panose="020B0604020202020204" pitchFamily="34" charset="0"/>
                <a:cs typeface="Arial" panose="020B0604020202020204" pitchFamily="34" charset="0"/>
              </a:rPr>
              <a:t>On an occasional basis only</a:t>
            </a:r>
          </a:p>
          <a:p>
            <a:pPr lvl="1" eaLnBrk="0" fontAlgn="base" hangingPunct="0">
              <a:spcAft>
                <a:spcPct val="0"/>
              </a:spcAft>
              <a:buClr>
                <a:srgbClr val="003366"/>
              </a:buClr>
              <a:buSzPct val="75000"/>
            </a:pPr>
            <a:r>
              <a:rPr lang="en-US" sz="6400" kern="0" dirty="0" smtClean="0">
                <a:solidFill>
                  <a:schemeClr val="tx2"/>
                </a:solidFill>
                <a:latin typeface="Arial" panose="020B0604020202020204" pitchFamily="34" charset="0"/>
                <a:cs typeface="Arial" panose="020B0604020202020204" pitchFamily="34" charset="0"/>
              </a:rPr>
              <a:t>Caregiver must be 18 or older</a:t>
            </a:r>
          </a:p>
          <a:p>
            <a:pPr lvl="1" eaLnBrk="0" fontAlgn="base" hangingPunct="0">
              <a:spcAft>
                <a:spcPct val="0"/>
              </a:spcAft>
              <a:buClr>
                <a:srgbClr val="003366"/>
              </a:buClr>
              <a:buSzPct val="75000"/>
            </a:pPr>
            <a:r>
              <a:rPr lang="en-US" sz="6400" kern="0" dirty="0" smtClean="0">
                <a:solidFill>
                  <a:schemeClr val="tx2"/>
                </a:solidFill>
                <a:latin typeface="Arial" panose="020B0604020202020204" pitchFamily="34" charset="0"/>
                <a:cs typeface="Arial" panose="020B0604020202020204" pitchFamily="34" charset="0"/>
              </a:rPr>
              <a:t>Cannot exceed 72 hours without social worker or probation officer approval</a:t>
            </a:r>
            <a:endParaRPr lang="en-US" sz="6400" kern="0" dirty="0">
              <a:solidFill>
                <a:schemeClr val="tx2"/>
              </a:solidFill>
              <a:latin typeface="Arial" panose="020B0604020202020204" pitchFamily="34" charset="0"/>
              <a:cs typeface="Arial" panose="020B0604020202020204" pitchFamily="34" charset="0"/>
            </a:endParaRPr>
          </a:p>
          <a:p>
            <a:pPr eaLnBrk="0" fontAlgn="base" hangingPunct="0">
              <a:spcAft>
                <a:spcPct val="0"/>
              </a:spcAft>
              <a:buClr>
                <a:srgbClr val="003366"/>
              </a:buClr>
              <a:buSzPct val="75000"/>
            </a:pPr>
            <a:r>
              <a:rPr lang="en-US" sz="6400" kern="0" dirty="0" smtClean="0">
                <a:solidFill>
                  <a:schemeClr val="tx2"/>
                </a:solidFill>
                <a:latin typeface="Arial" panose="020B0604020202020204" pitchFamily="34" charset="0"/>
                <a:cs typeface="Arial" panose="020B0604020202020204" pitchFamily="34" charset="0"/>
              </a:rPr>
              <a:t>Respite care, temporary care of the child in another home, can occasionally be provided but must be approved, in advance, by the child’s social worker or probation officer.</a:t>
            </a:r>
          </a:p>
          <a:p>
            <a:pPr eaLnBrk="0" fontAlgn="base" hangingPunct="0">
              <a:spcAft>
                <a:spcPct val="0"/>
              </a:spcAft>
              <a:buClr>
                <a:srgbClr val="003366"/>
              </a:buClr>
              <a:buSzPct val="75000"/>
              <a:buNone/>
            </a:pPr>
            <a:endParaRPr lang="en-US" strike="sngStrike" kern="0" dirty="0">
              <a:solidFill>
                <a:schemeClr val="tx2"/>
              </a:solidFill>
              <a:latin typeface="Arial" panose="020B0604020202020204" pitchFamily="34" charset="0"/>
              <a:cs typeface="Arial" panose="020B0604020202020204" pitchFamily="34" charset="0"/>
            </a:endParaRPr>
          </a:p>
          <a:p>
            <a:pPr marL="0" indent="0" algn="ctr" eaLnBrk="0" fontAlgn="base" hangingPunct="0">
              <a:spcBef>
                <a:spcPct val="20000"/>
              </a:spcBef>
              <a:spcAft>
                <a:spcPct val="0"/>
              </a:spcAft>
              <a:buClr>
                <a:srgbClr val="003366"/>
              </a:buClr>
              <a:buSzPct val="75000"/>
              <a:buNone/>
            </a:pPr>
            <a:r>
              <a:rPr lang="en-US" sz="2100" kern="0" dirty="0">
                <a:solidFill>
                  <a:schemeClr val="tx2"/>
                </a:solidFill>
                <a:latin typeface="Arial" panose="020B0604020202020204" pitchFamily="34" charset="0"/>
                <a:cs typeface="Arial" panose="020B0604020202020204" pitchFamily="34" charset="0"/>
              </a:rPr>
              <a:t/>
            </a:r>
            <a:br>
              <a:rPr lang="en-US" sz="2100" kern="0" dirty="0">
                <a:solidFill>
                  <a:schemeClr val="tx2"/>
                </a:solidFill>
                <a:latin typeface="Arial" panose="020B0604020202020204" pitchFamily="34" charset="0"/>
                <a:cs typeface="Arial" panose="020B0604020202020204" pitchFamily="34" charset="0"/>
              </a:rPr>
            </a:br>
            <a:endParaRPr lang="en-US" sz="2100" kern="0" dirty="0">
              <a:solidFill>
                <a:schemeClr val="tx2"/>
              </a:solidFill>
              <a:latin typeface="Arial" panose="020B0604020202020204" pitchFamily="34" charset="0"/>
              <a:cs typeface="Arial" panose="020B0604020202020204" pitchFamily="34" charset="0"/>
            </a:endParaRPr>
          </a:p>
          <a:p>
            <a:pPr eaLnBrk="0" fontAlgn="base" hangingPunct="0">
              <a:spcBef>
                <a:spcPct val="20000"/>
              </a:spcBef>
              <a:spcAft>
                <a:spcPct val="0"/>
              </a:spcAft>
              <a:buClr>
                <a:srgbClr val="003366"/>
              </a:buClr>
              <a:buSzPct val="75000"/>
            </a:pPr>
            <a:endParaRPr lang="en-US" sz="1000" kern="0" dirty="0">
              <a:solidFill>
                <a:schemeClr val="tx2"/>
              </a:solidFill>
              <a:latin typeface="Arial" panose="020B0604020202020204" pitchFamily="34" charset="0"/>
              <a:cs typeface="Arial" panose="020B0604020202020204" pitchFamily="34" charset="0"/>
            </a:endParaRPr>
          </a:p>
        </p:txBody>
      </p:sp>
      <p:pic>
        <p:nvPicPr>
          <p:cNvPr id="13314" name="Picture 2" descr="http://4.bp.blogspot.com/_Z6-HUqdXkBk/TGHc46bZxCI/AAAAAAAAABo/ia7SZRsqG1U/s1600/agoodbabysitter.gi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67392" y="547053"/>
            <a:ext cx="3676608" cy="4018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53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5210" y="1017431"/>
            <a:ext cx="5528920" cy="3800459"/>
          </a:xfrm>
        </p:spPr>
        <p:txBody>
          <a:bodyPr>
            <a:normAutofit/>
          </a:bodyPr>
          <a:lstStyle/>
          <a:p>
            <a:pPr marL="0" indent="0" eaLnBrk="0" fontAlgn="base" hangingPunct="0">
              <a:spcBef>
                <a:spcPct val="20000"/>
              </a:spcBef>
              <a:spcAft>
                <a:spcPct val="0"/>
              </a:spcAft>
              <a:buClr>
                <a:srgbClr val="003366"/>
              </a:buClr>
              <a:buSzPct val="75000"/>
              <a:buNone/>
            </a:pPr>
            <a:r>
              <a:rPr lang="en-US" sz="2000" b="1" kern="0" dirty="0" smtClean="0">
                <a:solidFill>
                  <a:schemeClr val="tx2"/>
                </a:solidFill>
                <a:latin typeface="Arial" panose="020B0604020202020204" pitchFamily="34" charset="0"/>
                <a:cs typeface="Arial" panose="020B0604020202020204" pitchFamily="34" charset="0"/>
              </a:rPr>
              <a:t>EXTRA </a:t>
            </a:r>
            <a:r>
              <a:rPr lang="en-US" sz="2000" b="1" kern="0" dirty="0">
                <a:solidFill>
                  <a:schemeClr val="tx2"/>
                </a:solidFill>
                <a:latin typeface="Arial" panose="020B0604020202020204" pitchFamily="34" charset="0"/>
                <a:cs typeface="Arial" panose="020B0604020202020204" pitchFamily="34" charset="0"/>
              </a:rPr>
              <a:t>CURRICULAR ACTIVITIES</a:t>
            </a:r>
          </a:p>
          <a:p>
            <a:pPr eaLnBrk="0" fontAlgn="base" hangingPunct="0">
              <a:spcBef>
                <a:spcPts val="1200"/>
              </a:spcBef>
              <a:spcAft>
                <a:spcPct val="0"/>
              </a:spcAft>
              <a:buClr>
                <a:srgbClr val="003366"/>
              </a:buClr>
              <a:buSzPct val="100000"/>
              <a:buNone/>
            </a:pPr>
            <a:r>
              <a:rPr lang="en-US" sz="2000" kern="0" dirty="0" smtClean="0">
                <a:solidFill>
                  <a:schemeClr val="tx2"/>
                </a:solidFill>
                <a:latin typeface="Arial" panose="020B0604020202020204" pitchFamily="34" charset="0"/>
                <a:cs typeface="Arial" panose="020B0604020202020204" pitchFamily="34" charset="0"/>
              </a:rPr>
              <a:t>   </a:t>
            </a:r>
            <a:r>
              <a:rPr lang="en-US" kern="0" dirty="0" smtClean="0">
                <a:solidFill>
                  <a:schemeClr val="tx2"/>
                </a:solidFill>
                <a:latin typeface="Arial" panose="020B0604020202020204" pitchFamily="34" charset="0"/>
                <a:cs typeface="Arial" panose="020B0604020202020204" pitchFamily="34" charset="0"/>
              </a:rPr>
              <a:t>Provide opportunities for and encourage a child’s participation in </a:t>
            </a:r>
            <a:r>
              <a:rPr lang="en-US" kern="0" dirty="0">
                <a:solidFill>
                  <a:schemeClr val="tx2"/>
                </a:solidFill>
                <a:latin typeface="Arial" panose="020B0604020202020204" pitchFamily="34" charset="0"/>
                <a:cs typeface="Arial" panose="020B0604020202020204" pitchFamily="34" charset="0"/>
              </a:rPr>
              <a:t>group sports, clubs, school  activities, etc</a:t>
            </a:r>
            <a:r>
              <a:rPr lang="en-US" kern="0" dirty="0" smtClean="0">
                <a:solidFill>
                  <a:schemeClr val="tx2"/>
                </a:solidFill>
                <a:latin typeface="Arial" panose="020B0604020202020204" pitchFamily="34" charset="0"/>
                <a:cs typeface="Arial" panose="020B0604020202020204" pitchFamily="34" charset="0"/>
              </a:rPr>
              <a:t>.</a:t>
            </a:r>
          </a:p>
          <a:p>
            <a:pPr lvl="1" eaLnBrk="0" fontAlgn="base" hangingPunct="0">
              <a:spcAft>
                <a:spcPct val="0"/>
              </a:spcAft>
              <a:buClr>
                <a:srgbClr val="003366"/>
              </a:buClr>
              <a:buSzPct val="100000"/>
            </a:pPr>
            <a:r>
              <a:rPr lang="en-US" sz="1600" kern="0" dirty="0" smtClean="0">
                <a:solidFill>
                  <a:schemeClr val="tx2"/>
                </a:solidFill>
                <a:latin typeface="Arial" panose="020B0604020202020204" pitchFamily="34" charset="0"/>
                <a:cs typeface="Arial" panose="020B0604020202020204" pitchFamily="34" charset="0"/>
              </a:rPr>
              <a:t>Include your foster child in family vacations </a:t>
            </a:r>
            <a:br>
              <a:rPr lang="en-US" sz="1600" kern="0" dirty="0" smtClean="0">
                <a:solidFill>
                  <a:schemeClr val="tx2"/>
                </a:solidFill>
                <a:latin typeface="Arial" panose="020B0604020202020204" pitchFamily="34" charset="0"/>
                <a:cs typeface="Arial" panose="020B0604020202020204" pitchFamily="34" charset="0"/>
              </a:rPr>
            </a:br>
            <a:r>
              <a:rPr lang="en-US" sz="1600" kern="0" dirty="0" smtClean="0">
                <a:solidFill>
                  <a:schemeClr val="tx2"/>
                </a:solidFill>
                <a:latin typeface="Arial" panose="020B0604020202020204" pitchFamily="34" charset="0"/>
                <a:cs typeface="Arial" panose="020B0604020202020204" pitchFamily="34" charset="0"/>
              </a:rPr>
              <a:t>and weekend trips </a:t>
            </a:r>
            <a:endParaRPr lang="en-US" sz="1600" kern="0" dirty="0">
              <a:solidFill>
                <a:schemeClr val="tx2"/>
              </a:solidFill>
              <a:latin typeface="Arial" panose="020B0604020202020204" pitchFamily="34" charset="0"/>
              <a:cs typeface="Arial" panose="020B0604020202020204" pitchFamily="34" charset="0"/>
            </a:endParaRPr>
          </a:p>
          <a:p>
            <a:pPr lvl="1" eaLnBrk="0" fontAlgn="base" hangingPunct="0">
              <a:spcAft>
                <a:spcPct val="0"/>
              </a:spcAft>
              <a:buClr>
                <a:srgbClr val="003366"/>
              </a:buClr>
              <a:buSzPct val="100000"/>
            </a:pPr>
            <a:r>
              <a:rPr lang="en-US" sz="1600" kern="0" dirty="0">
                <a:solidFill>
                  <a:schemeClr val="tx2"/>
                </a:solidFill>
                <a:latin typeface="Arial" panose="020B0604020202020204" pitchFamily="34" charset="0"/>
                <a:cs typeface="Arial" panose="020B0604020202020204" pitchFamily="34" charset="0"/>
              </a:rPr>
              <a:t>Create a Life </a:t>
            </a:r>
            <a:r>
              <a:rPr lang="en-US" sz="1600" kern="0" dirty="0" smtClean="0">
                <a:solidFill>
                  <a:schemeClr val="tx2"/>
                </a:solidFill>
                <a:latin typeface="Arial" panose="020B0604020202020204" pitchFamily="34" charset="0"/>
                <a:cs typeface="Arial" panose="020B0604020202020204" pitchFamily="34" charset="0"/>
              </a:rPr>
              <a:t>Book</a:t>
            </a:r>
            <a:endParaRPr lang="en-US" sz="1600" kern="0" dirty="0">
              <a:solidFill>
                <a:schemeClr val="tx2"/>
              </a:solidFill>
              <a:latin typeface="Arial" panose="020B0604020202020204" pitchFamily="34" charset="0"/>
              <a:cs typeface="Arial" panose="020B0604020202020204" pitchFamily="34" charset="0"/>
            </a:endParaRPr>
          </a:p>
          <a:p>
            <a:pPr lvl="2" eaLnBrk="0" fontAlgn="base" hangingPunct="0">
              <a:spcBef>
                <a:spcPts val="300"/>
              </a:spcBef>
              <a:spcAft>
                <a:spcPct val="0"/>
              </a:spcAft>
              <a:buClr>
                <a:srgbClr val="003366"/>
              </a:buClr>
              <a:buSzPct val="100000"/>
            </a:pPr>
            <a:r>
              <a:rPr lang="en-US" sz="1600" i="1" kern="0" dirty="0">
                <a:solidFill>
                  <a:schemeClr val="tx2"/>
                </a:solidFill>
                <a:latin typeface="Arial" panose="020B0604020202020204" pitchFamily="34" charset="0"/>
                <a:cs typeface="Arial" panose="020B0604020202020204" pitchFamily="34" charset="0"/>
              </a:rPr>
              <a:t>Scrapbook </a:t>
            </a:r>
            <a:r>
              <a:rPr lang="en-US" sz="1600" i="1" kern="0" dirty="0" smtClean="0">
                <a:solidFill>
                  <a:schemeClr val="tx2"/>
                </a:solidFill>
                <a:latin typeface="Arial" panose="020B0604020202020204" pitchFamily="34" charset="0"/>
                <a:cs typeface="Arial" panose="020B0604020202020204" pitchFamily="34" charset="0"/>
              </a:rPr>
              <a:t>a child’s </a:t>
            </a:r>
            <a:r>
              <a:rPr lang="en-US" sz="1600" i="1" kern="0" dirty="0">
                <a:solidFill>
                  <a:schemeClr val="tx2"/>
                </a:solidFill>
                <a:latin typeface="Arial" panose="020B0604020202020204" pitchFamily="34" charset="0"/>
                <a:cs typeface="Arial" panose="020B0604020202020204" pitchFamily="34" charset="0"/>
              </a:rPr>
              <a:t>stories, </a:t>
            </a:r>
            <a:r>
              <a:rPr lang="en-US" sz="1600" i="1" kern="0" dirty="0" smtClean="0">
                <a:solidFill>
                  <a:schemeClr val="tx2"/>
                </a:solidFill>
                <a:latin typeface="Arial" panose="020B0604020202020204" pitchFamily="34" charset="0"/>
                <a:cs typeface="Arial" panose="020B0604020202020204" pitchFamily="34" charset="0"/>
              </a:rPr>
              <a:t>photos, artwork</a:t>
            </a:r>
            <a:endParaRPr lang="en-US" sz="1600" i="1" kern="0" dirty="0">
              <a:solidFill>
                <a:schemeClr val="tx2"/>
              </a:solidFill>
              <a:latin typeface="Arial" panose="020B0604020202020204" pitchFamily="34" charset="0"/>
              <a:cs typeface="Arial" panose="020B0604020202020204" pitchFamily="34" charset="0"/>
            </a:endParaRPr>
          </a:p>
          <a:p>
            <a:pPr lvl="1" eaLnBrk="0" fontAlgn="base" hangingPunct="0">
              <a:spcAft>
                <a:spcPct val="0"/>
              </a:spcAft>
              <a:buClr>
                <a:srgbClr val="003366"/>
              </a:buClr>
              <a:buSzPct val="100000"/>
            </a:pPr>
            <a:r>
              <a:rPr lang="en-US" sz="1600" kern="0" dirty="0">
                <a:solidFill>
                  <a:schemeClr val="tx2"/>
                </a:solidFill>
                <a:latin typeface="Arial" panose="020B0604020202020204" pitchFamily="34" charset="0"/>
                <a:cs typeface="Arial" panose="020B0604020202020204" pitchFamily="34" charset="0"/>
              </a:rPr>
              <a:t>Encourage </a:t>
            </a:r>
            <a:r>
              <a:rPr lang="en-US" sz="1600" kern="0" dirty="0" smtClean="0">
                <a:solidFill>
                  <a:schemeClr val="tx2"/>
                </a:solidFill>
                <a:latin typeface="Arial" panose="020B0604020202020204" pitchFamily="34" charset="0"/>
                <a:cs typeface="Arial" panose="020B0604020202020204" pitchFamily="34" charset="0"/>
              </a:rPr>
              <a:t>journaling </a:t>
            </a:r>
            <a:endParaRPr lang="en-US" sz="1600" kern="0" dirty="0">
              <a:solidFill>
                <a:schemeClr val="tx2"/>
              </a:solidFill>
              <a:latin typeface="Arial" panose="020B0604020202020204" pitchFamily="34" charset="0"/>
              <a:cs typeface="Arial" panose="020B0604020202020204" pitchFamily="34" charset="0"/>
            </a:endParaRPr>
          </a:p>
          <a:p>
            <a:pPr lvl="1" eaLnBrk="0" fontAlgn="base" hangingPunct="0">
              <a:spcAft>
                <a:spcPct val="0"/>
              </a:spcAft>
              <a:buClr>
                <a:srgbClr val="003366"/>
              </a:buClr>
              <a:buSzPct val="100000"/>
            </a:pPr>
            <a:r>
              <a:rPr lang="en-US" sz="1600" kern="0" dirty="0">
                <a:solidFill>
                  <a:schemeClr val="tx2"/>
                </a:solidFill>
                <a:latin typeface="Arial" panose="020B0604020202020204" pitchFamily="34" charset="0"/>
                <a:cs typeface="Arial" panose="020B0604020202020204" pitchFamily="34" charset="0"/>
              </a:rPr>
              <a:t>Allow </a:t>
            </a:r>
            <a:r>
              <a:rPr lang="en-US" sz="1600" kern="0" dirty="0" smtClean="0">
                <a:solidFill>
                  <a:schemeClr val="tx2"/>
                </a:solidFill>
                <a:latin typeface="Arial" panose="020B0604020202020204" pitchFamily="34" charset="0"/>
                <a:cs typeface="Arial" panose="020B0604020202020204" pitchFamily="34" charset="0"/>
              </a:rPr>
              <a:t>your foster child </a:t>
            </a:r>
            <a:r>
              <a:rPr lang="en-US" sz="1600" kern="0" dirty="0">
                <a:solidFill>
                  <a:schemeClr val="tx2"/>
                </a:solidFill>
                <a:latin typeface="Arial" panose="020B0604020202020204" pitchFamily="34" charset="0"/>
                <a:cs typeface="Arial" panose="020B0604020202020204" pitchFamily="34" charset="0"/>
              </a:rPr>
              <a:t>to dream!</a:t>
            </a:r>
          </a:p>
          <a:p>
            <a:endParaRPr lang="en-US" dirty="0">
              <a:solidFill>
                <a:schemeClr val="tx2"/>
              </a:solidFill>
              <a:latin typeface="Arial" panose="020B0604020202020204" pitchFamily="34" charset="0"/>
              <a:cs typeface="Arial" panose="020B0604020202020204" pitchFamily="34" charset="0"/>
            </a:endParaRPr>
          </a:p>
        </p:txBody>
      </p:sp>
      <p:sp>
        <p:nvSpPr>
          <p:cNvPr id="7" name="Title 1"/>
          <p:cNvSpPr txBox="1">
            <a:spLocks/>
          </p:cNvSpPr>
          <p:nvPr/>
        </p:nvSpPr>
        <p:spPr>
          <a:xfrm>
            <a:off x="294645" y="136152"/>
            <a:ext cx="7543802" cy="630330"/>
          </a:xfrm>
          <a:prstGeom prst="rect">
            <a:avLst/>
          </a:prstGeom>
        </p:spPr>
        <p:txBody>
          <a:bodyPr vert="horz" lIns="68579" tIns="34289" rIns="68579" bIns="34289"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sz="2800" b="1" dirty="0">
                <a:solidFill>
                  <a:schemeClr val="tx1"/>
                </a:solidFill>
                <a:effectLst>
                  <a:outerShdw blurRad="38100" dist="38100" dir="2700000" algn="tl">
                    <a:srgbClr val="000000">
                      <a:alpha val="43137"/>
                    </a:srgbClr>
                  </a:outerShdw>
                </a:effectLst>
              </a:rPr>
              <a:t>Post Approval Responsibilities</a:t>
            </a:r>
            <a:endParaRPr lang="en-US" sz="2800" b="1" dirty="0">
              <a:solidFill>
                <a:schemeClr val="bg2">
                  <a:lumMod val="10000"/>
                </a:schemeClr>
              </a:solidFill>
              <a:effectLst>
                <a:outerShdw blurRad="38100" dist="38100" dir="2700000" algn="tl">
                  <a:srgbClr val="000000">
                    <a:alpha val="43137"/>
                  </a:srgbClr>
                </a:outerShdw>
              </a:effectLst>
            </a:endParaRPr>
          </a:p>
        </p:txBody>
      </p:sp>
      <p:pic>
        <p:nvPicPr>
          <p:cNvPr id="48130" name="Picture 2" descr="https://educatedcoaches.files.wordpress.com/2015/05/youth-sports.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32649" y="136152"/>
            <a:ext cx="3139099" cy="1639308"/>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http://www.clipartbest.com/cliparts/nTB/Xgp/nTBXgpdrc.gif"/>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33309" y="1982481"/>
            <a:ext cx="2684703" cy="2932420"/>
          </a:xfrm>
          <a:prstGeom prst="rect">
            <a:avLst/>
          </a:prstGeom>
          <a:ln w="88900" cap="sq" cmpd="thickThin">
            <a:solidFill>
              <a:schemeClr val="bg2">
                <a:lumMod val="50000"/>
              </a:schemeClr>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87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051" y="248772"/>
            <a:ext cx="6679149" cy="578224"/>
          </a:xfrm>
        </p:spPr>
        <p:txBody>
          <a:bodyPr/>
          <a:lstStyle/>
          <a:p>
            <a:pPr algn="ctr"/>
            <a:r>
              <a:rPr lang="en-US" sz="2800" b="1" dirty="0">
                <a:solidFill>
                  <a:schemeClr val="tx1"/>
                </a:solidFill>
                <a:effectLst>
                  <a:outerShdw blurRad="38100" dist="38100" dir="2700000" algn="tl">
                    <a:srgbClr val="000000">
                      <a:alpha val="43137"/>
                    </a:srgbClr>
                  </a:outerShdw>
                </a:effectLst>
              </a:rPr>
              <a:t>Post Approval Responsibilities</a:t>
            </a:r>
            <a:endParaRPr lang="en-US" dirty="0">
              <a:solidFill>
                <a:schemeClr val="bg2">
                  <a:lumMod val="1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18143" y="1016000"/>
            <a:ext cx="6504534" cy="4073711"/>
          </a:xfrm>
        </p:spPr>
        <p:txBody>
          <a:bodyPr>
            <a:normAutofit/>
          </a:bodyPr>
          <a:lstStyle/>
          <a:p>
            <a:pPr marL="0" indent="0">
              <a:spcBef>
                <a:spcPts val="0"/>
              </a:spcBef>
              <a:buNone/>
            </a:pPr>
            <a:endParaRPr lang="en-US" sz="600" kern="0" dirty="0">
              <a:solidFill>
                <a:schemeClr val="tx2"/>
              </a:solidFill>
              <a:latin typeface="Arial" panose="020B0604020202020204" pitchFamily="34" charset="0"/>
              <a:cs typeface="Arial" panose="020B0604020202020204" pitchFamily="34" charset="0"/>
            </a:endParaRPr>
          </a:p>
          <a:p>
            <a:pPr marL="342892" lvl="1" indent="0" fontAlgn="base">
              <a:spcBef>
                <a:spcPts val="0"/>
              </a:spcBef>
              <a:buNone/>
            </a:pPr>
            <a:r>
              <a:rPr lang="en-US" sz="2100" b="1" kern="0" dirty="0">
                <a:solidFill>
                  <a:schemeClr val="tx2"/>
                </a:solidFill>
                <a:latin typeface="Arial" panose="020B0604020202020204" pitchFamily="34" charset="0"/>
                <a:cs typeface="Arial" panose="020B0604020202020204" pitchFamily="34" charset="0"/>
              </a:rPr>
              <a:t>PERSONAL RIGHTS OF FOSTER CHILDREN</a:t>
            </a:r>
            <a:r>
              <a:rPr lang="en-US" sz="2100" b="1" kern="0" dirty="0">
                <a:latin typeface="Arial" panose="020B0604020202020204" pitchFamily="34" charset="0"/>
                <a:cs typeface="Arial" panose="020B0604020202020204" pitchFamily="34" charset="0"/>
              </a:rPr>
              <a:t/>
            </a:r>
            <a:br>
              <a:rPr lang="en-US" sz="2100" b="1" kern="0" dirty="0">
                <a:latin typeface="Arial" panose="020B0604020202020204" pitchFamily="34" charset="0"/>
                <a:cs typeface="Arial" panose="020B0604020202020204" pitchFamily="34" charset="0"/>
              </a:rPr>
            </a:br>
            <a:endParaRPr lang="en-US" sz="2100" b="1" kern="0" dirty="0" smtClean="0">
              <a:latin typeface="Arial" panose="020B0604020202020204" pitchFamily="34" charset="0"/>
              <a:cs typeface="Arial" panose="020B0604020202020204" pitchFamily="34" charset="0"/>
            </a:endParaRPr>
          </a:p>
          <a:p>
            <a:pPr marL="342892" lvl="1" indent="0" fontAlgn="base">
              <a:spcBef>
                <a:spcPts val="0"/>
              </a:spcBef>
              <a:spcAft>
                <a:spcPts val="1200"/>
              </a:spcAft>
              <a:buNone/>
            </a:pPr>
            <a:r>
              <a:rPr lang="en-US" sz="2000" dirty="0" smtClean="0">
                <a:solidFill>
                  <a:schemeClr val="tx2"/>
                </a:solidFill>
                <a:latin typeface="Arial" panose="020B0604020202020204" pitchFamily="34" charset="0"/>
                <a:cs typeface="Arial" panose="020B0604020202020204" pitchFamily="34" charset="0"/>
              </a:rPr>
              <a:t>A </a:t>
            </a:r>
            <a:r>
              <a:rPr lang="en-US" sz="2000" dirty="0">
                <a:solidFill>
                  <a:schemeClr val="tx2"/>
                </a:solidFill>
                <a:latin typeface="Arial" panose="020B0604020202020204" pitchFamily="34" charset="0"/>
                <a:cs typeface="Arial" panose="020B0604020202020204" pitchFamily="34" charset="0"/>
              </a:rPr>
              <a:t>Resource </a:t>
            </a:r>
            <a:r>
              <a:rPr lang="en-US" sz="2000" dirty="0" smtClean="0">
                <a:solidFill>
                  <a:schemeClr val="tx2"/>
                </a:solidFill>
                <a:latin typeface="Arial" panose="020B0604020202020204" pitchFamily="34" charset="0"/>
                <a:cs typeface="Arial" panose="020B0604020202020204" pitchFamily="34" charset="0"/>
              </a:rPr>
              <a:t>Parent </a:t>
            </a:r>
            <a:r>
              <a:rPr lang="en-US" sz="2000" dirty="0">
                <a:solidFill>
                  <a:schemeClr val="tx2"/>
                </a:solidFill>
                <a:latin typeface="Arial" panose="020B0604020202020204" pitchFamily="34" charset="0"/>
                <a:cs typeface="Arial" panose="020B0604020202020204" pitchFamily="34" charset="0"/>
              </a:rPr>
              <a:t>shall ensure that each child is accorded the following personal rights:</a:t>
            </a:r>
          </a:p>
          <a:p>
            <a:pPr lvl="1" fontAlgn="base">
              <a:lnSpc>
                <a:spcPct val="110000"/>
              </a:lnSpc>
              <a:spcBef>
                <a:spcPts val="600"/>
              </a:spcBef>
              <a:spcAft>
                <a:spcPct val="0"/>
              </a:spcAft>
            </a:pPr>
            <a:r>
              <a:rPr lang="en-US" sz="1800" dirty="0" smtClean="0">
                <a:solidFill>
                  <a:schemeClr val="tx2"/>
                </a:solidFill>
                <a:latin typeface="Arial" panose="020B0604020202020204" pitchFamily="34" charset="0"/>
                <a:cs typeface="Arial" panose="020B0604020202020204" pitchFamily="34" charset="0"/>
              </a:rPr>
              <a:t>Safe</a:t>
            </a:r>
            <a:r>
              <a:rPr lang="en-US" sz="1800" dirty="0">
                <a:solidFill>
                  <a:schemeClr val="tx2"/>
                </a:solidFill>
                <a:latin typeface="Arial" panose="020B0604020202020204" pitchFamily="34" charset="0"/>
                <a:cs typeface="Arial" panose="020B0604020202020204" pitchFamily="34" charset="0"/>
              </a:rPr>
              <a:t>, healthful and comfortable accommodations</a:t>
            </a:r>
          </a:p>
          <a:p>
            <a:pPr lvl="1" fontAlgn="base">
              <a:lnSpc>
                <a:spcPct val="110000"/>
              </a:lnSpc>
              <a:spcBef>
                <a:spcPts val="600"/>
              </a:spcBef>
              <a:spcAft>
                <a:spcPct val="0"/>
              </a:spcAft>
            </a:pPr>
            <a:r>
              <a:rPr lang="en-US" sz="1800" dirty="0" smtClean="0">
                <a:solidFill>
                  <a:schemeClr val="tx2"/>
                </a:solidFill>
                <a:latin typeface="Arial" panose="020B0604020202020204" pitchFamily="34" charset="0"/>
                <a:cs typeface="Arial" panose="020B0604020202020204" pitchFamily="34" charset="0"/>
              </a:rPr>
              <a:t>Independence </a:t>
            </a:r>
            <a:r>
              <a:rPr lang="en-US" sz="1800" dirty="0">
                <a:solidFill>
                  <a:schemeClr val="tx2"/>
                </a:solidFill>
                <a:latin typeface="Arial" panose="020B0604020202020204" pitchFamily="34" charset="0"/>
                <a:cs typeface="Arial" panose="020B0604020202020204" pitchFamily="34" charset="0"/>
              </a:rPr>
              <a:t>appropriate to the child’s age, maturity and capability</a:t>
            </a:r>
          </a:p>
          <a:p>
            <a:pPr lvl="1" fontAlgn="base">
              <a:lnSpc>
                <a:spcPct val="110000"/>
              </a:lnSpc>
              <a:spcBef>
                <a:spcPts val="600"/>
              </a:spcBef>
              <a:spcAft>
                <a:spcPct val="0"/>
              </a:spcAft>
            </a:pPr>
            <a:r>
              <a:rPr lang="en-US" sz="1800" dirty="0" smtClean="0">
                <a:solidFill>
                  <a:schemeClr val="tx2"/>
                </a:solidFill>
                <a:latin typeface="Arial" panose="020B0604020202020204" pitchFamily="34" charset="0"/>
                <a:cs typeface="Arial" panose="020B0604020202020204" pitchFamily="34" charset="0"/>
              </a:rPr>
              <a:t>Free </a:t>
            </a:r>
            <a:r>
              <a:rPr lang="en-US" sz="1800" dirty="0">
                <a:solidFill>
                  <a:schemeClr val="tx2"/>
                </a:solidFill>
                <a:latin typeface="Arial" panose="020B0604020202020204" pitchFamily="34" charset="0"/>
                <a:cs typeface="Arial" panose="020B0604020202020204" pitchFamily="34" charset="0"/>
              </a:rPr>
              <a:t>from corporal or unusual </a:t>
            </a:r>
            <a:r>
              <a:rPr lang="en-US" sz="1800" dirty="0" smtClean="0">
                <a:solidFill>
                  <a:schemeClr val="tx2"/>
                </a:solidFill>
                <a:latin typeface="Arial" panose="020B0604020202020204" pitchFamily="34" charset="0"/>
                <a:cs typeface="Arial" panose="020B0604020202020204" pitchFamily="34" charset="0"/>
              </a:rPr>
              <a:t>punishment</a:t>
            </a:r>
          </a:p>
          <a:p>
            <a:pPr lvl="1" fontAlgn="base">
              <a:lnSpc>
                <a:spcPct val="110000"/>
              </a:lnSpc>
              <a:spcBef>
                <a:spcPts val="600"/>
              </a:spcBef>
              <a:spcAft>
                <a:spcPct val="0"/>
              </a:spcAft>
            </a:pPr>
            <a:r>
              <a:rPr lang="en-US" sz="1800" dirty="0" smtClean="0">
                <a:solidFill>
                  <a:schemeClr val="tx2"/>
                </a:solidFill>
                <a:latin typeface="Arial" panose="020B0604020202020204" pitchFamily="34" charset="0"/>
                <a:cs typeface="Arial" panose="020B0604020202020204" pitchFamily="34" charset="0"/>
              </a:rPr>
              <a:t>Unless prohibited by a court order, or placement agency, a child may acquire, possess and use his/her own cell phone</a:t>
            </a:r>
            <a:endParaRPr lang="en-US" sz="1800" dirty="0">
              <a:solidFill>
                <a:schemeClr val="tx2"/>
              </a:solidFill>
              <a:latin typeface="Arial" panose="020B0604020202020204" pitchFamily="34" charset="0"/>
              <a:cs typeface="Arial" panose="020B0604020202020204" pitchFamily="34" charset="0"/>
            </a:endParaRPr>
          </a:p>
          <a:p>
            <a:pPr marL="0" indent="0">
              <a:buNone/>
            </a:pPr>
            <a:endParaRPr lang="en-US" dirty="0">
              <a:solidFill>
                <a:schemeClr val="tx2"/>
              </a:solidFill>
              <a:latin typeface="Arial" panose="020B0604020202020204" pitchFamily="34" charset="0"/>
              <a:cs typeface="Arial" panose="020B0604020202020204" pitchFamily="34" charset="0"/>
            </a:endParaRPr>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810935" y="454259"/>
            <a:ext cx="2057400" cy="432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242837" y="4835723"/>
            <a:ext cx="1039067" cy="307777"/>
          </a:xfrm>
          <a:prstGeom prst="rect">
            <a:avLst/>
          </a:prstGeom>
          <a:noFill/>
        </p:spPr>
        <p:txBody>
          <a:bodyPr wrap="none" rtlCol="0">
            <a:spAutoFit/>
          </a:bodyPr>
          <a:lstStyle/>
          <a:p>
            <a:pPr algn="ctr"/>
            <a:r>
              <a:rPr lang="en-US" dirty="0" smtClean="0"/>
              <a:t>In Packet</a:t>
            </a:r>
            <a:endParaRPr lang="en-US" dirty="0"/>
          </a:p>
        </p:txBody>
      </p:sp>
    </p:spTree>
    <p:extLst>
      <p:ext uri="{BB962C8B-B14F-4D97-AF65-F5344CB8AC3E}">
        <p14:creationId xmlns:p14="http://schemas.microsoft.com/office/powerpoint/2010/main" val="419938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3" end="3"/>
                                            </p:txEl>
                                          </p:spTgt>
                                        </p:tgtEl>
                                        <p:attrNameLst>
                                          <p:attrName>ppt_c</p:attrName>
                                        </p:attrNameLst>
                                      </p:cBhvr>
                                      <p:to>
                                        <a:srgbClr val="3399FF"/>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3">
                                            <p:txEl>
                                              <p:pRg st="4" end="4"/>
                                            </p:txEl>
                                          </p:spTgt>
                                        </p:tgtEl>
                                        <p:attrNameLst>
                                          <p:attrName>ppt_c</p:attrName>
                                        </p:attrNameLst>
                                      </p:cBhvr>
                                      <p:to>
                                        <a:srgbClr val="3399FF"/>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370268"/>
            <a:ext cx="7860112" cy="544132"/>
          </a:xfrm>
        </p:spPr>
        <p:txBody>
          <a:bodyPr>
            <a:normAutofit/>
          </a:bodyPr>
          <a:lstStyle/>
          <a:p>
            <a:pPr algn="ctr"/>
            <a:r>
              <a:rPr lang="en-US" sz="2800" b="1" dirty="0">
                <a:solidFill>
                  <a:schemeClr val="tx1"/>
                </a:solidFill>
                <a:effectLst>
                  <a:outerShdw blurRad="38100" dist="38100" dir="2700000" algn="tl">
                    <a:srgbClr val="000000">
                      <a:alpha val="43137"/>
                    </a:srgbClr>
                  </a:outerShdw>
                </a:effectLst>
              </a:rPr>
              <a:t>Post Approval Responsibilities </a:t>
            </a:r>
            <a:endParaRPr lang="en-US" strike="sngStrike"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034321"/>
            <a:ext cx="8673737" cy="4001410"/>
          </a:xfrm>
        </p:spPr>
        <p:txBody>
          <a:bodyPr>
            <a:normAutofit/>
          </a:bodyPr>
          <a:lstStyle/>
          <a:p>
            <a:pPr marL="0" indent="0" algn="ctr">
              <a:spcBef>
                <a:spcPts val="0"/>
              </a:spcBef>
              <a:buNone/>
            </a:pPr>
            <a:r>
              <a:rPr lang="en-US" sz="2800" b="1" dirty="0" smtClean="0">
                <a:solidFill>
                  <a:schemeClr val="accent5"/>
                </a:solidFill>
                <a:latin typeface="Arial" panose="020B0604020202020204" pitchFamily="34" charset="0"/>
                <a:cs typeface="Arial" panose="020B0604020202020204" pitchFamily="34" charset="0"/>
              </a:rPr>
              <a:t>Resource parents are held to the </a:t>
            </a:r>
          </a:p>
          <a:p>
            <a:pPr marL="0" indent="0" algn="ctr">
              <a:spcBef>
                <a:spcPts val="0"/>
              </a:spcBef>
              <a:buNone/>
            </a:pPr>
            <a:r>
              <a:rPr lang="en-US" sz="2800" b="1" dirty="0" smtClean="0">
                <a:solidFill>
                  <a:schemeClr val="accent5"/>
                </a:solidFill>
                <a:latin typeface="Arial" panose="020B0604020202020204" pitchFamily="34" charset="0"/>
                <a:cs typeface="Arial" panose="020B0604020202020204" pitchFamily="34" charset="0"/>
              </a:rPr>
              <a:t>“</a:t>
            </a:r>
            <a:r>
              <a:rPr lang="en-US" sz="2800" b="1" dirty="0">
                <a:solidFill>
                  <a:schemeClr val="accent5"/>
                </a:solidFill>
                <a:latin typeface="Arial" panose="020B0604020202020204" pitchFamily="34" charset="0"/>
                <a:cs typeface="Arial" panose="020B0604020202020204" pitchFamily="34" charset="0"/>
              </a:rPr>
              <a:t>Reasonable and prudent parent standard</a:t>
            </a:r>
            <a:r>
              <a:rPr lang="en-US" sz="2800" b="1" dirty="0" smtClean="0">
                <a:solidFill>
                  <a:schemeClr val="accent5"/>
                </a:solidFill>
                <a:latin typeface="Arial" panose="020B0604020202020204" pitchFamily="34" charset="0"/>
                <a:cs typeface="Arial" panose="020B0604020202020204" pitchFamily="34" charset="0"/>
              </a:rPr>
              <a:t>”</a:t>
            </a:r>
          </a:p>
          <a:p>
            <a:r>
              <a:rPr lang="en-US" dirty="0" smtClean="0">
                <a:solidFill>
                  <a:schemeClr val="tx2"/>
                </a:solidFill>
                <a:latin typeface="Arial" panose="020B0604020202020204" pitchFamily="34" charset="0"/>
                <a:cs typeface="Arial" panose="020B0604020202020204" pitchFamily="34" charset="0"/>
              </a:rPr>
              <a:t>Making sensible decisions </a:t>
            </a:r>
            <a:r>
              <a:rPr lang="en-US" dirty="0">
                <a:solidFill>
                  <a:schemeClr val="tx2"/>
                </a:solidFill>
                <a:latin typeface="Arial" panose="020B0604020202020204" pitchFamily="34" charset="0"/>
                <a:cs typeface="Arial" panose="020B0604020202020204" pitchFamily="34" charset="0"/>
              </a:rPr>
              <a:t>that </a:t>
            </a:r>
            <a:r>
              <a:rPr lang="en-US" dirty="0" smtClean="0">
                <a:solidFill>
                  <a:schemeClr val="tx2"/>
                </a:solidFill>
                <a:latin typeface="Arial" panose="020B0604020202020204" pitchFamily="34" charset="0"/>
                <a:cs typeface="Arial" panose="020B0604020202020204" pitchFamily="34" charset="0"/>
              </a:rPr>
              <a:t>protect the child while </a:t>
            </a:r>
            <a:r>
              <a:rPr lang="en-US" dirty="0">
                <a:solidFill>
                  <a:schemeClr val="tx2"/>
                </a:solidFill>
                <a:latin typeface="Arial" panose="020B0604020202020204" pitchFamily="34" charset="0"/>
                <a:cs typeface="Arial" panose="020B0604020202020204" pitchFamily="34" charset="0"/>
              </a:rPr>
              <a:t>at the same </a:t>
            </a:r>
            <a:r>
              <a:rPr lang="en-US" dirty="0" smtClean="0">
                <a:solidFill>
                  <a:schemeClr val="tx2"/>
                </a:solidFill>
                <a:latin typeface="Arial" panose="020B0604020202020204" pitchFamily="34" charset="0"/>
                <a:cs typeface="Arial" panose="020B0604020202020204" pitchFamily="34" charset="0"/>
              </a:rPr>
              <a:t>time </a:t>
            </a:r>
            <a:r>
              <a:rPr lang="en-US" dirty="0">
                <a:solidFill>
                  <a:schemeClr val="tx2"/>
                </a:solidFill>
                <a:latin typeface="Arial" panose="020B0604020202020204" pitchFamily="34" charset="0"/>
                <a:cs typeface="Arial" panose="020B0604020202020204" pitchFamily="34" charset="0"/>
              </a:rPr>
              <a:t>encouraging </a:t>
            </a:r>
            <a:r>
              <a:rPr lang="en-US" dirty="0" smtClean="0">
                <a:solidFill>
                  <a:schemeClr val="tx2"/>
                </a:solidFill>
                <a:latin typeface="Arial" panose="020B0604020202020204" pitchFamily="34" charset="0"/>
                <a:cs typeface="Arial" panose="020B0604020202020204" pitchFamily="34" charset="0"/>
              </a:rPr>
              <a:t>their </a:t>
            </a:r>
            <a:r>
              <a:rPr lang="en-US" dirty="0">
                <a:solidFill>
                  <a:schemeClr val="tx2"/>
                </a:solidFill>
                <a:latin typeface="Arial" panose="020B0604020202020204" pitchFamily="34" charset="0"/>
                <a:cs typeface="Arial" panose="020B0604020202020204" pitchFamily="34" charset="0"/>
              </a:rPr>
              <a:t>emotional and developmental </a:t>
            </a:r>
            <a:r>
              <a:rPr lang="en-US" dirty="0" smtClean="0">
                <a:solidFill>
                  <a:schemeClr val="tx2"/>
                </a:solidFill>
                <a:latin typeface="Arial" panose="020B0604020202020204" pitchFamily="34" charset="0"/>
                <a:cs typeface="Arial" panose="020B0604020202020204" pitchFamily="34" charset="0"/>
              </a:rPr>
              <a:t>growth.</a:t>
            </a:r>
          </a:p>
          <a:p>
            <a:r>
              <a:rPr lang="en-US" dirty="0" smtClean="0">
                <a:solidFill>
                  <a:schemeClr val="tx2"/>
                </a:solidFill>
                <a:latin typeface="Arial" panose="020B0604020202020204" pitchFamily="34" charset="0"/>
                <a:cs typeface="Arial" panose="020B0604020202020204" pitchFamily="34" charset="0"/>
              </a:rPr>
              <a:t>Encourages considering the best interest of the child at all times.</a:t>
            </a:r>
          </a:p>
          <a:p>
            <a:r>
              <a:rPr lang="en-US" dirty="0" smtClean="0">
                <a:solidFill>
                  <a:schemeClr val="tx2"/>
                </a:solidFill>
                <a:latin typeface="Arial" panose="020B0604020202020204" pitchFamily="34" charset="0"/>
                <a:cs typeface="Arial" panose="020B0604020202020204" pitchFamily="34" charset="0"/>
              </a:rPr>
              <a:t>In making decisions about the child consider the </a:t>
            </a:r>
            <a:r>
              <a:rPr lang="en-US" dirty="0">
                <a:solidFill>
                  <a:schemeClr val="tx2"/>
                </a:solidFill>
                <a:latin typeface="Arial" panose="020B0604020202020204" pitchFamily="34" charset="0"/>
                <a:cs typeface="Arial" panose="020B0604020202020204" pitchFamily="34" charset="0"/>
              </a:rPr>
              <a:t>following: </a:t>
            </a:r>
          </a:p>
          <a:p>
            <a:pPr lvl="1">
              <a:lnSpc>
                <a:spcPct val="120000"/>
              </a:lnSpc>
              <a:spcBef>
                <a:spcPts val="0"/>
              </a:spcBef>
              <a:buNone/>
            </a:pPr>
            <a:r>
              <a:rPr lang="en-US" sz="1800" dirty="0">
                <a:solidFill>
                  <a:schemeClr val="tx2"/>
                </a:solidFill>
                <a:latin typeface="Arial" panose="020B0604020202020204" pitchFamily="34" charset="0"/>
                <a:cs typeface="Arial" panose="020B0604020202020204" pitchFamily="34" charset="0"/>
              </a:rPr>
              <a:t>(1) </a:t>
            </a:r>
            <a:r>
              <a:rPr lang="en-US" sz="1800" dirty="0" smtClean="0">
                <a:solidFill>
                  <a:schemeClr val="tx2"/>
                </a:solidFill>
                <a:latin typeface="Arial" panose="020B0604020202020204" pitchFamily="34" charset="0"/>
                <a:cs typeface="Arial" panose="020B0604020202020204" pitchFamily="34" charset="0"/>
              </a:rPr>
              <a:t>Age</a:t>
            </a:r>
            <a:r>
              <a:rPr lang="en-US" sz="1800" dirty="0">
                <a:solidFill>
                  <a:schemeClr val="tx2"/>
                </a:solidFill>
                <a:latin typeface="Arial" panose="020B0604020202020204" pitchFamily="34" charset="0"/>
                <a:cs typeface="Arial" panose="020B0604020202020204" pitchFamily="34" charset="0"/>
              </a:rPr>
              <a:t>, maturity, and developmental level of a child. </a:t>
            </a:r>
          </a:p>
          <a:p>
            <a:pPr lvl="1">
              <a:lnSpc>
                <a:spcPct val="120000"/>
              </a:lnSpc>
              <a:spcBef>
                <a:spcPts val="0"/>
              </a:spcBef>
              <a:buNone/>
            </a:pPr>
            <a:r>
              <a:rPr lang="en-US" sz="1800" dirty="0">
                <a:solidFill>
                  <a:schemeClr val="tx2"/>
                </a:solidFill>
                <a:latin typeface="Arial" panose="020B0604020202020204" pitchFamily="34" charset="0"/>
                <a:cs typeface="Arial" panose="020B0604020202020204" pitchFamily="34" charset="0"/>
              </a:rPr>
              <a:t>(2) </a:t>
            </a:r>
            <a:r>
              <a:rPr lang="en-US" sz="1800" dirty="0" smtClean="0">
                <a:solidFill>
                  <a:schemeClr val="tx2"/>
                </a:solidFill>
                <a:latin typeface="Arial" panose="020B0604020202020204" pitchFamily="34" charset="0"/>
                <a:cs typeface="Arial" panose="020B0604020202020204" pitchFamily="34" charset="0"/>
              </a:rPr>
              <a:t>Nature </a:t>
            </a:r>
            <a:r>
              <a:rPr lang="en-US" sz="1800" dirty="0">
                <a:solidFill>
                  <a:schemeClr val="tx2"/>
                </a:solidFill>
                <a:latin typeface="Arial" panose="020B0604020202020204" pitchFamily="34" charset="0"/>
                <a:cs typeface="Arial" panose="020B0604020202020204" pitchFamily="34" charset="0"/>
              </a:rPr>
              <a:t>and inherent risks of harm of the activity. </a:t>
            </a:r>
          </a:p>
          <a:p>
            <a:pPr lvl="1">
              <a:lnSpc>
                <a:spcPct val="120000"/>
              </a:lnSpc>
              <a:spcBef>
                <a:spcPts val="0"/>
              </a:spcBef>
              <a:buNone/>
            </a:pPr>
            <a:r>
              <a:rPr lang="en-US" sz="1800" dirty="0">
                <a:solidFill>
                  <a:schemeClr val="tx2"/>
                </a:solidFill>
                <a:latin typeface="Arial" panose="020B0604020202020204" pitchFamily="34" charset="0"/>
                <a:cs typeface="Arial" panose="020B0604020202020204" pitchFamily="34" charset="0"/>
              </a:rPr>
              <a:t>(3) </a:t>
            </a:r>
            <a:r>
              <a:rPr lang="en-US" sz="1800" dirty="0" smtClean="0">
                <a:solidFill>
                  <a:schemeClr val="tx2"/>
                </a:solidFill>
                <a:latin typeface="Arial" panose="020B0604020202020204" pitchFamily="34" charset="0"/>
                <a:cs typeface="Arial" panose="020B0604020202020204" pitchFamily="34" charset="0"/>
              </a:rPr>
              <a:t>Best </a:t>
            </a:r>
            <a:r>
              <a:rPr lang="en-US" sz="1800" dirty="0">
                <a:solidFill>
                  <a:schemeClr val="tx2"/>
                </a:solidFill>
                <a:latin typeface="Arial" panose="020B0604020202020204" pitchFamily="34" charset="0"/>
                <a:cs typeface="Arial" panose="020B0604020202020204" pitchFamily="34" charset="0"/>
              </a:rPr>
              <a:t>interests of a child based on </a:t>
            </a:r>
            <a:r>
              <a:rPr lang="en-US" sz="1800" dirty="0" smtClean="0">
                <a:solidFill>
                  <a:schemeClr val="tx2"/>
                </a:solidFill>
                <a:latin typeface="Arial" panose="020B0604020202020204" pitchFamily="34" charset="0"/>
                <a:cs typeface="Arial" panose="020B0604020202020204" pitchFamily="34" charset="0"/>
              </a:rPr>
              <a:t>information about the child such as their developmental level or behavioral tendencies. </a:t>
            </a:r>
          </a:p>
        </p:txBody>
      </p:sp>
    </p:spTree>
    <p:extLst>
      <p:ext uri="{BB962C8B-B14F-4D97-AF65-F5344CB8AC3E}">
        <p14:creationId xmlns:p14="http://schemas.microsoft.com/office/powerpoint/2010/main" val="104143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4266" y="478972"/>
            <a:ext cx="6883704" cy="607596"/>
          </a:xfrm>
        </p:spPr>
        <p:txBody>
          <a:bodyPr>
            <a:normAutofit/>
          </a:bodyPr>
          <a:lstStyle/>
          <a:p>
            <a:pPr algn="ctr"/>
            <a:r>
              <a:rPr lang="en-US" sz="3100" b="1" dirty="0">
                <a:solidFill>
                  <a:schemeClr val="tx1"/>
                </a:solidFill>
                <a:effectLst>
                  <a:outerShdw blurRad="38100" dist="38100" dir="2700000" algn="tl">
                    <a:srgbClr val="000000">
                      <a:alpha val="43137"/>
                    </a:srgbClr>
                  </a:outerShdw>
                </a:effectLst>
              </a:rPr>
              <a:t>Post Approval </a:t>
            </a:r>
            <a:r>
              <a:rPr lang="en-US" sz="3100" b="1" dirty="0" smtClean="0">
                <a:solidFill>
                  <a:schemeClr val="tx1"/>
                </a:solidFill>
                <a:effectLst>
                  <a:outerShdw blurRad="38100" dist="38100" dir="2700000" algn="tl">
                    <a:srgbClr val="000000">
                      <a:alpha val="43137"/>
                    </a:srgbClr>
                  </a:outerShdw>
                </a:effectLst>
              </a:rPr>
              <a:t>Responsibilities</a:t>
            </a:r>
            <a:endParaRPr lang="en-US" sz="22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115646" y="1425875"/>
            <a:ext cx="7028354" cy="3143302"/>
          </a:xfrm>
        </p:spPr>
        <p:txBody>
          <a:bodyPr>
            <a:noAutofit/>
          </a:bodyPr>
          <a:lstStyle/>
          <a:p>
            <a:pPr marL="0" indent="0">
              <a:buNone/>
            </a:pPr>
            <a:r>
              <a:rPr lang="en-US" sz="2000" dirty="0">
                <a:solidFill>
                  <a:schemeClr val="tx2"/>
                </a:solidFill>
                <a:latin typeface="Arial" panose="020B0604020202020204" pitchFamily="34" charset="0"/>
                <a:cs typeface="Arial" panose="020B0604020202020204" pitchFamily="34" charset="0"/>
              </a:rPr>
              <a:t>A County shall monitor Resource Families </a:t>
            </a:r>
            <a:r>
              <a:rPr lang="en-US" sz="2000" dirty="0" smtClean="0">
                <a:solidFill>
                  <a:schemeClr val="tx2"/>
                </a:solidFill>
                <a:latin typeface="Arial" panose="020B0604020202020204" pitchFamily="34" charset="0"/>
                <a:cs typeface="Arial" panose="020B0604020202020204" pitchFamily="34" charset="0"/>
              </a:rPr>
              <a:t>as follows: </a:t>
            </a:r>
            <a:endParaRPr lang="en-US" sz="2000" dirty="0">
              <a:solidFill>
                <a:schemeClr val="tx2"/>
              </a:solidFill>
              <a:latin typeface="Arial" panose="020B0604020202020204" pitchFamily="34" charset="0"/>
              <a:cs typeface="Arial" panose="020B0604020202020204" pitchFamily="34" charset="0"/>
            </a:endParaRP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Conduct </a:t>
            </a:r>
            <a:r>
              <a:rPr lang="en-US" sz="1800" dirty="0">
                <a:solidFill>
                  <a:schemeClr val="tx2"/>
                </a:solidFill>
                <a:latin typeface="Arial" panose="020B0604020202020204" pitchFamily="34" charset="0"/>
                <a:cs typeface="Arial" panose="020B0604020202020204" pitchFamily="34" charset="0"/>
              </a:rPr>
              <a:t>annual </a:t>
            </a:r>
            <a:r>
              <a:rPr lang="en-US" sz="1800" dirty="0" smtClean="0">
                <a:solidFill>
                  <a:schemeClr val="tx2"/>
                </a:solidFill>
                <a:latin typeface="Arial" panose="020B0604020202020204" pitchFamily="34" charset="0"/>
                <a:cs typeface="Arial" panose="020B0604020202020204" pitchFamily="34" charset="0"/>
              </a:rPr>
              <a:t>updates and be available to answer questions or address concerns.</a:t>
            </a:r>
            <a:endParaRPr lang="en-US" sz="1800" dirty="0">
              <a:solidFill>
                <a:schemeClr val="tx2"/>
              </a:solidFill>
              <a:latin typeface="Arial" panose="020B0604020202020204" pitchFamily="34" charset="0"/>
              <a:cs typeface="Arial" panose="020B0604020202020204" pitchFamily="34" charset="0"/>
            </a:endParaRP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Investigate </a:t>
            </a:r>
            <a:r>
              <a:rPr lang="en-US" sz="1800" dirty="0">
                <a:solidFill>
                  <a:schemeClr val="tx2"/>
                </a:solidFill>
                <a:latin typeface="Arial" panose="020B0604020202020204" pitchFamily="34" charset="0"/>
                <a:cs typeface="Arial" panose="020B0604020202020204" pitchFamily="34" charset="0"/>
              </a:rPr>
              <a:t>complaints </a:t>
            </a:r>
            <a:r>
              <a:rPr lang="en-US" sz="1800" dirty="0" smtClean="0">
                <a:solidFill>
                  <a:schemeClr val="tx2"/>
                </a:solidFill>
                <a:latin typeface="Arial" panose="020B0604020202020204" pitchFamily="34" charset="0"/>
                <a:cs typeface="Arial" panose="020B0604020202020204" pitchFamily="34" charset="0"/>
              </a:rPr>
              <a:t>against, or made by, a </a:t>
            </a:r>
            <a:r>
              <a:rPr lang="en-US" sz="1800" dirty="0">
                <a:solidFill>
                  <a:schemeClr val="tx2"/>
                </a:solidFill>
                <a:latin typeface="Arial" panose="020B0604020202020204" pitchFamily="34" charset="0"/>
                <a:cs typeface="Arial" panose="020B0604020202020204" pitchFamily="34" charset="0"/>
              </a:rPr>
              <a:t>Resource Family. </a:t>
            </a: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When needed, work with a Resource Family to develop plans </a:t>
            </a:r>
            <a:r>
              <a:rPr lang="en-US" sz="1800" dirty="0">
                <a:solidFill>
                  <a:schemeClr val="tx2"/>
                </a:solidFill>
                <a:latin typeface="Arial" panose="020B0604020202020204" pitchFamily="34" charset="0"/>
                <a:cs typeface="Arial" panose="020B0604020202020204" pitchFamily="34" charset="0"/>
              </a:rPr>
              <a:t>to correct identified </a:t>
            </a:r>
            <a:r>
              <a:rPr lang="en-US" sz="1800" dirty="0" smtClean="0">
                <a:solidFill>
                  <a:schemeClr val="tx2"/>
                </a:solidFill>
                <a:latin typeface="Arial" panose="020B0604020202020204" pitchFamily="34" charset="0"/>
                <a:cs typeface="Arial" panose="020B0604020202020204" pitchFamily="34" charset="0"/>
              </a:rPr>
              <a:t>concerns.</a:t>
            </a: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Ensure Resource Families are treated with dignity and respect. </a:t>
            </a:r>
            <a:endParaRPr lang="en-US" sz="1800" dirty="0">
              <a:solidFill>
                <a:schemeClr val="tx2"/>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01054" y="146762"/>
            <a:ext cx="1694315" cy="4339590"/>
          </a:xfrm>
          <a:prstGeom prst="rect">
            <a:avLst/>
          </a:prstGeom>
          <a:noFill/>
          <a:ln w="2857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78376" y="4512983"/>
            <a:ext cx="1927131" cy="307777"/>
          </a:xfrm>
          <a:prstGeom prst="rect">
            <a:avLst/>
          </a:prstGeom>
          <a:noFill/>
        </p:spPr>
        <p:txBody>
          <a:bodyPr wrap="none" rtlCol="0">
            <a:spAutoFit/>
          </a:bodyPr>
          <a:lstStyle/>
          <a:p>
            <a:r>
              <a:rPr lang="en-US" b="1" dirty="0" smtClean="0"/>
              <a:t>Brochure in Packet</a:t>
            </a:r>
            <a:endParaRPr lang="en-US" b="1" dirty="0"/>
          </a:p>
        </p:txBody>
      </p:sp>
    </p:spTree>
    <p:extLst>
      <p:ext uri="{BB962C8B-B14F-4D97-AF65-F5344CB8AC3E}">
        <p14:creationId xmlns:p14="http://schemas.microsoft.com/office/powerpoint/2010/main" val="297829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638" y="368372"/>
            <a:ext cx="7543802" cy="622228"/>
          </a:xfrm>
        </p:spPr>
        <p:txBody>
          <a:bodyPr>
            <a:noAutofit/>
          </a:bodyPr>
          <a:lstStyle/>
          <a:p>
            <a:pPr algn="ctr"/>
            <a:r>
              <a:rPr lang="en-US" sz="2800" b="1" dirty="0">
                <a:solidFill>
                  <a:schemeClr val="tx1"/>
                </a:solidFill>
                <a:effectLst>
                  <a:outerShdw blurRad="38100" dist="38100" dir="2700000" algn="tl">
                    <a:srgbClr val="000000">
                      <a:alpha val="43137"/>
                    </a:srgbClr>
                  </a:outerShdw>
                </a:effectLst>
              </a:rPr>
              <a:t>Post Approval Responsibilities </a:t>
            </a:r>
            <a:endParaRPr lang="en-US" sz="2000" b="1" dirty="0">
              <a:solidFill>
                <a:srgbClr val="FF0000"/>
              </a:solidFill>
              <a:effectLst>
                <a:outerShdw blurRad="38100" dist="38100" dir="2700000" algn="tl">
                  <a:srgbClr val="000000">
                    <a:alpha val="43137"/>
                  </a:srgbClr>
                </a:outerShdw>
              </a:effectLst>
            </a:endParaRPr>
          </a:p>
        </p:txBody>
      </p:sp>
      <p:pic>
        <p:nvPicPr>
          <p:cNvPr id="8194" name="Picture 2" descr="Image result for denied denial"/>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17787" y="2371369"/>
            <a:ext cx="2900078" cy="217505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97658" y="1304108"/>
            <a:ext cx="8239353" cy="3459724"/>
          </a:xfrm>
        </p:spPr>
        <p:txBody>
          <a:bodyPr>
            <a:noAutofit/>
          </a:bodyPr>
          <a:lstStyle/>
          <a:p>
            <a:pPr marL="0" indent="0">
              <a:buNone/>
            </a:pPr>
            <a:r>
              <a:rPr lang="en-US" sz="2400" b="1" dirty="0" smtClean="0">
                <a:solidFill>
                  <a:schemeClr val="tx2"/>
                </a:solidFill>
                <a:latin typeface="Arial" panose="020B0604020202020204" pitchFamily="34" charset="0"/>
                <a:cs typeface="Arial" panose="020B0604020202020204" pitchFamily="34" charset="0"/>
              </a:rPr>
              <a:t>Approval may be rescinded for:</a:t>
            </a:r>
          </a:p>
          <a:p>
            <a:pPr lvl="1"/>
            <a:r>
              <a:rPr lang="en-US" sz="1600" dirty="0" smtClean="0">
                <a:solidFill>
                  <a:schemeClr val="tx2"/>
                </a:solidFill>
                <a:latin typeface="Arial" panose="020B0604020202020204" pitchFamily="34" charset="0"/>
                <a:cs typeface="Arial" panose="020B0604020202020204" pitchFamily="34" charset="0"/>
              </a:rPr>
              <a:t>False or misleading statements to maintain approval</a:t>
            </a:r>
            <a:endParaRPr lang="en-US" sz="1600" dirty="0">
              <a:solidFill>
                <a:schemeClr val="tx2"/>
              </a:solidFill>
              <a:latin typeface="Arial" panose="020B0604020202020204" pitchFamily="34" charset="0"/>
              <a:cs typeface="Arial" panose="020B0604020202020204" pitchFamily="34" charset="0"/>
            </a:endParaRPr>
          </a:p>
          <a:p>
            <a:pPr lvl="1"/>
            <a:r>
              <a:rPr lang="en-US" sz="1600" dirty="0" smtClean="0">
                <a:solidFill>
                  <a:schemeClr val="tx2"/>
                </a:solidFill>
                <a:latin typeface="Arial" panose="020B0604020202020204" pitchFamily="34" charset="0"/>
                <a:cs typeface="Arial" panose="020B0604020202020204" pitchFamily="34" charset="0"/>
              </a:rPr>
              <a:t>Violation of any applicable law or the Written Directives</a:t>
            </a:r>
          </a:p>
          <a:p>
            <a:pPr lvl="1"/>
            <a:r>
              <a:rPr lang="en-US" sz="1600" dirty="0" smtClean="0">
                <a:solidFill>
                  <a:schemeClr val="tx2"/>
                </a:solidFill>
                <a:latin typeface="Arial" panose="020B0604020202020204" pitchFamily="34" charset="0"/>
                <a:cs typeface="Arial" panose="020B0604020202020204" pitchFamily="34" charset="0"/>
              </a:rPr>
              <a:t>Conduct threatening the health and safety of child/NMD</a:t>
            </a:r>
          </a:p>
          <a:p>
            <a:pPr lvl="1"/>
            <a:r>
              <a:rPr lang="en-US" sz="1600" dirty="0" smtClean="0">
                <a:solidFill>
                  <a:schemeClr val="tx2"/>
                </a:solidFill>
                <a:latin typeface="Arial" panose="020B0604020202020204" pitchFamily="34" charset="0"/>
                <a:cs typeface="Arial" panose="020B0604020202020204" pitchFamily="34" charset="0"/>
              </a:rPr>
              <a:t>Using Child/Youth/NMD funds/property/services for personal </a:t>
            </a:r>
          </a:p>
          <a:p>
            <a:pPr marL="342891" lvl="1" indent="0">
              <a:spcBef>
                <a:spcPts val="0"/>
              </a:spcBef>
              <a:buNone/>
            </a:pPr>
            <a:r>
              <a:rPr lang="en-US" sz="1600" dirty="0">
                <a:solidFill>
                  <a:schemeClr val="tx2"/>
                </a:solidFill>
                <a:latin typeface="Arial" panose="020B0604020202020204" pitchFamily="34" charset="0"/>
                <a:cs typeface="Arial" panose="020B0604020202020204" pitchFamily="34" charset="0"/>
              </a:rPr>
              <a:t> </a:t>
            </a:r>
            <a:r>
              <a:rPr lang="en-US" sz="1600" dirty="0" smtClean="0">
                <a:solidFill>
                  <a:schemeClr val="tx2"/>
                </a:solidFill>
                <a:latin typeface="Arial" panose="020B0604020202020204" pitchFamily="34" charset="0"/>
                <a:cs typeface="Arial" panose="020B0604020202020204" pitchFamily="34" charset="0"/>
              </a:rPr>
              <a:t>   benefit or in a way not consistent with the child’s best interests</a:t>
            </a:r>
          </a:p>
          <a:p>
            <a:pPr marL="0" indent="0">
              <a:buNone/>
            </a:pPr>
            <a:r>
              <a:rPr lang="en-US" sz="2400" b="1" dirty="0" smtClean="0">
                <a:solidFill>
                  <a:schemeClr val="tx2"/>
                </a:solidFill>
                <a:latin typeface="Arial" panose="020B0604020202020204" pitchFamily="34" charset="0"/>
                <a:cs typeface="Arial" panose="020B0604020202020204" pitchFamily="34" charset="0"/>
              </a:rPr>
              <a:t>If your approval is rescinded:</a:t>
            </a:r>
          </a:p>
          <a:p>
            <a:pPr lvl="1"/>
            <a:r>
              <a:rPr lang="en-US" sz="1600" dirty="0" smtClean="0">
                <a:solidFill>
                  <a:schemeClr val="tx2"/>
                </a:solidFill>
                <a:latin typeface="Arial" panose="020B0604020202020204" pitchFamily="34" charset="0"/>
                <a:cs typeface="Arial" panose="020B0604020202020204" pitchFamily="34" charset="0"/>
              </a:rPr>
              <a:t>You will receive a notice of action and instructions for appealing the decision</a:t>
            </a:r>
          </a:p>
          <a:p>
            <a:pPr lvl="2"/>
            <a:r>
              <a:rPr lang="en-US" i="1" dirty="0" smtClean="0">
                <a:solidFill>
                  <a:schemeClr val="tx2"/>
                </a:solidFill>
                <a:latin typeface="Arial" panose="020B0604020202020204" pitchFamily="34" charset="0"/>
                <a:cs typeface="Arial" panose="020B0604020202020204" pitchFamily="34" charset="0"/>
              </a:rPr>
              <a:t>If the decision is not appealed on, or before, the due date, the action will be final</a:t>
            </a:r>
          </a:p>
          <a:p>
            <a:pPr lvl="1"/>
            <a:endParaRPr lang="en-US" sz="1800" dirty="0" smtClean="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305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smtClean="0">
                <a:solidFill>
                  <a:srgbClr val="C00000"/>
                </a:solidFill>
                <a:effectLst>
                  <a:outerShdw blurRad="38100" dist="38100" dir="2700000" algn="tl">
                    <a:srgbClr val="000000">
                      <a:alpha val="43137"/>
                    </a:srgbClr>
                  </a:outerShdw>
                </a:effectLst>
              </a:rPr>
              <a:t>RFA Application</a:t>
            </a:r>
            <a:endParaRPr lang="en-US" b="1" dirty="0">
              <a:solidFill>
                <a:srgbClr val="C00000"/>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3199207" y="2800350"/>
            <a:ext cx="5143502" cy="1466850"/>
          </a:xfrm>
        </p:spPr>
        <p:txBody>
          <a:bodyPr/>
          <a:lstStyle/>
          <a:p>
            <a:pPr>
              <a:buFont typeface="Arial" pitchFamily="34" charset="0"/>
              <a:buChar char="•"/>
            </a:pPr>
            <a:r>
              <a:rPr lang="en-US" dirty="0" err="1" smtClean="0"/>
              <a:t>eAdopt</a:t>
            </a:r>
            <a:r>
              <a:rPr lang="en-US" dirty="0" smtClean="0"/>
              <a:t> Online Application</a:t>
            </a:r>
          </a:p>
          <a:p>
            <a:pPr>
              <a:buFont typeface="Arial" pitchFamily="34" charset="0"/>
              <a:buChar char="•"/>
            </a:pPr>
            <a:r>
              <a:rPr lang="en-US" dirty="0" smtClean="0"/>
              <a:t>5 Step Process</a:t>
            </a:r>
          </a:p>
          <a:p>
            <a:pPr>
              <a:buFont typeface="Arial" pitchFamily="34" charset="0"/>
              <a:buChar char="•"/>
            </a:pPr>
            <a:r>
              <a:rPr lang="en-US" dirty="0" smtClean="0"/>
              <a:t>Important Information</a:t>
            </a:r>
          </a:p>
          <a:p>
            <a:pPr>
              <a:buFont typeface="Arial" pitchFamily="34" charset="0"/>
              <a:buChar char="•"/>
            </a:pPr>
            <a:r>
              <a:rPr lang="en-US" dirty="0" smtClean="0"/>
              <a:t>Due Process</a:t>
            </a:r>
          </a:p>
          <a:p>
            <a:pPr>
              <a:buFont typeface="Arial" pitchFamily="34" charset="0"/>
              <a:buChar char="•"/>
            </a:pPr>
            <a:r>
              <a:rPr lang="en-US" dirty="0" smtClean="0"/>
              <a:t>Assistance Available</a:t>
            </a:r>
          </a:p>
          <a:p>
            <a:endParaRPr lang="en-US" dirty="0"/>
          </a:p>
        </p:txBody>
      </p:sp>
      <p:pic>
        <p:nvPicPr>
          <p:cNvPr id="7" name="Picture 3"/>
          <p:cNvPicPr>
            <a:picLocks noChangeAspect="1" noChangeArrowheads="1"/>
          </p:cNvPicPr>
          <p:nvPr/>
        </p:nvPicPr>
        <p:blipFill>
          <a:blip r:embed="rId3"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6215494">
            <a:off x="583823" y="1156417"/>
            <a:ext cx="2162009" cy="165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56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500" y="1054100"/>
            <a:ext cx="8699084" cy="3840189"/>
          </a:xfrm>
        </p:spPr>
        <p:txBody>
          <a:bodyPr>
            <a:normAutofit/>
          </a:bodyPr>
          <a:lstStyle/>
          <a:p>
            <a:pPr>
              <a:buNone/>
            </a:pPr>
            <a:r>
              <a:rPr lang="en-US" sz="2000" b="1" dirty="0" smtClean="0">
                <a:effectLst>
                  <a:outerShdw blurRad="38100" dist="38100" dir="2700000" algn="tl">
                    <a:srgbClr val="000000">
                      <a:alpha val="43137"/>
                    </a:srgbClr>
                  </a:outerShdw>
                </a:effectLst>
              </a:rPr>
              <a:t>Kern County uses the eAdopt web based system</a:t>
            </a:r>
          </a:p>
          <a:p>
            <a:pPr lvl="1"/>
            <a:r>
              <a:rPr lang="en-US" sz="2000" b="1" dirty="0" smtClean="0">
                <a:solidFill>
                  <a:schemeClr val="tx2"/>
                </a:solidFill>
                <a:latin typeface="Arial" panose="020B0604020202020204" pitchFamily="34" charset="0"/>
                <a:cs typeface="Arial" panose="020B0604020202020204" pitchFamily="34" charset="0"/>
              </a:rPr>
              <a:t>Online application process</a:t>
            </a:r>
          </a:p>
          <a:p>
            <a:pPr lvl="1"/>
            <a:r>
              <a:rPr lang="en-US" sz="2000" b="1" dirty="0" smtClean="0">
                <a:solidFill>
                  <a:schemeClr val="tx2"/>
                </a:solidFill>
                <a:latin typeface="Arial" panose="020B0604020202020204" pitchFamily="34" charset="0"/>
                <a:cs typeface="Arial" panose="020B0604020202020204" pitchFamily="34" charset="0"/>
              </a:rPr>
              <a:t>Assigned via email</a:t>
            </a:r>
          </a:p>
          <a:p>
            <a:pPr lvl="1"/>
            <a:r>
              <a:rPr lang="en-US" sz="2000" b="1" dirty="0" smtClean="0">
                <a:solidFill>
                  <a:schemeClr val="tx2"/>
                </a:solidFill>
                <a:latin typeface="Arial" panose="020B0604020202020204" pitchFamily="34" charset="0"/>
                <a:cs typeface="Arial" panose="020B0604020202020204" pitchFamily="34" charset="0"/>
              </a:rPr>
              <a:t>Assigned to an RFA social worker who will assist                           you through the process</a:t>
            </a:r>
          </a:p>
          <a:p>
            <a:pPr lvl="1">
              <a:buNone/>
            </a:pPr>
            <a:endParaRPr lang="en-US" sz="900" b="1" dirty="0" smtClean="0"/>
          </a:p>
          <a:p>
            <a:pPr lvl="1">
              <a:buNone/>
            </a:pPr>
            <a:r>
              <a:rPr lang="en-US" sz="2000" b="1" dirty="0" smtClean="0">
                <a:latin typeface="Arial" pitchFamily="34" charset="0"/>
                <a:cs typeface="Arial" pitchFamily="34" charset="0"/>
              </a:rPr>
              <a:t>Options for assistance:</a:t>
            </a:r>
          </a:p>
          <a:p>
            <a:pPr lvl="1"/>
            <a:r>
              <a:rPr lang="en-US" sz="1800" dirty="0" smtClean="0">
                <a:solidFill>
                  <a:schemeClr val="tx2"/>
                </a:solidFill>
                <a:latin typeface="Arial" pitchFamily="34" charset="0"/>
                <a:cs typeface="Arial" pitchFamily="34" charset="0"/>
              </a:rPr>
              <a:t>If no computer, or internet access, your assigned RFA social worker will assist you with the process</a:t>
            </a:r>
          </a:p>
          <a:p>
            <a:pPr lvl="1"/>
            <a:r>
              <a:rPr lang="en-US" sz="1800" dirty="0" smtClean="0">
                <a:solidFill>
                  <a:schemeClr val="tx2"/>
                </a:solidFill>
                <a:latin typeface="Arial" pitchFamily="34" charset="0"/>
                <a:cs typeface="Arial" pitchFamily="34" charset="0"/>
              </a:rPr>
              <a:t>A worker </a:t>
            </a:r>
            <a:r>
              <a:rPr lang="en-US" sz="1800" dirty="0">
                <a:solidFill>
                  <a:schemeClr val="tx2"/>
                </a:solidFill>
                <a:latin typeface="Arial" pitchFamily="34" charset="0"/>
                <a:cs typeface="Arial" pitchFamily="34" charset="0"/>
              </a:rPr>
              <a:t>of the day is also available to help with the </a:t>
            </a:r>
            <a:r>
              <a:rPr lang="en-US" sz="1800" dirty="0" smtClean="0">
                <a:solidFill>
                  <a:schemeClr val="tx2"/>
                </a:solidFill>
                <a:latin typeface="Arial" pitchFamily="34" charset="0"/>
                <a:cs typeface="Arial" pitchFamily="34" charset="0"/>
              </a:rPr>
              <a:t>application</a:t>
            </a:r>
            <a:endParaRPr lang="en-US" sz="1800" dirty="0">
              <a:solidFill>
                <a:schemeClr val="tx2"/>
              </a:solidFill>
              <a:latin typeface="Arial" pitchFamily="34" charset="0"/>
              <a:cs typeface="Arial" pitchFamily="34" charset="0"/>
            </a:endParaRPr>
          </a:p>
          <a:p>
            <a:pPr lvl="1"/>
            <a:endParaRPr lang="en-US" dirty="0"/>
          </a:p>
        </p:txBody>
      </p:sp>
      <p:pic>
        <p:nvPicPr>
          <p:cNvPr id="80898" name="Picture 2" descr="C:\Program Files\Microsoft Office\MEDIA\CAGCAT10\j0195384.wmf"/>
          <p:cNvPicPr>
            <a:picLocks noChangeAspect="1" noChangeArrowheads="1"/>
          </p:cNvPicPr>
          <p:nvPr/>
        </p:nvPicPr>
        <p:blipFill>
          <a:blip r:embed="rId3" cstate="print"/>
          <a:srcRect/>
          <a:stretch>
            <a:fillRect/>
          </a:stretch>
        </p:blipFill>
        <p:spPr bwMode="auto">
          <a:xfrm>
            <a:off x="7018093" y="1190529"/>
            <a:ext cx="1884607" cy="1923949"/>
          </a:xfrm>
          <a:prstGeom prst="rect">
            <a:avLst/>
          </a:prstGeom>
          <a:noFill/>
        </p:spPr>
      </p:pic>
      <p:sp>
        <p:nvSpPr>
          <p:cNvPr id="6" name="Title 1"/>
          <p:cNvSpPr txBox="1">
            <a:spLocks/>
          </p:cNvSpPr>
          <p:nvPr/>
        </p:nvSpPr>
        <p:spPr>
          <a:xfrm>
            <a:off x="317500" y="289393"/>
            <a:ext cx="7542612" cy="622300"/>
          </a:xfrm>
          <a:prstGeom prst="rect">
            <a:avLst/>
          </a:prstGeom>
        </p:spPr>
        <p:txBody>
          <a:bodyPr vert="horz" lIns="68579" tIns="34289" rIns="68579" bIns="34289" rtlCol="0" anchor="b">
            <a:normAutofit/>
          </a:bodyPr>
          <a:lstStyle/>
          <a:p>
            <a:pPr lvl="0" algn="ctr">
              <a:lnSpc>
                <a:spcPct val="90000"/>
              </a:lnSpc>
              <a:spcBef>
                <a:spcPct val="0"/>
              </a:spcBef>
              <a:defRPr/>
            </a:pPr>
            <a:r>
              <a:rPr lang="en-US" sz="2800" b="1" dirty="0">
                <a:solidFill>
                  <a:srgbClr val="C00000"/>
                </a:solidFill>
                <a:effectLst>
                  <a:outerShdw blurRad="38100" dist="38100" dir="2700000" algn="tl">
                    <a:srgbClr val="000000">
                      <a:alpha val="43137"/>
                    </a:srgbClr>
                  </a:outerShdw>
                </a:effectLst>
                <a:cs typeface="Arial" pitchFamily="34" charset="0"/>
              </a:rPr>
              <a:t>Resource Family </a:t>
            </a:r>
            <a:r>
              <a:rPr lang="en-US" sz="2800" b="1" dirty="0" smtClean="0">
                <a:solidFill>
                  <a:srgbClr val="C00000"/>
                </a:solidFill>
                <a:effectLst>
                  <a:outerShdw blurRad="38100" dist="38100" dir="2700000" algn="tl">
                    <a:srgbClr val="000000">
                      <a:alpha val="43137"/>
                    </a:srgbClr>
                  </a:outerShdw>
                </a:effectLst>
                <a:cs typeface="Arial" pitchFamily="34" charset="0"/>
              </a:rPr>
              <a:t>Application Process</a:t>
            </a:r>
            <a:endParaRPr kumimoji="0" lang="en-US" sz="2800" b="0" i="0" u="none" strike="noStrike" kern="1200" cap="none" spc="0" normalizeH="0" baseline="0" noProof="0" dirty="0">
              <a:ln>
                <a:noFill/>
              </a:ln>
              <a:solidFill>
                <a:srgbClr val="C00000"/>
              </a:solidFill>
              <a:effectLst/>
              <a:uLnTx/>
              <a:uFillTx/>
              <a:latin typeface="+mj-lt"/>
              <a:ea typeface="+mj-ea"/>
              <a:cs typeface="+mj-cs"/>
            </a:endParaRPr>
          </a:p>
        </p:txBody>
      </p:sp>
    </p:spTree>
    <p:extLst>
      <p:ext uri="{BB962C8B-B14F-4D97-AF65-F5344CB8AC3E}">
        <p14:creationId xmlns:p14="http://schemas.microsoft.com/office/powerpoint/2010/main" val="323613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910" y="228600"/>
            <a:ext cx="7543802" cy="666206"/>
          </a:xfrm>
        </p:spPr>
        <p:txBody>
          <a:bodyPr>
            <a:normAutofit/>
          </a:bodyPr>
          <a:lstStyle/>
          <a:p>
            <a:r>
              <a:rPr lang="en-US" sz="2800" b="1" dirty="0">
                <a:solidFill>
                  <a:srgbClr val="C00000"/>
                </a:solidFill>
                <a:effectLst>
                  <a:outerShdw blurRad="38100" dist="38100" dir="2700000" algn="tl">
                    <a:srgbClr val="000000">
                      <a:alpha val="43137"/>
                    </a:srgbClr>
                  </a:outerShdw>
                </a:effectLst>
                <a:cs typeface="Arial" pitchFamily="34" charset="0"/>
              </a:rPr>
              <a:t>Resource Family </a:t>
            </a:r>
            <a:r>
              <a:rPr lang="en-US" sz="2800" b="1" dirty="0" smtClean="0">
                <a:solidFill>
                  <a:srgbClr val="C00000"/>
                </a:solidFill>
                <a:effectLst>
                  <a:outerShdw blurRad="38100" dist="38100" dir="2700000" algn="tl">
                    <a:srgbClr val="000000">
                      <a:alpha val="43137"/>
                    </a:srgbClr>
                  </a:outerShdw>
                </a:effectLst>
                <a:cs typeface="Arial" pitchFamily="34" charset="0"/>
              </a:rPr>
              <a:t>Application Process</a:t>
            </a:r>
            <a:endParaRPr lang="en-US" dirty="0">
              <a:solidFill>
                <a:srgbClr val="C00000"/>
              </a:solidFill>
            </a:endParaRPr>
          </a:p>
        </p:txBody>
      </p:sp>
      <p:sp>
        <p:nvSpPr>
          <p:cNvPr id="3" name="Content Placeholder 2"/>
          <p:cNvSpPr>
            <a:spLocks noGrp="1"/>
          </p:cNvSpPr>
          <p:nvPr>
            <p:ph sz="half" idx="1"/>
          </p:nvPr>
        </p:nvSpPr>
        <p:spPr>
          <a:xfrm>
            <a:off x="372291" y="1107793"/>
            <a:ext cx="5281534" cy="3811871"/>
          </a:xfrm>
        </p:spPr>
        <p:txBody>
          <a:bodyPr>
            <a:normAutofit/>
          </a:bodyPr>
          <a:lstStyle/>
          <a:p>
            <a:pPr>
              <a:buNone/>
            </a:pPr>
            <a:r>
              <a:rPr lang="en-US" b="1" dirty="0" smtClean="0">
                <a:solidFill>
                  <a:schemeClr val="tx2"/>
                </a:solidFill>
                <a:latin typeface="Arial" panose="020B0604020202020204" pitchFamily="34" charset="0"/>
                <a:cs typeface="Arial" panose="020B0604020202020204" pitchFamily="34" charset="0"/>
              </a:rPr>
              <a:t>E-Adopt </a:t>
            </a:r>
            <a:r>
              <a:rPr lang="en-US" b="1" dirty="0">
                <a:solidFill>
                  <a:schemeClr val="tx2"/>
                </a:solidFill>
                <a:latin typeface="Arial" panose="020B0604020202020204" pitchFamily="34" charset="0"/>
                <a:cs typeface="Arial" panose="020B0604020202020204" pitchFamily="34" charset="0"/>
              </a:rPr>
              <a:t>web based system</a:t>
            </a:r>
          </a:p>
          <a:p>
            <a:pPr lvl="1"/>
            <a:r>
              <a:rPr lang="en-US" sz="1600" dirty="0" smtClean="0">
                <a:solidFill>
                  <a:schemeClr val="tx2"/>
                </a:solidFill>
                <a:latin typeface="Arial" panose="020B0604020202020204" pitchFamily="34" charset="0"/>
                <a:cs typeface="Arial" panose="020B0604020202020204" pitchFamily="34" charset="0"/>
              </a:rPr>
              <a:t>Provide your e-mail address at end of Orientation </a:t>
            </a:r>
          </a:p>
          <a:p>
            <a:pPr lvl="1"/>
            <a:r>
              <a:rPr lang="en-US" sz="1600" dirty="0" smtClean="0">
                <a:solidFill>
                  <a:schemeClr val="tx2"/>
                </a:solidFill>
                <a:latin typeface="Arial" panose="020B0604020202020204" pitchFamily="34" charset="0"/>
                <a:cs typeface="Arial" panose="020B0604020202020204" pitchFamily="34" charset="0"/>
              </a:rPr>
              <a:t>Receive temporary password</a:t>
            </a:r>
          </a:p>
          <a:p>
            <a:pPr lvl="1"/>
            <a:r>
              <a:rPr lang="en-US" sz="1600" dirty="0" smtClean="0">
                <a:solidFill>
                  <a:schemeClr val="tx2"/>
                </a:solidFill>
                <a:latin typeface="Arial" panose="020B0604020202020204" pitchFamily="34" charset="0"/>
                <a:cs typeface="Arial" panose="020B0604020202020204" pitchFamily="34" charset="0"/>
              </a:rPr>
              <a:t>Create your profile</a:t>
            </a:r>
          </a:p>
          <a:p>
            <a:pPr lvl="1"/>
            <a:r>
              <a:rPr lang="en-US" sz="1600" dirty="0" smtClean="0">
                <a:solidFill>
                  <a:schemeClr val="tx2"/>
                </a:solidFill>
                <a:latin typeface="Arial" panose="020B0604020202020204" pitchFamily="34" charset="0"/>
                <a:cs typeface="Arial" panose="020B0604020202020204" pitchFamily="34" charset="0"/>
              </a:rPr>
              <a:t>Complete the application </a:t>
            </a:r>
          </a:p>
          <a:p>
            <a:pPr lvl="2"/>
            <a:r>
              <a:rPr lang="en-US" dirty="0" smtClean="0">
                <a:solidFill>
                  <a:schemeClr val="tx2"/>
                </a:solidFill>
                <a:latin typeface="Arial" panose="020B0604020202020204" pitchFamily="34" charset="0"/>
                <a:cs typeface="Arial" panose="020B0604020202020204" pitchFamily="34" charset="0"/>
              </a:rPr>
              <a:t>State requires an original signature on the application</a:t>
            </a:r>
          </a:p>
          <a:p>
            <a:pPr lvl="1"/>
            <a:r>
              <a:rPr lang="en-US" sz="1600" dirty="0" smtClean="0">
                <a:solidFill>
                  <a:schemeClr val="tx2"/>
                </a:solidFill>
                <a:latin typeface="Arial" panose="020B0604020202020204" pitchFamily="34" charset="0"/>
                <a:cs typeface="Arial" panose="020B0604020202020204" pitchFamily="34" charset="0"/>
              </a:rPr>
              <a:t>Follow your application progress online</a:t>
            </a:r>
          </a:p>
          <a:p>
            <a:pPr lvl="1"/>
            <a:r>
              <a:rPr lang="en-US" sz="1600" dirty="0" smtClean="0">
                <a:solidFill>
                  <a:schemeClr val="tx2"/>
                </a:solidFill>
                <a:latin typeface="Arial" panose="020B0604020202020204" pitchFamily="34" charset="0"/>
                <a:cs typeface="Arial" panose="020B0604020202020204" pitchFamily="34" charset="0"/>
              </a:rPr>
              <a:t>If no computer access, a paper copy will be made available or a computer kiosk is available at Columbus Center</a:t>
            </a:r>
          </a:p>
          <a:p>
            <a:pPr algn="ctr"/>
            <a:endParaRPr lang="en-US" sz="2400" b="1" dirty="0">
              <a:latin typeface="Century Gothic" panose="020B0502020202020204" pitchFamily="34" charset="0"/>
            </a:endParaRPr>
          </a:p>
          <a:p>
            <a:pPr marL="0" indent="0" algn="ctr">
              <a:buNone/>
            </a:pPr>
            <a:endParaRPr lang="en-US" sz="2400" b="1" dirty="0">
              <a:latin typeface="Century Gothic" panose="020B0502020202020204" pitchFamily="34" charset="0"/>
            </a:endParaRPr>
          </a:p>
          <a:p>
            <a:pPr marL="0" indent="0">
              <a:buNone/>
            </a:pPr>
            <a:endParaRPr lang="en-US" sz="2400" b="1" dirty="0" smtClean="0">
              <a:solidFill>
                <a:schemeClr val="tx2"/>
              </a:solidFill>
              <a:latin typeface="Arial" panose="020B0604020202020204" pitchFamily="34" charset="0"/>
              <a:cs typeface="Arial" panose="020B0604020202020204" pitchFamily="34" charset="0"/>
            </a:endParaRPr>
          </a:p>
        </p:txBody>
      </p:sp>
      <p:pic>
        <p:nvPicPr>
          <p:cNvPr id="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89428" y="1026093"/>
            <a:ext cx="2865174" cy="3669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366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910" y="318753"/>
            <a:ext cx="7543802" cy="443248"/>
          </a:xfrm>
        </p:spPr>
        <p:txBody>
          <a:bodyPr/>
          <a:lstStyle/>
          <a:p>
            <a:pPr algn="ctr"/>
            <a:r>
              <a:rPr lang="en-US" sz="2400" b="1" dirty="0" smtClean="0">
                <a:solidFill>
                  <a:srgbClr val="C00000"/>
                </a:solidFill>
                <a:effectLst>
                  <a:outerShdw blurRad="38100" dist="38100" dir="2700000" algn="tl">
                    <a:srgbClr val="000000">
                      <a:alpha val="43137"/>
                    </a:srgbClr>
                  </a:outerShdw>
                </a:effectLst>
                <a:cs typeface="Arial" pitchFamily="34" charset="0"/>
              </a:rPr>
              <a:t>Resource Family Application Process</a:t>
            </a:r>
            <a:endParaRPr lang="en-US" b="1" dirty="0">
              <a:solidFill>
                <a:srgbClr val="964508"/>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sz="half" idx="1"/>
          </p:nvPr>
        </p:nvSpPr>
        <p:spPr>
          <a:xfrm>
            <a:off x="674914" y="1545771"/>
            <a:ext cx="3839937" cy="2964412"/>
          </a:xfrm>
        </p:spPr>
        <p:txBody>
          <a:bodyPr>
            <a:normAutofit fontScale="92500" lnSpcReduction="20000"/>
          </a:bodyPr>
          <a:lstStyle/>
          <a:p>
            <a:r>
              <a:rPr lang="en-US" b="1" dirty="0" smtClean="0">
                <a:solidFill>
                  <a:schemeClr val="tx1">
                    <a:lumMod val="75000"/>
                  </a:schemeClr>
                </a:solidFill>
                <a:latin typeface="Arial" pitchFamily="34" charset="0"/>
                <a:cs typeface="Arial" pitchFamily="34" charset="0"/>
              </a:rPr>
              <a:t>Step 1 </a:t>
            </a:r>
            <a:r>
              <a:rPr lang="en-US" dirty="0" smtClean="0">
                <a:solidFill>
                  <a:schemeClr val="tx2"/>
                </a:solidFill>
                <a:latin typeface="Arial" pitchFamily="34" charset="0"/>
                <a:cs typeface="Arial" pitchFamily="34" charset="0"/>
              </a:rPr>
              <a:t>– Attend Orientation.</a:t>
            </a:r>
          </a:p>
          <a:p>
            <a:r>
              <a:rPr lang="en-US" b="1" dirty="0" smtClean="0">
                <a:solidFill>
                  <a:schemeClr val="tx1">
                    <a:lumMod val="75000"/>
                  </a:schemeClr>
                </a:solidFill>
                <a:latin typeface="Arial" pitchFamily="34" charset="0"/>
                <a:cs typeface="Arial" pitchFamily="34" charset="0"/>
              </a:rPr>
              <a:t>Step 2 </a:t>
            </a:r>
            <a:r>
              <a:rPr lang="en-US" dirty="0" smtClean="0">
                <a:solidFill>
                  <a:schemeClr val="tx2"/>
                </a:solidFill>
                <a:latin typeface="Arial" pitchFamily="34" charset="0"/>
                <a:cs typeface="Arial" pitchFamily="34" charset="0"/>
              </a:rPr>
              <a:t>– Receive online </a:t>
            </a:r>
            <a:r>
              <a:rPr lang="en-US" dirty="0" err="1" smtClean="0">
                <a:solidFill>
                  <a:schemeClr val="tx2"/>
                </a:solidFill>
                <a:latin typeface="Arial" pitchFamily="34" charset="0"/>
                <a:cs typeface="Arial" pitchFamily="34" charset="0"/>
              </a:rPr>
              <a:t>eAdopt</a:t>
            </a:r>
            <a:r>
              <a:rPr lang="en-US" dirty="0" smtClean="0">
                <a:solidFill>
                  <a:schemeClr val="tx2"/>
                </a:solidFill>
                <a:latin typeface="Arial" pitchFamily="34" charset="0"/>
                <a:cs typeface="Arial" pitchFamily="34" charset="0"/>
              </a:rPr>
              <a:t> temporary password to log-in, create your profile and complete an application and other forms.</a:t>
            </a:r>
          </a:p>
          <a:p>
            <a:r>
              <a:rPr lang="en-US" b="1" dirty="0" smtClean="0">
                <a:solidFill>
                  <a:schemeClr val="tx1">
                    <a:lumMod val="75000"/>
                  </a:schemeClr>
                </a:solidFill>
                <a:latin typeface="Arial" pitchFamily="34" charset="0"/>
                <a:cs typeface="Arial" pitchFamily="34" charset="0"/>
              </a:rPr>
              <a:t>Step 3 </a:t>
            </a:r>
            <a:r>
              <a:rPr lang="en-US" dirty="0" smtClean="0">
                <a:solidFill>
                  <a:schemeClr val="tx2"/>
                </a:solidFill>
                <a:latin typeface="Arial" pitchFamily="34" charset="0"/>
                <a:cs typeface="Arial" pitchFamily="34" charset="0"/>
              </a:rPr>
              <a:t>– Complete all clearances and training (fingerprints, background checks, health questionnaire, CPR-1</a:t>
            </a:r>
            <a:r>
              <a:rPr lang="en-US" baseline="30000" dirty="0" smtClean="0">
                <a:solidFill>
                  <a:schemeClr val="tx2"/>
                </a:solidFill>
                <a:latin typeface="Arial" pitchFamily="34" charset="0"/>
                <a:cs typeface="Arial" pitchFamily="34" charset="0"/>
              </a:rPr>
              <a:t>st</a:t>
            </a:r>
            <a:r>
              <a:rPr lang="en-US" dirty="0" smtClean="0">
                <a:solidFill>
                  <a:schemeClr val="tx2"/>
                </a:solidFill>
                <a:latin typeface="Arial" pitchFamily="34" charset="0"/>
                <a:cs typeface="Arial" pitchFamily="34" charset="0"/>
              </a:rPr>
              <a:t> aid* and </a:t>
            </a:r>
            <a:r>
              <a:rPr lang="en-US" dirty="0">
                <a:solidFill>
                  <a:schemeClr val="tx2"/>
                </a:solidFill>
                <a:latin typeface="Arial" pitchFamily="34" charset="0"/>
                <a:cs typeface="Arial" pitchFamily="34" charset="0"/>
              </a:rPr>
              <a:t> </a:t>
            </a:r>
            <a:r>
              <a:rPr lang="en-US" dirty="0" smtClean="0">
                <a:solidFill>
                  <a:schemeClr val="tx2"/>
                </a:solidFill>
                <a:latin typeface="Arial" pitchFamily="34" charset="0"/>
                <a:cs typeface="Arial" pitchFamily="34" charset="0"/>
              </a:rPr>
              <a:t>pre-service training).</a:t>
            </a:r>
          </a:p>
        </p:txBody>
      </p:sp>
      <p:sp>
        <p:nvSpPr>
          <p:cNvPr id="4" name="Content Placeholder 3"/>
          <p:cNvSpPr>
            <a:spLocks noGrp="1"/>
          </p:cNvSpPr>
          <p:nvPr>
            <p:ph sz="half" idx="2"/>
          </p:nvPr>
        </p:nvSpPr>
        <p:spPr>
          <a:xfrm>
            <a:off x="4629151" y="1513115"/>
            <a:ext cx="3970563" cy="2997068"/>
          </a:xfrm>
        </p:spPr>
        <p:txBody>
          <a:bodyPr>
            <a:normAutofit fontScale="92500" lnSpcReduction="20000"/>
          </a:bodyPr>
          <a:lstStyle/>
          <a:p>
            <a:r>
              <a:rPr lang="en-US" b="1" dirty="0" smtClean="0">
                <a:solidFill>
                  <a:schemeClr val="tx1">
                    <a:lumMod val="75000"/>
                  </a:schemeClr>
                </a:solidFill>
                <a:latin typeface="Arial" pitchFamily="34" charset="0"/>
                <a:cs typeface="Arial" pitchFamily="34" charset="0"/>
              </a:rPr>
              <a:t>Step 4 </a:t>
            </a:r>
            <a:r>
              <a:rPr lang="en-US" dirty="0" smtClean="0">
                <a:solidFill>
                  <a:schemeClr val="tx2"/>
                </a:solidFill>
                <a:latin typeface="Arial" pitchFamily="34" charset="0"/>
                <a:cs typeface="Arial" pitchFamily="34" charset="0"/>
              </a:rPr>
              <a:t>– Pass background checks and schedule a home &amp; grounds inspection.</a:t>
            </a:r>
          </a:p>
          <a:p>
            <a:r>
              <a:rPr lang="en-US" b="1" dirty="0" smtClean="0">
                <a:solidFill>
                  <a:schemeClr val="tx1">
                    <a:lumMod val="75000"/>
                  </a:schemeClr>
                </a:solidFill>
                <a:latin typeface="Arial" pitchFamily="34" charset="0"/>
                <a:cs typeface="Arial" pitchFamily="34" charset="0"/>
              </a:rPr>
              <a:t>Step 5 </a:t>
            </a:r>
            <a:r>
              <a:rPr lang="en-US" dirty="0" smtClean="0">
                <a:solidFill>
                  <a:schemeClr val="tx2"/>
                </a:solidFill>
                <a:latin typeface="Arial" pitchFamily="34" charset="0"/>
                <a:cs typeface="Arial" pitchFamily="34" charset="0"/>
              </a:rPr>
              <a:t>– Complete family interviews for the family evaluation.  A final written report of the family evaluation will have a decision to approve or deny your application. </a:t>
            </a:r>
          </a:p>
          <a:p>
            <a:r>
              <a:rPr lang="en-US" b="1" i="1" dirty="0" smtClean="0">
                <a:solidFill>
                  <a:schemeClr val="tx1">
                    <a:lumMod val="75000"/>
                  </a:schemeClr>
                </a:solidFill>
                <a:latin typeface="Arial" pitchFamily="34" charset="0"/>
                <a:cs typeface="Arial" pitchFamily="34" charset="0"/>
              </a:rPr>
              <a:t>The application process takes about 90 days to complete and is dependent upon your active participation.</a:t>
            </a:r>
            <a:endParaRPr lang="en-US" b="1" i="1" dirty="0">
              <a:solidFill>
                <a:schemeClr val="tx1">
                  <a:lumMod val="75000"/>
                </a:schemeClr>
              </a:solidFill>
              <a:latin typeface="Arial" pitchFamily="34" charset="0"/>
              <a:cs typeface="Arial" pitchFamily="34" charset="0"/>
            </a:endParaRPr>
          </a:p>
        </p:txBody>
      </p:sp>
      <p:sp>
        <p:nvSpPr>
          <p:cNvPr id="7" name="TextBox 6"/>
          <p:cNvSpPr txBox="1"/>
          <p:nvPr/>
        </p:nvSpPr>
        <p:spPr>
          <a:xfrm>
            <a:off x="1436915" y="892629"/>
            <a:ext cx="5867400" cy="400110"/>
          </a:xfrm>
          <a:prstGeom prst="rect">
            <a:avLst/>
          </a:prstGeom>
          <a:noFill/>
        </p:spPr>
        <p:txBody>
          <a:bodyPr wrap="square" rtlCol="0">
            <a:spAutoFit/>
          </a:bodyPr>
          <a:lstStyle/>
          <a:p>
            <a:r>
              <a:rPr lang="en-US" sz="2000" b="1" dirty="0" smtClean="0">
                <a:solidFill>
                  <a:srgbClr val="964508"/>
                </a:solidFill>
                <a:effectLst>
                  <a:outerShdw blurRad="38100" dist="38100" dir="2700000" algn="tl">
                    <a:srgbClr val="000000">
                      <a:alpha val="43137"/>
                    </a:srgbClr>
                  </a:outerShdw>
                </a:effectLst>
                <a:latin typeface="Arial" pitchFamily="34" charset="0"/>
                <a:cs typeface="Arial" pitchFamily="34" charset="0"/>
              </a:rPr>
              <a:t>5 Steps to Completing the Application Process</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http://thefirststring.com/wordpress/wp-content/uploads/2015/05/iStock_000020530326Small.jp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443355" y="3250724"/>
            <a:ext cx="6169025" cy="28186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98910" y="228600"/>
            <a:ext cx="7543802" cy="693420"/>
          </a:xfrm>
        </p:spPr>
        <p:txBody>
          <a:bodyPr>
            <a:normAutofit/>
          </a:bodyPr>
          <a:lstStyle/>
          <a:p>
            <a:pPr algn="ctr"/>
            <a:r>
              <a:rPr lang="en-US" sz="2800" b="1" dirty="0" smtClean="0">
                <a:solidFill>
                  <a:srgbClr val="C00000"/>
                </a:solidFill>
                <a:effectLst>
                  <a:outerShdw blurRad="38100" dist="38100" dir="2700000" algn="tl">
                    <a:srgbClr val="000000">
                      <a:alpha val="43137"/>
                    </a:srgbClr>
                  </a:outerShdw>
                </a:effectLst>
                <a:cs typeface="Arial" pitchFamily="34" charset="0"/>
              </a:rPr>
              <a:t>Resource Family Application Process</a:t>
            </a:r>
            <a:endParaRPr lang="en-US" sz="2800" dirty="0"/>
          </a:p>
        </p:txBody>
      </p:sp>
      <p:sp>
        <p:nvSpPr>
          <p:cNvPr id="3" name="Content Placeholder 2"/>
          <p:cNvSpPr>
            <a:spLocks noGrp="1"/>
          </p:cNvSpPr>
          <p:nvPr>
            <p:ph idx="1"/>
          </p:nvPr>
        </p:nvSpPr>
        <p:spPr>
          <a:xfrm>
            <a:off x="342901" y="1262743"/>
            <a:ext cx="8252460" cy="2438400"/>
          </a:xfrm>
        </p:spPr>
        <p:txBody>
          <a:bodyPr>
            <a:normAutofit lnSpcReduction="10000"/>
          </a:bodyPr>
          <a:lstStyle/>
          <a:p>
            <a:pPr marL="0" indent="0">
              <a:spcBef>
                <a:spcPts val="0"/>
              </a:spcBef>
              <a:buNone/>
            </a:pPr>
            <a:r>
              <a:rPr lang="en-US" sz="2400" b="1" dirty="0">
                <a:solidFill>
                  <a:schemeClr val="tx2"/>
                </a:solidFill>
                <a:latin typeface="Arial" panose="020B0604020202020204" pitchFamily="34" charset="0"/>
                <a:cs typeface="Arial" panose="020B0604020202020204" pitchFamily="34" charset="0"/>
              </a:rPr>
              <a:t>Every application is </a:t>
            </a:r>
            <a:r>
              <a:rPr lang="en-US" sz="2400" b="1" dirty="0" smtClean="0">
                <a:solidFill>
                  <a:schemeClr val="tx2"/>
                </a:solidFill>
                <a:latin typeface="Arial" panose="020B0604020202020204" pitchFamily="34" charset="0"/>
                <a:cs typeface="Arial" panose="020B0604020202020204" pitchFamily="34" charset="0"/>
              </a:rPr>
              <a:t>unique!</a:t>
            </a:r>
          </a:p>
          <a:p>
            <a:pPr marL="0" indent="0">
              <a:spcBef>
                <a:spcPts val="0"/>
              </a:spcBef>
              <a:buNone/>
            </a:pPr>
            <a:endParaRPr lang="en-US" sz="900" b="1" dirty="0" smtClean="0">
              <a:solidFill>
                <a:schemeClr val="tx2"/>
              </a:solidFill>
              <a:latin typeface="Arial" panose="020B0604020202020204" pitchFamily="34" charset="0"/>
              <a:cs typeface="Arial" panose="020B0604020202020204" pitchFamily="34" charset="0"/>
            </a:endParaRPr>
          </a:p>
          <a:p>
            <a:pPr>
              <a:spcBef>
                <a:spcPts val="0"/>
              </a:spcBef>
              <a:buNone/>
            </a:pPr>
            <a:r>
              <a:rPr lang="en-US" sz="2000" b="1" dirty="0" smtClean="0">
                <a:solidFill>
                  <a:srgbClr val="FF0000"/>
                </a:solidFill>
                <a:latin typeface="Arial Black" panose="020B0A04020102020204" pitchFamily="34" charset="0"/>
                <a:cs typeface="Arial" panose="020B0604020202020204" pitchFamily="34" charset="0"/>
              </a:rPr>
              <a:t>	</a:t>
            </a:r>
            <a:r>
              <a:rPr lang="en-US" sz="2000" b="1" dirty="0" smtClean="0">
                <a:solidFill>
                  <a:srgbClr val="964508"/>
                </a:solidFill>
                <a:latin typeface="+mj-lt"/>
                <a:cs typeface="Arial" panose="020B0604020202020204" pitchFamily="34" charset="0"/>
              </a:rPr>
              <a:t>Time frames for completion and approval vary . . .  </a:t>
            </a:r>
            <a:endParaRPr lang="en-US" sz="2000" dirty="0" smtClean="0">
              <a:solidFill>
                <a:schemeClr val="tx2"/>
              </a:solidFill>
              <a:latin typeface="Arial" panose="020B0604020202020204" pitchFamily="34" charset="0"/>
              <a:cs typeface="Arial" panose="020B0604020202020204" pitchFamily="34" charset="0"/>
            </a:endParaRP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Some applications are processed faster… </a:t>
            </a: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Some go more slowly…</a:t>
            </a:r>
          </a:p>
          <a:p>
            <a:pPr lvl="1">
              <a:spcBef>
                <a:spcPts val="600"/>
              </a:spcBef>
            </a:pPr>
            <a:r>
              <a:rPr lang="en-US" sz="1700" dirty="0" smtClean="0">
                <a:solidFill>
                  <a:schemeClr val="tx2"/>
                </a:solidFill>
                <a:latin typeface="Arial" panose="020B0604020202020204" pitchFamily="34" charset="0"/>
                <a:cs typeface="Arial" panose="020B0604020202020204" pitchFamily="34" charset="0"/>
              </a:rPr>
              <a:t>Depends on an applicant’s circumstances and how quickly they complete the required steps such as training or providing required documentation</a:t>
            </a:r>
          </a:p>
          <a:p>
            <a:pPr marL="0" indent="0">
              <a:spcBef>
                <a:spcPts val="0"/>
              </a:spcBef>
              <a:buNone/>
            </a:pPr>
            <a:r>
              <a:rPr lang="en-US" sz="2000" dirty="0" smtClean="0">
                <a:solidFill>
                  <a:schemeClr val="tx2"/>
                </a:solidFill>
                <a:latin typeface="Arial" panose="020B0604020202020204" pitchFamily="34" charset="0"/>
                <a:cs typeface="Arial" panose="020B0604020202020204" pitchFamily="34" charset="0"/>
              </a:rPr>
              <a:t> </a:t>
            </a:r>
            <a:endParaRPr lang="en-US" sz="2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186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14" y="124972"/>
            <a:ext cx="5878286" cy="732446"/>
          </a:xfrm>
        </p:spPr>
        <p:txBody>
          <a:bodyPr>
            <a:normAutofit/>
          </a:bodyPr>
          <a:lstStyle/>
          <a:p>
            <a:r>
              <a:rPr lang="en-US" sz="2800" b="1" dirty="0" smtClean="0">
                <a:solidFill>
                  <a:srgbClr val="C00000"/>
                </a:solidFill>
                <a:effectLst>
                  <a:outerShdw blurRad="38100" dist="38100" dir="2700000" algn="tl">
                    <a:srgbClr val="000000">
                      <a:alpha val="43137"/>
                    </a:srgbClr>
                  </a:outerShdw>
                </a:effectLst>
                <a:cs typeface="Arial" pitchFamily="34" charset="0"/>
              </a:rPr>
              <a:t>Resource Family Application</a:t>
            </a:r>
            <a:endParaRPr lang="en-US" sz="28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032" y="349380"/>
            <a:ext cx="1513992" cy="4232928"/>
          </a:xfrm>
          <a:prstGeom prst="rect">
            <a:avLst/>
          </a:prstGeom>
        </p:spPr>
      </p:pic>
      <p:sp>
        <p:nvSpPr>
          <p:cNvPr id="5" name="Rectangle 4"/>
          <p:cNvSpPr/>
          <p:nvPr/>
        </p:nvSpPr>
        <p:spPr>
          <a:xfrm>
            <a:off x="2057400" y="1171977"/>
            <a:ext cx="6622869" cy="3500956"/>
          </a:xfrm>
          <a:prstGeom prst="rect">
            <a:avLst/>
          </a:prstGeom>
        </p:spPr>
        <p:txBody>
          <a:bodyPr wrap="square" lIns="68579" tIns="34289" rIns="68579" bIns="34289">
            <a:spAutoFit/>
          </a:bodyPr>
          <a:lstStyle/>
          <a:p>
            <a:pPr>
              <a:spcBef>
                <a:spcPts val="900"/>
              </a:spcBef>
              <a:spcAft>
                <a:spcPts val="1200"/>
              </a:spcAft>
            </a:pPr>
            <a:r>
              <a:rPr lang="en-US" sz="2100" b="1" dirty="0" smtClean="0">
                <a:solidFill>
                  <a:srgbClr val="964508"/>
                </a:solidFill>
                <a:effectLst>
                  <a:outerShdw blurRad="38100" dist="38100" dir="2700000" algn="tl">
                    <a:srgbClr val="000000">
                      <a:alpha val="43137"/>
                    </a:srgbClr>
                  </a:outerShdw>
                </a:effectLst>
                <a:latin typeface="+mj-lt"/>
                <a:cs typeface="Arial" panose="020B0604020202020204" pitchFamily="34" charset="0"/>
              </a:rPr>
              <a:t>What you need to know!</a:t>
            </a:r>
            <a:endParaRPr lang="en-US" sz="2100" b="1" dirty="0">
              <a:solidFill>
                <a:srgbClr val="964508"/>
              </a:solidFill>
              <a:effectLst>
                <a:outerShdw blurRad="38100" dist="38100" dir="2700000" algn="tl">
                  <a:srgbClr val="000000">
                    <a:alpha val="43137"/>
                  </a:srgbClr>
                </a:outerShdw>
              </a:effectLst>
              <a:latin typeface="+mj-lt"/>
              <a:cs typeface="Arial" panose="020B0604020202020204" pitchFamily="34" charset="0"/>
            </a:endParaRPr>
          </a:p>
          <a:p>
            <a:pPr marL="214308" indent="-214308">
              <a:spcBef>
                <a:spcPts val="900"/>
              </a:spcBef>
              <a:buFont typeface="Arial" panose="020B0604020202020204" pitchFamily="34" charset="0"/>
              <a:buChar char="•"/>
            </a:pPr>
            <a:r>
              <a:rPr lang="en-US" sz="1700" b="1" dirty="0" smtClean="0">
                <a:solidFill>
                  <a:schemeClr val="tx2"/>
                </a:solidFill>
                <a:latin typeface="Arial" panose="020B0604020202020204" pitchFamily="34" charset="0"/>
                <a:cs typeface="Arial" panose="020B0604020202020204" pitchFamily="34" charset="0"/>
              </a:rPr>
              <a:t>Approval is </a:t>
            </a:r>
            <a:r>
              <a:rPr lang="en-US" sz="1700" b="1" dirty="0">
                <a:solidFill>
                  <a:schemeClr val="tx2"/>
                </a:solidFill>
                <a:latin typeface="Arial" panose="020B0604020202020204" pitchFamily="34" charset="0"/>
                <a:cs typeface="Arial" panose="020B0604020202020204" pitchFamily="34" charset="0"/>
              </a:rPr>
              <a:t>not granted automatically.  </a:t>
            </a:r>
          </a:p>
          <a:p>
            <a:pPr marL="557199" lvl="1" indent="-214308">
              <a:spcBef>
                <a:spcPts val="900"/>
              </a:spcBef>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An applicant’s comprehensive assessment must </a:t>
            </a:r>
            <a:r>
              <a:rPr lang="en-US" sz="1600" dirty="0">
                <a:solidFill>
                  <a:schemeClr val="tx2"/>
                </a:solidFill>
                <a:latin typeface="Arial" panose="020B0604020202020204" pitchFamily="34" charset="0"/>
                <a:cs typeface="Arial" panose="020B0604020202020204" pitchFamily="34" charset="0"/>
              </a:rPr>
              <a:t>meet </a:t>
            </a:r>
            <a:r>
              <a:rPr lang="en-US" sz="1600" dirty="0" smtClean="0">
                <a:solidFill>
                  <a:schemeClr val="tx2"/>
                </a:solidFill>
                <a:latin typeface="Arial" panose="020B0604020202020204" pitchFamily="34" charset="0"/>
                <a:cs typeface="Arial" panose="020B0604020202020204" pitchFamily="34" charset="0"/>
              </a:rPr>
              <a:t/>
            </a:r>
            <a:br>
              <a:rPr lang="en-US" sz="1600" dirty="0" smtClean="0">
                <a:solidFill>
                  <a:schemeClr val="tx2"/>
                </a:solidFill>
                <a:latin typeface="Arial" panose="020B0604020202020204" pitchFamily="34" charset="0"/>
                <a:cs typeface="Arial" panose="020B0604020202020204" pitchFamily="34" charset="0"/>
              </a:rPr>
            </a:br>
            <a:r>
              <a:rPr lang="en-US" sz="1600" dirty="0" smtClean="0">
                <a:solidFill>
                  <a:schemeClr val="tx2"/>
                </a:solidFill>
                <a:latin typeface="Arial" panose="020B0604020202020204" pitchFamily="34" charset="0"/>
                <a:cs typeface="Arial" panose="020B0604020202020204" pitchFamily="34" charset="0"/>
              </a:rPr>
              <a:t>Written Directives to be approved.</a:t>
            </a:r>
            <a:endParaRPr lang="en-US" sz="1600" dirty="0">
              <a:solidFill>
                <a:schemeClr val="tx2"/>
              </a:solidFill>
              <a:latin typeface="Arial" panose="020B0604020202020204" pitchFamily="34" charset="0"/>
              <a:cs typeface="Arial" panose="020B0604020202020204" pitchFamily="34" charset="0"/>
            </a:endParaRPr>
          </a:p>
          <a:p>
            <a:pPr marL="214308" indent="-214308">
              <a:spcBef>
                <a:spcPts val="900"/>
              </a:spcBef>
              <a:buFont typeface="Arial" panose="020B0604020202020204" pitchFamily="34" charset="0"/>
              <a:buChar char="•"/>
            </a:pPr>
            <a:r>
              <a:rPr lang="en-US" sz="1700" b="1" dirty="0">
                <a:solidFill>
                  <a:schemeClr val="tx2"/>
                </a:solidFill>
                <a:latin typeface="Arial" panose="020B0604020202020204" pitchFamily="34" charset="0"/>
                <a:cs typeface="Arial" panose="020B0604020202020204" pitchFamily="34" charset="0"/>
              </a:rPr>
              <a:t>Receiving </a:t>
            </a:r>
            <a:r>
              <a:rPr lang="en-US" sz="1700" b="1" dirty="0" smtClean="0">
                <a:solidFill>
                  <a:schemeClr val="tx2"/>
                </a:solidFill>
                <a:latin typeface="Arial" panose="020B0604020202020204" pitchFamily="34" charset="0"/>
                <a:cs typeface="Arial" panose="020B0604020202020204" pitchFamily="34" charset="0"/>
              </a:rPr>
              <a:t>approval does </a:t>
            </a:r>
            <a:r>
              <a:rPr lang="en-US" sz="1700" b="1" dirty="0">
                <a:solidFill>
                  <a:schemeClr val="tx2"/>
                </a:solidFill>
                <a:latin typeface="Arial" panose="020B0604020202020204" pitchFamily="34" charset="0"/>
                <a:cs typeface="Arial" panose="020B0604020202020204" pitchFamily="34" charset="0"/>
              </a:rPr>
              <a:t>not </a:t>
            </a:r>
            <a:r>
              <a:rPr lang="en-US" sz="1700" b="1" dirty="0" smtClean="0">
                <a:solidFill>
                  <a:schemeClr val="tx2"/>
                </a:solidFill>
                <a:latin typeface="Arial" panose="020B0604020202020204" pitchFamily="34" charset="0"/>
                <a:cs typeface="Arial" panose="020B0604020202020204" pitchFamily="34" charset="0"/>
              </a:rPr>
              <a:t>guarantee a child </a:t>
            </a:r>
            <a:r>
              <a:rPr lang="en-US" sz="1700" b="1" dirty="0">
                <a:solidFill>
                  <a:schemeClr val="tx2"/>
                </a:solidFill>
                <a:latin typeface="Arial" panose="020B0604020202020204" pitchFamily="34" charset="0"/>
                <a:cs typeface="Arial" panose="020B0604020202020204" pitchFamily="34" charset="0"/>
              </a:rPr>
              <a:t>will be </a:t>
            </a:r>
            <a:r>
              <a:rPr lang="en-US" sz="1700" b="1" dirty="0" smtClean="0">
                <a:solidFill>
                  <a:schemeClr val="tx2"/>
                </a:solidFill>
                <a:latin typeface="Arial" panose="020B0604020202020204" pitchFamily="34" charset="0"/>
                <a:cs typeface="Arial" panose="020B0604020202020204" pitchFamily="34" charset="0"/>
              </a:rPr>
              <a:t/>
            </a:r>
            <a:br>
              <a:rPr lang="en-US" sz="1700" b="1" dirty="0" smtClean="0">
                <a:solidFill>
                  <a:schemeClr val="tx2"/>
                </a:solidFill>
                <a:latin typeface="Arial" panose="020B0604020202020204" pitchFamily="34" charset="0"/>
                <a:cs typeface="Arial" panose="020B0604020202020204" pitchFamily="34" charset="0"/>
              </a:rPr>
            </a:br>
            <a:r>
              <a:rPr lang="en-US" sz="1700" b="1" dirty="0" smtClean="0">
                <a:solidFill>
                  <a:schemeClr val="tx2"/>
                </a:solidFill>
                <a:latin typeface="Arial" panose="020B0604020202020204" pitchFamily="34" charset="0"/>
                <a:cs typeface="Arial" panose="020B0604020202020204" pitchFamily="34" charset="0"/>
              </a:rPr>
              <a:t>placed </a:t>
            </a:r>
            <a:r>
              <a:rPr lang="en-US" sz="1700" b="1" dirty="0">
                <a:solidFill>
                  <a:schemeClr val="tx2"/>
                </a:solidFill>
                <a:latin typeface="Arial" panose="020B0604020202020204" pitchFamily="34" charset="0"/>
                <a:cs typeface="Arial" panose="020B0604020202020204" pitchFamily="34" charset="0"/>
              </a:rPr>
              <a:t>in your home. </a:t>
            </a:r>
            <a:endParaRPr lang="en-US" sz="1700" b="1" dirty="0" smtClean="0">
              <a:solidFill>
                <a:schemeClr val="tx2"/>
              </a:solidFill>
              <a:latin typeface="Arial" panose="020B0604020202020204" pitchFamily="34" charset="0"/>
              <a:cs typeface="Arial" panose="020B0604020202020204" pitchFamily="34" charset="0"/>
            </a:endParaRPr>
          </a:p>
          <a:p>
            <a:pPr marL="557200" lvl="1" indent="-214308">
              <a:spcBef>
                <a:spcPts val="900"/>
              </a:spcBef>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A child’s social worker or probation officer makes placement decisions.</a:t>
            </a:r>
          </a:p>
          <a:p>
            <a:pPr marL="557200" lvl="1" indent="-214308">
              <a:spcBef>
                <a:spcPts val="900"/>
              </a:spcBef>
              <a:buFont typeface="Arial" panose="020B0604020202020204" pitchFamily="34" charset="0"/>
              <a:buChar char="•"/>
            </a:pPr>
            <a:r>
              <a:rPr lang="en-US" sz="1600" dirty="0" smtClean="0">
                <a:solidFill>
                  <a:schemeClr val="tx2"/>
                </a:solidFill>
                <a:latin typeface="Arial" panose="020B0604020202020204" pitchFamily="34" charset="0"/>
                <a:cs typeface="Arial" panose="020B0604020202020204" pitchFamily="34" charset="0"/>
              </a:rPr>
              <a:t>Placement decisions are made in the child’s best interests.</a:t>
            </a:r>
          </a:p>
          <a:p>
            <a:pPr marL="557200" lvl="1" indent="-214308">
              <a:spcBef>
                <a:spcPts val="900"/>
              </a:spcBef>
              <a:buFont typeface="Arial" panose="020B0604020202020204" pitchFamily="34" charset="0"/>
              <a:buChar char="•"/>
            </a:pPr>
            <a:r>
              <a:rPr lang="en-US" sz="1600" b="1" dirty="0" smtClean="0">
                <a:solidFill>
                  <a:schemeClr val="tx2"/>
                </a:solidFill>
                <a:latin typeface="Arial" panose="020B0604020202020204" pitchFamily="34" charset="0"/>
                <a:cs typeface="Arial" panose="020B0604020202020204" pitchFamily="34" charset="0"/>
              </a:rPr>
              <a:t>Process within 90 days</a:t>
            </a:r>
            <a:endParaRPr lang="en-US" sz="16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852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additive="base">
                                        <p:cTn id="1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 result for due process"/>
          <p:cNvPicPr>
            <a:picLocks noChangeAspect="1" noChangeArrowheads="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4867474" y="1477670"/>
            <a:ext cx="4276524" cy="37380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8086" y="361530"/>
            <a:ext cx="7825104" cy="498442"/>
          </a:xfrm>
        </p:spPr>
        <p:txBody>
          <a:bodyPr>
            <a:normAutofit/>
          </a:bodyPr>
          <a:lstStyle/>
          <a:p>
            <a:pPr algn="ctr"/>
            <a:r>
              <a:rPr lang="en-US" sz="2800" b="1" dirty="0" smtClean="0">
                <a:solidFill>
                  <a:srgbClr val="C00000"/>
                </a:solidFill>
                <a:effectLst>
                  <a:outerShdw blurRad="38100" dist="38100" dir="2700000" algn="tl">
                    <a:srgbClr val="000000">
                      <a:alpha val="43137"/>
                    </a:srgbClr>
                  </a:outerShdw>
                </a:effectLst>
                <a:cs typeface="Arial" pitchFamily="34" charset="0"/>
              </a:rPr>
              <a:t>Resource Family Application</a:t>
            </a:r>
            <a:endParaRPr lang="en-US" sz="2800" dirty="0">
              <a:solidFill>
                <a:srgbClr val="C00000"/>
              </a:solidFill>
            </a:endParaRPr>
          </a:p>
        </p:txBody>
      </p:sp>
      <p:sp>
        <p:nvSpPr>
          <p:cNvPr id="3" name="Content Placeholder 2"/>
          <p:cNvSpPr>
            <a:spLocks noGrp="1"/>
          </p:cNvSpPr>
          <p:nvPr>
            <p:ph idx="1"/>
          </p:nvPr>
        </p:nvSpPr>
        <p:spPr>
          <a:xfrm>
            <a:off x="235637" y="1687286"/>
            <a:ext cx="4969410" cy="3104169"/>
          </a:xfrm>
        </p:spPr>
        <p:txBody>
          <a:bodyPr>
            <a:normAutofit/>
          </a:bodyPr>
          <a:lstStyle/>
          <a:p>
            <a:pPr>
              <a:buNone/>
            </a:pPr>
            <a:r>
              <a:rPr lang="en-US" sz="2000" dirty="0" smtClean="0">
                <a:solidFill>
                  <a:schemeClr val="tx2"/>
                </a:solidFill>
                <a:latin typeface="Arial" panose="020B0604020202020204" pitchFamily="34" charset="0"/>
                <a:cs typeface="Arial" panose="020B0604020202020204" pitchFamily="34" charset="0"/>
              </a:rPr>
              <a:t>   If a </a:t>
            </a:r>
            <a:r>
              <a:rPr lang="en-US" sz="2000" dirty="0">
                <a:solidFill>
                  <a:schemeClr val="tx2"/>
                </a:solidFill>
                <a:latin typeface="Arial" panose="020B0604020202020204" pitchFamily="34" charset="0"/>
                <a:cs typeface="Arial" panose="020B0604020202020204" pitchFamily="34" charset="0"/>
              </a:rPr>
              <a:t>Resource </a:t>
            </a:r>
            <a:r>
              <a:rPr lang="en-US" sz="2000" dirty="0" smtClean="0">
                <a:solidFill>
                  <a:schemeClr val="tx2"/>
                </a:solidFill>
                <a:latin typeface="Arial" panose="020B0604020202020204" pitchFamily="34" charset="0"/>
                <a:cs typeface="Arial" panose="020B0604020202020204" pitchFamily="34" charset="0"/>
              </a:rPr>
              <a:t>Parent, </a:t>
            </a:r>
            <a:r>
              <a:rPr lang="en-US" sz="2000" dirty="0">
                <a:solidFill>
                  <a:schemeClr val="tx2"/>
                </a:solidFill>
                <a:latin typeface="Arial" panose="020B0604020202020204" pitchFamily="34" charset="0"/>
                <a:cs typeface="Arial" panose="020B0604020202020204" pitchFamily="34" charset="0"/>
              </a:rPr>
              <a:t>applicant, </a:t>
            </a:r>
            <a:r>
              <a:rPr lang="en-US" sz="2000" dirty="0" smtClean="0">
                <a:solidFill>
                  <a:schemeClr val="tx2"/>
                </a:solidFill>
                <a:latin typeface="Arial" panose="020B0604020202020204" pitchFamily="34" charset="0"/>
                <a:cs typeface="Arial" panose="020B0604020202020204" pitchFamily="34" charset="0"/>
              </a:rPr>
              <a:t/>
            </a:r>
            <a:br>
              <a:rPr lang="en-US" sz="2000" dirty="0" smtClean="0">
                <a:solidFill>
                  <a:schemeClr val="tx2"/>
                </a:solidFill>
                <a:latin typeface="Arial" panose="020B0604020202020204" pitchFamily="34" charset="0"/>
                <a:cs typeface="Arial" panose="020B0604020202020204" pitchFamily="34" charset="0"/>
              </a:rPr>
            </a:br>
            <a:r>
              <a:rPr lang="en-US" sz="2000" dirty="0" smtClean="0">
                <a:solidFill>
                  <a:schemeClr val="tx2"/>
                </a:solidFill>
                <a:latin typeface="Arial" panose="020B0604020202020204" pitchFamily="34" charset="0"/>
                <a:cs typeface="Arial" panose="020B0604020202020204" pitchFamily="34" charset="0"/>
              </a:rPr>
              <a:t>or individual receives a:</a:t>
            </a: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Notice </a:t>
            </a:r>
            <a:r>
              <a:rPr lang="en-US" sz="1800" dirty="0">
                <a:solidFill>
                  <a:schemeClr val="tx2"/>
                </a:solidFill>
                <a:latin typeface="Arial" panose="020B0604020202020204" pitchFamily="34" charset="0"/>
                <a:cs typeface="Arial" panose="020B0604020202020204" pitchFamily="34" charset="0"/>
              </a:rPr>
              <a:t>of </a:t>
            </a:r>
            <a:r>
              <a:rPr lang="en-US" sz="1800" dirty="0" smtClean="0">
                <a:solidFill>
                  <a:schemeClr val="tx2"/>
                </a:solidFill>
                <a:latin typeface="Arial" panose="020B0604020202020204" pitchFamily="34" charset="0"/>
                <a:cs typeface="Arial" panose="020B0604020202020204" pitchFamily="34" charset="0"/>
              </a:rPr>
              <a:t>denial </a:t>
            </a:r>
            <a:r>
              <a:rPr lang="en-US" sz="1800" dirty="0">
                <a:solidFill>
                  <a:schemeClr val="tx2"/>
                </a:solidFill>
                <a:latin typeface="Arial" panose="020B0604020202020204" pitchFamily="34" charset="0"/>
                <a:cs typeface="Arial" panose="020B0604020202020204" pitchFamily="34" charset="0"/>
              </a:rPr>
              <a:t>or </a:t>
            </a:r>
            <a:r>
              <a:rPr lang="en-US" sz="1800" dirty="0" smtClean="0">
                <a:solidFill>
                  <a:schemeClr val="tx2"/>
                </a:solidFill>
                <a:latin typeface="Arial" panose="020B0604020202020204" pitchFamily="34" charset="0"/>
                <a:cs typeface="Arial" panose="020B0604020202020204" pitchFamily="34" charset="0"/>
              </a:rPr>
              <a:t>rescission </a:t>
            </a:r>
            <a:r>
              <a:rPr lang="en-US" sz="1800" dirty="0">
                <a:solidFill>
                  <a:schemeClr val="tx2"/>
                </a:solidFill>
                <a:latin typeface="Arial" panose="020B0604020202020204" pitchFamily="34" charset="0"/>
                <a:cs typeface="Arial" panose="020B0604020202020204" pitchFamily="34" charset="0"/>
              </a:rPr>
              <a:t>of approval, </a:t>
            </a:r>
            <a:endParaRPr lang="en-US" sz="1800" dirty="0" smtClean="0">
              <a:solidFill>
                <a:schemeClr val="tx2"/>
              </a:solidFill>
              <a:latin typeface="Arial" panose="020B0604020202020204" pitchFamily="34" charset="0"/>
              <a:cs typeface="Arial" panose="020B0604020202020204" pitchFamily="34" charset="0"/>
            </a:endParaRP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Notice </a:t>
            </a:r>
            <a:r>
              <a:rPr lang="en-US" sz="1800" dirty="0">
                <a:solidFill>
                  <a:schemeClr val="tx2"/>
                </a:solidFill>
                <a:latin typeface="Arial" panose="020B0604020202020204" pitchFamily="34" charset="0"/>
                <a:cs typeface="Arial" panose="020B0604020202020204" pitchFamily="34" charset="0"/>
              </a:rPr>
              <a:t>of </a:t>
            </a:r>
            <a:r>
              <a:rPr lang="en-US" sz="1800" dirty="0" smtClean="0">
                <a:solidFill>
                  <a:schemeClr val="tx2"/>
                </a:solidFill>
                <a:latin typeface="Arial" panose="020B0604020202020204" pitchFamily="34" charset="0"/>
                <a:cs typeface="Arial" panose="020B0604020202020204" pitchFamily="34" charset="0"/>
              </a:rPr>
              <a:t>exemption </a:t>
            </a:r>
            <a:r>
              <a:rPr lang="en-US" sz="1800" dirty="0">
                <a:solidFill>
                  <a:schemeClr val="tx2"/>
                </a:solidFill>
                <a:latin typeface="Arial" panose="020B0604020202020204" pitchFamily="34" charset="0"/>
                <a:cs typeface="Arial" panose="020B0604020202020204" pitchFamily="34" charset="0"/>
              </a:rPr>
              <a:t>denial or rescission, </a:t>
            </a:r>
            <a:endParaRPr lang="en-US" sz="1800" dirty="0" smtClean="0">
              <a:solidFill>
                <a:schemeClr val="tx2"/>
              </a:solidFill>
              <a:latin typeface="Arial" panose="020B0604020202020204" pitchFamily="34" charset="0"/>
              <a:cs typeface="Arial" panose="020B0604020202020204" pitchFamily="34" charset="0"/>
            </a:endParaRPr>
          </a:p>
          <a:p>
            <a:pPr marL="637787" lvl="1" indent="-342900">
              <a:buFont typeface="+mj-lt"/>
              <a:buAutoNum type="arabicPeriod"/>
            </a:pPr>
            <a:r>
              <a:rPr lang="en-US" sz="1800" dirty="0" smtClean="0">
                <a:solidFill>
                  <a:schemeClr val="tx2"/>
                </a:solidFill>
                <a:latin typeface="Arial" panose="020B0604020202020204" pitchFamily="34" charset="0"/>
                <a:cs typeface="Arial" panose="020B0604020202020204" pitchFamily="34" charset="0"/>
              </a:rPr>
              <a:t>Notice </a:t>
            </a:r>
            <a:r>
              <a:rPr lang="en-US" sz="1800" dirty="0">
                <a:solidFill>
                  <a:schemeClr val="tx2"/>
                </a:solidFill>
                <a:latin typeface="Arial" panose="020B0604020202020204" pitchFamily="34" charset="0"/>
                <a:cs typeface="Arial" panose="020B0604020202020204" pitchFamily="34" charset="0"/>
              </a:rPr>
              <a:t>of </a:t>
            </a:r>
            <a:r>
              <a:rPr lang="en-US" sz="1800" dirty="0" smtClean="0">
                <a:solidFill>
                  <a:schemeClr val="tx2"/>
                </a:solidFill>
                <a:latin typeface="Arial" panose="020B0604020202020204" pitchFamily="34" charset="0"/>
                <a:cs typeface="Arial" panose="020B0604020202020204" pitchFamily="34" charset="0"/>
              </a:rPr>
              <a:t>exclusion</a:t>
            </a:r>
            <a:r>
              <a:rPr lang="en-US" sz="1800" dirty="0">
                <a:solidFill>
                  <a:schemeClr val="tx2"/>
                </a:solidFill>
                <a:latin typeface="Arial" panose="020B0604020202020204" pitchFamily="34" charset="0"/>
                <a:cs typeface="Arial" panose="020B0604020202020204" pitchFamily="34" charset="0"/>
              </a:rPr>
              <a:t>, </a:t>
            </a:r>
            <a:endParaRPr lang="en-US" sz="1800" dirty="0" smtClean="0">
              <a:solidFill>
                <a:schemeClr val="tx2"/>
              </a:solidFill>
              <a:latin typeface="Arial" panose="020B0604020202020204" pitchFamily="34" charset="0"/>
              <a:cs typeface="Arial" panose="020B0604020202020204" pitchFamily="34" charset="0"/>
            </a:endParaRPr>
          </a:p>
          <a:p>
            <a:pPr>
              <a:spcBef>
                <a:spcPts val="600"/>
              </a:spcBef>
              <a:buNone/>
            </a:pPr>
            <a:r>
              <a:rPr lang="en-US" i="1" dirty="0" smtClean="0">
                <a:solidFill>
                  <a:schemeClr val="tx2"/>
                </a:solidFill>
                <a:latin typeface="Arial" panose="020B0604020202020204" pitchFamily="34" charset="0"/>
                <a:cs typeface="Arial" panose="020B0604020202020204" pitchFamily="34" charset="0"/>
              </a:rPr>
              <a:t>     that person may </a:t>
            </a:r>
            <a:r>
              <a:rPr lang="en-US" i="1" dirty="0" smtClean="0">
                <a:solidFill>
                  <a:srgbClr val="C00000"/>
                </a:solidFill>
                <a:latin typeface="Arial" panose="020B0604020202020204" pitchFamily="34" charset="0"/>
                <a:cs typeface="Arial" panose="020B0604020202020204" pitchFamily="34" charset="0"/>
              </a:rPr>
              <a:t>appeal</a:t>
            </a:r>
            <a:r>
              <a:rPr lang="en-US" i="1" dirty="0" smtClean="0">
                <a:solidFill>
                  <a:schemeClr val="tx2"/>
                </a:solidFill>
                <a:latin typeface="Arial" panose="020B0604020202020204" pitchFamily="34" charset="0"/>
                <a:cs typeface="Arial" panose="020B0604020202020204" pitchFamily="34" charset="0"/>
              </a:rPr>
              <a:t> the decision </a:t>
            </a:r>
            <a:r>
              <a:rPr lang="en-US" i="1" dirty="0" smtClean="0">
                <a:solidFill>
                  <a:srgbClr val="964508"/>
                </a:solidFill>
                <a:latin typeface="Arial" panose="020B0604020202020204" pitchFamily="34" charset="0"/>
                <a:cs typeface="Arial" panose="020B0604020202020204" pitchFamily="34" charset="0"/>
              </a:rPr>
              <a:t>by</a:t>
            </a:r>
            <a:br>
              <a:rPr lang="en-US" i="1" dirty="0" smtClean="0">
                <a:solidFill>
                  <a:srgbClr val="964508"/>
                </a:solidFill>
                <a:latin typeface="Arial" panose="020B0604020202020204" pitchFamily="34" charset="0"/>
                <a:cs typeface="Arial" panose="020B0604020202020204" pitchFamily="34" charset="0"/>
              </a:rPr>
            </a:br>
            <a:r>
              <a:rPr lang="en-US" i="1" dirty="0" smtClean="0">
                <a:solidFill>
                  <a:srgbClr val="964508"/>
                </a:solidFill>
                <a:latin typeface="Arial" panose="020B0604020202020204" pitchFamily="34" charset="0"/>
                <a:cs typeface="Arial" panose="020B0604020202020204" pitchFamily="34" charset="0"/>
              </a:rPr>
              <a:t> requesting a state hearing.</a:t>
            </a:r>
          </a:p>
          <a:p>
            <a:pPr>
              <a:spcBef>
                <a:spcPts val="600"/>
              </a:spcBef>
              <a:buNone/>
            </a:pPr>
            <a:r>
              <a:rPr lang="en-US" i="1" dirty="0" smtClean="0">
                <a:solidFill>
                  <a:srgbClr val="964508"/>
                </a:solidFill>
                <a:latin typeface="Arial" panose="020B0604020202020204" pitchFamily="34" charset="0"/>
                <a:cs typeface="Arial" panose="020B0604020202020204" pitchFamily="34" charset="0"/>
              </a:rPr>
              <a:t>	</a:t>
            </a:r>
            <a:r>
              <a:rPr lang="en-US" sz="1200" b="1" i="1" dirty="0" smtClean="0">
                <a:solidFill>
                  <a:schemeClr val="tx2"/>
                </a:solidFill>
                <a:latin typeface="Arial" panose="020B0604020202020204" pitchFamily="34" charset="0"/>
                <a:cs typeface="Arial" panose="020B0604020202020204" pitchFamily="34" charset="0"/>
              </a:rPr>
              <a:t>*If the decision is not appealed on, or before, the due date, the action will be final*</a:t>
            </a:r>
            <a:endParaRPr lang="en-US" sz="1200" b="1" i="1" dirty="0">
              <a:solidFill>
                <a:schemeClr val="tx2"/>
              </a:solidFill>
              <a:latin typeface="Arial" panose="020B0604020202020204" pitchFamily="34" charset="0"/>
              <a:cs typeface="Arial" panose="020B0604020202020204" pitchFamily="34" charset="0"/>
            </a:endParaRPr>
          </a:p>
        </p:txBody>
      </p:sp>
      <p:sp>
        <p:nvSpPr>
          <p:cNvPr id="6" name="TextBox 5"/>
          <p:cNvSpPr txBox="1"/>
          <p:nvPr/>
        </p:nvSpPr>
        <p:spPr>
          <a:xfrm>
            <a:off x="435430" y="1077686"/>
            <a:ext cx="5225142" cy="523220"/>
          </a:xfrm>
          <a:prstGeom prst="rect">
            <a:avLst/>
          </a:prstGeom>
          <a:noFill/>
        </p:spPr>
        <p:txBody>
          <a:bodyPr wrap="square" rtlCol="0">
            <a:spAutoFit/>
          </a:bodyPr>
          <a:lstStyle/>
          <a:p>
            <a:r>
              <a:rPr lang="en-US" sz="2800" b="1" dirty="0" smtClean="0">
                <a:effectLst>
                  <a:outerShdw blurRad="38100" dist="38100" dir="2700000" algn="tl">
                    <a:srgbClr val="000000">
                      <a:alpha val="43137"/>
                    </a:srgbClr>
                  </a:outerShdw>
                </a:effectLst>
              </a:rPr>
              <a:t>DUE PROCESS</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472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221" y="221876"/>
            <a:ext cx="7543802" cy="666766"/>
          </a:xfrm>
        </p:spPr>
        <p:txBody>
          <a:bodyPr>
            <a:normAutofit/>
          </a:bodyPr>
          <a:lstStyle/>
          <a:p>
            <a:r>
              <a:rPr lang="en-US" sz="2800" b="1" dirty="0" smtClean="0">
                <a:solidFill>
                  <a:srgbClr val="C00000"/>
                </a:solidFill>
                <a:effectLst>
                  <a:outerShdw blurRad="38100" dist="38100" dir="2700000" algn="tl">
                    <a:srgbClr val="000000">
                      <a:alpha val="43137"/>
                    </a:srgbClr>
                  </a:outerShdw>
                </a:effectLst>
                <a:cs typeface="Arial" pitchFamily="34" charset="0"/>
              </a:rPr>
              <a:t>Resource Family Application Process</a:t>
            </a:r>
            <a:endParaRPr lang="en-US" sz="2800" b="1" dirty="0">
              <a:solidFill>
                <a:schemeClr val="tx1"/>
              </a:solidFill>
            </a:endParaRPr>
          </a:p>
        </p:txBody>
      </p:sp>
      <p:sp>
        <p:nvSpPr>
          <p:cNvPr id="3" name="Content Placeholder 2"/>
          <p:cNvSpPr>
            <a:spLocks noGrp="1"/>
          </p:cNvSpPr>
          <p:nvPr>
            <p:ph idx="1"/>
          </p:nvPr>
        </p:nvSpPr>
        <p:spPr>
          <a:xfrm>
            <a:off x="402771" y="1004552"/>
            <a:ext cx="3795742" cy="3734874"/>
          </a:xfrm>
        </p:spPr>
        <p:txBody>
          <a:bodyPr>
            <a:normAutofit fontScale="92500" lnSpcReduction="20000"/>
          </a:bodyPr>
          <a:lstStyle/>
          <a:p>
            <a:pPr>
              <a:buNone/>
            </a:pPr>
            <a:r>
              <a:rPr lang="en-US" sz="2600" b="1" dirty="0" smtClean="0">
                <a:solidFill>
                  <a:schemeClr val="bg2">
                    <a:lumMod val="50000"/>
                  </a:schemeClr>
                </a:solidFill>
                <a:latin typeface="+mj-lt"/>
                <a:cs typeface="Arial" panose="020B0604020202020204" pitchFamily="34" charset="0"/>
              </a:rPr>
              <a:t>If this seems </a:t>
            </a:r>
          </a:p>
          <a:p>
            <a:pPr>
              <a:spcBef>
                <a:spcPts val="0"/>
              </a:spcBef>
              <a:buNone/>
            </a:pPr>
            <a:r>
              <a:rPr lang="en-US" sz="2600" b="1" dirty="0" smtClean="0">
                <a:solidFill>
                  <a:schemeClr val="bg2">
                    <a:lumMod val="50000"/>
                  </a:schemeClr>
                </a:solidFill>
                <a:latin typeface="+mj-lt"/>
                <a:cs typeface="Arial" panose="020B0604020202020204" pitchFamily="34" charset="0"/>
              </a:rPr>
              <a:t>   	overwhelming, </a:t>
            </a:r>
          </a:p>
          <a:p>
            <a:pPr>
              <a:spcBef>
                <a:spcPts val="0"/>
              </a:spcBef>
              <a:buNone/>
            </a:pPr>
            <a:r>
              <a:rPr lang="en-US" sz="2600" b="1" dirty="0" smtClean="0">
                <a:solidFill>
                  <a:schemeClr val="tx2"/>
                </a:solidFill>
                <a:latin typeface="+mj-lt"/>
                <a:cs typeface="Arial" panose="020B0604020202020204" pitchFamily="34" charset="0"/>
              </a:rPr>
              <a:t>          we are here</a:t>
            </a:r>
            <a:br>
              <a:rPr lang="en-US" sz="2600" b="1" dirty="0" smtClean="0">
                <a:solidFill>
                  <a:schemeClr val="tx2"/>
                </a:solidFill>
                <a:latin typeface="+mj-lt"/>
                <a:cs typeface="Arial" panose="020B0604020202020204" pitchFamily="34" charset="0"/>
              </a:rPr>
            </a:br>
            <a:r>
              <a:rPr lang="en-US" sz="2600" b="1" dirty="0" smtClean="0">
                <a:solidFill>
                  <a:schemeClr val="tx2"/>
                </a:solidFill>
                <a:latin typeface="+mj-lt"/>
                <a:cs typeface="Arial" panose="020B0604020202020204" pitchFamily="34" charset="0"/>
              </a:rPr>
              <a:t>            to help you!</a:t>
            </a:r>
          </a:p>
          <a:p>
            <a:pPr>
              <a:buNone/>
            </a:pPr>
            <a:r>
              <a:rPr lang="en-US" sz="1600" kern="0" dirty="0" smtClean="0">
                <a:solidFill>
                  <a:schemeClr val="tx2"/>
                </a:solidFill>
                <a:latin typeface="Arial" panose="020B0604020202020204" pitchFamily="34" charset="0"/>
                <a:cs typeface="Arial" panose="020B0604020202020204" pitchFamily="34" charset="0"/>
              </a:rPr>
              <a:t>RFA staff are available to answer your questions and help you access </a:t>
            </a:r>
            <a:r>
              <a:rPr lang="en-US" sz="1600" kern="0" dirty="0" err="1" smtClean="0">
                <a:solidFill>
                  <a:schemeClr val="tx2"/>
                </a:solidFill>
                <a:latin typeface="Arial" panose="020B0604020202020204" pitchFamily="34" charset="0"/>
                <a:cs typeface="Arial" panose="020B0604020202020204" pitchFamily="34" charset="0"/>
              </a:rPr>
              <a:t>eAdopt</a:t>
            </a:r>
            <a:r>
              <a:rPr lang="en-US" sz="1600" kern="0" dirty="0" smtClean="0">
                <a:solidFill>
                  <a:schemeClr val="tx2"/>
                </a:solidFill>
                <a:latin typeface="Arial" panose="020B0604020202020204" pitchFamily="34" charset="0"/>
                <a:cs typeface="Arial" panose="020B0604020202020204" pitchFamily="34" charset="0"/>
              </a:rPr>
              <a:t> on a visitor computer. </a:t>
            </a:r>
          </a:p>
          <a:p>
            <a:r>
              <a:rPr lang="en-US" sz="1600" kern="0" dirty="0" smtClean="0">
                <a:solidFill>
                  <a:schemeClr val="tx2"/>
                </a:solidFill>
                <a:latin typeface="Arial" panose="020B0604020202020204" pitchFamily="34" charset="0"/>
                <a:cs typeface="Arial" panose="020B0604020202020204" pitchFamily="34" charset="0"/>
              </a:rPr>
              <a:t>Call (661) 873-2800 to ask for the RFA worker of the day.</a:t>
            </a:r>
          </a:p>
          <a:p>
            <a:r>
              <a:rPr lang="en-US" sz="1600" kern="0" dirty="0" smtClean="0">
                <a:solidFill>
                  <a:schemeClr val="tx2"/>
                </a:solidFill>
                <a:latin typeface="Arial" panose="020B0604020202020204" pitchFamily="34" charset="0"/>
                <a:cs typeface="Arial" panose="020B0604020202020204" pitchFamily="34" charset="0"/>
              </a:rPr>
              <a:t>Walk-in or call ahead before visiting the Columbus Center at 3711 Columbus St. </a:t>
            </a:r>
            <a:r>
              <a:rPr lang="en-US" sz="1600" i="1" kern="0" dirty="0" smtClean="0">
                <a:solidFill>
                  <a:schemeClr val="tx2"/>
                </a:solidFill>
                <a:latin typeface="Arial" panose="020B0604020202020204" pitchFamily="34" charset="0"/>
                <a:cs typeface="Arial" panose="020B0604020202020204" pitchFamily="34" charset="0"/>
              </a:rPr>
              <a:t>during business hours:  7:30 am – 4 pm.</a:t>
            </a:r>
            <a:endParaRPr lang="en-US" sz="1600" i="1" kern="0" dirty="0">
              <a:solidFill>
                <a:schemeClr val="tx2"/>
              </a:solidFill>
              <a:latin typeface="Arial" panose="020B0604020202020204" pitchFamily="34" charset="0"/>
              <a:cs typeface="Arial" panose="020B0604020202020204" pitchFamily="34" charset="0"/>
            </a:endParaRPr>
          </a:p>
          <a:p>
            <a:endParaRPr lang="en-US" sz="2400" dirty="0" smtClean="0">
              <a:solidFill>
                <a:schemeClr val="tx2"/>
              </a:solidFill>
              <a:latin typeface="Arial" panose="020B0604020202020204" pitchFamily="34" charset="0"/>
              <a:cs typeface="Arial" panose="020B0604020202020204" pitchFamily="34" charset="0"/>
            </a:endParaRPr>
          </a:p>
          <a:p>
            <a:endParaRPr lang="en-US" sz="2400" dirty="0">
              <a:solidFill>
                <a:schemeClr val="tx2"/>
              </a:solidFill>
              <a:latin typeface="Arial" panose="020B0604020202020204" pitchFamily="34" charset="0"/>
              <a:cs typeface="Arial" panose="020B0604020202020204" pitchFamily="34" charset="0"/>
            </a:endParaRPr>
          </a:p>
        </p:txBody>
      </p:sp>
      <p:pic>
        <p:nvPicPr>
          <p:cNvPr id="3074" name="Picture 2" descr="http://adoption.com/wp-content/uploads/2015/03/infant-adoption-home-study.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159876" y="873893"/>
            <a:ext cx="4847477" cy="3889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49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08056" y="794880"/>
            <a:ext cx="7074845" cy="724827"/>
          </a:xfrm>
        </p:spPr>
        <p:txBody>
          <a:bodyPr/>
          <a:lstStyle/>
          <a:p>
            <a:r>
              <a:rPr lang="en-US" b="1" dirty="0" smtClean="0">
                <a:solidFill>
                  <a:schemeClr val="tx1"/>
                </a:solidFill>
                <a:effectLst>
                  <a:outerShdw blurRad="38100" dist="38100" dir="2700000" algn="tl">
                    <a:srgbClr val="000000">
                      <a:alpha val="43137"/>
                    </a:srgbClr>
                  </a:outerShdw>
                </a:effectLst>
              </a:rPr>
              <a:t>Our Children Need </a:t>
            </a:r>
            <a:r>
              <a:rPr lang="en-US" b="1" dirty="0" smtClean="0">
                <a:solidFill>
                  <a:srgbClr val="C00000"/>
                </a:solidFill>
                <a:effectLst>
                  <a:outerShdw blurRad="38100" dist="38100" dir="2700000" algn="tl">
                    <a:srgbClr val="000000">
                      <a:alpha val="43137"/>
                    </a:srgbClr>
                  </a:outerShdw>
                </a:effectLst>
              </a:rPr>
              <a:t>YOU</a:t>
            </a:r>
            <a:r>
              <a:rPr lang="en-US" b="1" dirty="0" smtClean="0">
                <a:solidFill>
                  <a:schemeClr val="tx1"/>
                </a:solidFill>
                <a:effectLst>
                  <a:outerShdw blurRad="38100" dist="38100" dir="2700000" algn="tl">
                    <a:srgbClr val="000000">
                      <a:alpha val="43137"/>
                    </a:srgbClr>
                  </a:outerShdw>
                </a:effectLst>
              </a:rPr>
              <a:t>!</a:t>
            </a:r>
            <a:endParaRPr lang="en-US" b="1" dirty="0">
              <a:solidFill>
                <a:schemeClr val="tx1"/>
              </a:solidFill>
              <a:effectLst>
                <a:outerShdw blurRad="38100" dist="38100" dir="2700000" algn="tl">
                  <a:srgbClr val="000000">
                    <a:alpha val="43137"/>
                  </a:srgbClr>
                </a:outerShdw>
              </a:effectLst>
            </a:endParaRPr>
          </a:p>
        </p:txBody>
      </p:sp>
      <p:sp>
        <p:nvSpPr>
          <p:cNvPr id="6" name="Subtitle 5"/>
          <p:cNvSpPr>
            <a:spLocks noGrp="1"/>
          </p:cNvSpPr>
          <p:nvPr>
            <p:ph type="subTitle" idx="1"/>
          </p:nvPr>
        </p:nvSpPr>
        <p:spPr>
          <a:xfrm>
            <a:off x="979709" y="1719943"/>
            <a:ext cx="7369526" cy="1948543"/>
          </a:xfrm>
        </p:spPr>
        <p:txBody>
          <a:bodyPr>
            <a:noAutofit/>
          </a:bodyPr>
          <a:lstStyle/>
          <a:p>
            <a:pPr algn="ctr"/>
            <a:r>
              <a:rPr lang="en-US"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Siblings want to stay together, to reside in the same home.</a:t>
            </a:r>
          </a:p>
          <a:p>
            <a:pPr algn="ctr"/>
            <a:endParaRPr lang="en-US"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endParaRPr>
          </a:p>
          <a:p>
            <a:pPr algn="ctr"/>
            <a:r>
              <a:rPr lang="en-US"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Older children &amp; youth need permanent homes </a:t>
            </a:r>
          </a:p>
          <a:p>
            <a:pPr algn="ctr"/>
            <a:r>
              <a:rPr lang="en-US"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rPr>
              <a:t>as much as younger children!</a:t>
            </a:r>
          </a:p>
          <a:p>
            <a:pPr algn="ctr"/>
            <a:endParaRPr lang="en-US" sz="2000" dirty="0" smtClean="0">
              <a:solidFill>
                <a:schemeClr val="bg2">
                  <a:lumMod val="25000"/>
                </a:schemeClr>
              </a:solidFill>
              <a:uFill>
                <a:solidFill>
                  <a:srgbClr val="00B050"/>
                </a:solidFill>
              </a:uFill>
              <a:latin typeface="Arial" panose="020B0604020202020204" pitchFamily="34" charset="0"/>
              <a:cs typeface="Arial" panose="020B0604020202020204" pitchFamily="34" charset="0"/>
            </a:endParaRPr>
          </a:p>
          <a:p>
            <a:pPr algn="ctr"/>
            <a:r>
              <a:rPr lang="en-US" sz="2000" b="1" dirty="0" smtClean="0">
                <a:solidFill>
                  <a:srgbClr val="964508"/>
                </a:solidFill>
                <a:uFill>
                  <a:solidFill>
                    <a:srgbClr val="00B050"/>
                  </a:solidFill>
                </a:uFill>
                <a:latin typeface="+mj-lt"/>
                <a:cs typeface="Arial" panose="020B0604020202020204" pitchFamily="34" charset="0"/>
              </a:rPr>
              <a:t>Thank you for attending Resource Family Orientation!</a:t>
            </a:r>
            <a:endParaRPr lang="en-US" sz="2000" b="1" dirty="0">
              <a:solidFill>
                <a:srgbClr val="964508"/>
              </a:solidFill>
              <a:uFill>
                <a:solidFill>
                  <a:srgbClr val="00B050"/>
                </a:solidFill>
              </a:uFill>
              <a:latin typeface="+mj-lt"/>
              <a:cs typeface="Arial" panose="020B0604020202020204" pitchFamily="34" charset="0"/>
            </a:endParaRPr>
          </a:p>
        </p:txBody>
      </p:sp>
      <p:pic>
        <p:nvPicPr>
          <p:cNvPr id="2051"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45479" y="3565979"/>
            <a:ext cx="1309007" cy="117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3559628" y="3568053"/>
            <a:ext cx="1238250" cy="1172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132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40130" y="4041268"/>
            <a:ext cx="5131533" cy="338554"/>
          </a:xfrm>
          <a:prstGeom prst="rect">
            <a:avLst/>
          </a:prstGeom>
          <a:noFill/>
        </p:spPr>
        <p:txBody>
          <a:bodyPr wrap="none" rtlCol="0">
            <a:spAutoFit/>
          </a:bodyPr>
          <a:lstStyle/>
          <a:p>
            <a:r>
              <a:rPr lang="en-US" sz="1600" b="1" dirty="0" smtClean="0">
                <a:solidFill>
                  <a:schemeClr val="accent6"/>
                </a:solidFill>
              </a:rPr>
              <a:t>Handprint Artwork by Kern Foster Children </a:t>
            </a:r>
            <a:r>
              <a:rPr lang="en-US" sz="1600" b="1" dirty="0" smtClean="0">
                <a:solidFill>
                  <a:schemeClr val="accent6"/>
                </a:solidFill>
                <a:sym typeface="Wingdings" panose="05000000000000000000" pitchFamily="2" charset="2"/>
              </a:rPr>
              <a:t> </a:t>
            </a:r>
            <a:endParaRPr lang="en-US" sz="1600" b="1" dirty="0">
              <a:solidFill>
                <a:schemeClr val="accent6"/>
              </a:solidFill>
            </a:endParaRPr>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8058" y="234932"/>
            <a:ext cx="2146458" cy="4808480"/>
          </a:xfrm>
          <a:prstGeom prst="rect">
            <a:avLst/>
          </a:prstGeom>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3581" y="2163361"/>
            <a:ext cx="1395412" cy="10175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98031" y="293077"/>
            <a:ext cx="3815730" cy="3614260"/>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7798" y="3663638"/>
            <a:ext cx="1661195" cy="1093815"/>
          </a:xfrm>
          <a:prstGeom prst="rect">
            <a:avLst/>
          </a:prstGeom>
        </p:spPr>
      </p:pic>
      <p:pic>
        <p:nvPicPr>
          <p:cNvPr id="14" name="Picture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78562" y="2813522"/>
            <a:ext cx="1080831" cy="1700231"/>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16708833">
            <a:off x="2787042" y="-93521"/>
            <a:ext cx="1745987" cy="1602762"/>
          </a:xfrm>
          <a:prstGeom prst="rect">
            <a:avLst/>
          </a:prstGeom>
        </p:spPr>
      </p:pic>
      <p:pic>
        <p:nvPicPr>
          <p:cNvPr id="16" name="Picture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46167" y="2163361"/>
            <a:ext cx="889267" cy="772300"/>
          </a:xfrm>
          <a:prstGeom prst="rect">
            <a:avLst/>
          </a:prstGeom>
        </p:spPr>
      </p:pic>
      <p:pic>
        <p:nvPicPr>
          <p:cNvPr id="21" name="Picture 2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8939576" flipH="1">
            <a:off x="7921818" y="1777210"/>
            <a:ext cx="889267" cy="772300"/>
          </a:xfrm>
          <a:prstGeom prst="rect">
            <a:avLst/>
          </a:prstGeom>
        </p:spPr>
      </p:pic>
      <p:pic>
        <p:nvPicPr>
          <p:cNvPr id="17" name="Picture 1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99316" y="2324037"/>
            <a:ext cx="737904" cy="920000"/>
          </a:xfrm>
          <a:prstGeom prst="rect">
            <a:avLst/>
          </a:prstGeom>
        </p:spPr>
      </p:pic>
      <p:pic>
        <p:nvPicPr>
          <p:cNvPr id="23" name="Picture 2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81921" y="3018204"/>
            <a:ext cx="737904" cy="920000"/>
          </a:xfrm>
          <a:prstGeom prst="rect">
            <a:avLst/>
          </a:prstGeom>
        </p:spPr>
      </p:pic>
      <p:sp>
        <p:nvSpPr>
          <p:cNvPr id="2" name="TextBox 1"/>
          <p:cNvSpPr txBox="1"/>
          <p:nvPr/>
        </p:nvSpPr>
        <p:spPr>
          <a:xfrm>
            <a:off x="419229" y="748956"/>
            <a:ext cx="1939765" cy="1200329"/>
          </a:xfrm>
          <a:prstGeom prst="rect">
            <a:avLst/>
          </a:prstGeom>
          <a:noFill/>
        </p:spPr>
        <p:txBody>
          <a:bodyPr wrap="square" rtlCol="0">
            <a:spAutoFit/>
          </a:bodyPr>
          <a:lstStyle/>
          <a:p>
            <a:pPr algn="ctr"/>
            <a:r>
              <a:rPr lang="en-US" sz="2400" b="1" dirty="0" smtClean="0">
                <a:ln>
                  <a:solidFill>
                    <a:srgbClr val="FFC000"/>
                  </a:solidFill>
                </a:ln>
                <a:solidFill>
                  <a:srgbClr val="FFC000"/>
                </a:solidFill>
              </a:rPr>
              <a:t>Thank you for attending!</a:t>
            </a:r>
            <a:endParaRPr lang="en-US" sz="2400" b="1" dirty="0">
              <a:ln>
                <a:solidFill>
                  <a:srgbClr val="FFC000"/>
                </a:solidFill>
              </a:ln>
              <a:solidFill>
                <a:srgbClr val="FFC000"/>
              </a:solidFill>
            </a:endParaRPr>
          </a:p>
        </p:txBody>
      </p:sp>
    </p:spTree>
    <p:extLst>
      <p:ext uri="{BB962C8B-B14F-4D97-AF65-F5344CB8AC3E}">
        <p14:creationId xmlns:p14="http://schemas.microsoft.com/office/powerpoint/2010/main" val="2214562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67F96A-C2ED-4D5B-8EFB-A18C6982D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Waveform</Template>
  <TotalTime>0</TotalTime>
  <Words>5629</Words>
  <Application>Microsoft Office PowerPoint</Application>
  <PresentationFormat>On-screen Show (16:9)</PresentationFormat>
  <Paragraphs>762</Paragraphs>
  <Slides>81</Slides>
  <Notes>68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81</vt:i4>
      </vt:variant>
    </vt:vector>
  </HeadingPairs>
  <TitlesOfParts>
    <vt:vector size="92" baseType="lpstr">
      <vt:lpstr>Aharoni</vt:lpstr>
      <vt:lpstr>Arial</vt:lpstr>
      <vt:lpstr>Arial Black</vt:lpstr>
      <vt:lpstr>Arial Narrow</vt:lpstr>
      <vt:lpstr>Century Gothic</vt:lpstr>
      <vt:lpstr>Comic Sans MS</vt:lpstr>
      <vt:lpstr>Georgia</vt:lpstr>
      <vt:lpstr>Segoe Print</vt:lpstr>
      <vt:lpstr>Times New Roman</vt:lpstr>
      <vt:lpstr>Wingdings</vt:lpstr>
      <vt:lpstr>Nature Illustration 16x9</vt:lpstr>
      <vt:lpstr>PowerPoint Presentation</vt:lpstr>
      <vt:lpstr>PowerPoint Presentation</vt:lpstr>
      <vt:lpstr>                        </vt:lpstr>
      <vt:lpstr>Who are the Youth in Foster Care?</vt:lpstr>
      <vt:lpstr>What is the  Purpose of Foster Care?</vt:lpstr>
      <vt:lpstr>Who can foster or adopt?</vt:lpstr>
      <vt:lpstr>What about relatives?</vt:lpstr>
      <vt:lpstr>What is a Resource Family Home?</vt:lpstr>
      <vt:lpstr>Why be a Resource Parent?</vt:lpstr>
      <vt:lpstr>Why are Children in Foster Care? </vt:lpstr>
      <vt:lpstr>Who are the Children in Foster Care?</vt:lpstr>
      <vt:lpstr>Who are the Children in Foster Care?</vt:lpstr>
      <vt:lpstr>Who are the Children in Foster Care?</vt:lpstr>
      <vt:lpstr> Non-Minor Dependents (NMD)</vt:lpstr>
      <vt:lpstr>What do Children in Foster Care Want?</vt:lpstr>
      <vt:lpstr>Roles of Resource Parents and Agencies</vt:lpstr>
      <vt:lpstr>What is the Role of a Resource Parent?</vt:lpstr>
      <vt:lpstr>What is the Role of a Resource Parent?  </vt:lpstr>
      <vt:lpstr>What is the Role of a  CPS Social Worker (SW) Juvenile Probation Officer (PO)</vt:lpstr>
      <vt:lpstr>What is the Role of a  Resource Family Approval Social Worker (RFA SW)?</vt:lpstr>
      <vt:lpstr>Applicant Qualifications &amp; Requirements</vt:lpstr>
      <vt:lpstr>Juvenile Court Process</vt:lpstr>
      <vt:lpstr>Child Welfare Court Process</vt:lpstr>
      <vt:lpstr>Juvenile Probation Court Process  What is different for care vested wards?</vt:lpstr>
      <vt:lpstr> What are a Child’s Permanency Options?</vt:lpstr>
      <vt:lpstr>Resource Family Approval   Comprehensive Assessment</vt:lpstr>
      <vt:lpstr>…Starts with</vt:lpstr>
      <vt:lpstr>PowerPoint Presentation</vt:lpstr>
      <vt:lpstr>PowerPoint Presentation</vt:lpstr>
      <vt:lpstr>PowerPoint Presentation</vt:lpstr>
      <vt:lpstr> Home Environment Assessment</vt:lpstr>
      <vt:lpstr> Home Environment Assessment</vt:lpstr>
      <vt:lpstr> Home Environment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GOOD POOL SAFETY </vt:lpstr>
      <vt:lpstr>RFA Comprehensive Assessment Process</vt:lpstr>
      <vt:lpstr>PowerPoint Presentation</vt:lpstr>
      <vt:lpstr>PowerPoint Presentation</vt:lpstr>
      <vt:lpstr>RFA Comprehensive Assessment Process </vt:lpstr>
      <vt:lpstr>RFA Comprehensive Assessment Process</vt:lpstr>
      <vt:lpstr>RFA Comprehensive Assessment Process</vt:lpstr>
      <vt:lpstr>PowerPoint Presentation</vt:lpstr>
      <vt:lpstr>Resource Family Application</vt:lpstr>
      <vt:lpstr>Adoptions Process</vt:lpstr>
      <vt:lpstr>Adoption Court Process</vt:lpstr>
      <vt:lpstr>Adoption Process</vt:lpstr>
      <vt:lpstr>Adoption: Questions You Should Ask</vt:lpstr>
      <vt:lpstr>Adoption Process</vt:lpstr>
      <vt:lpstr>POST-APPROVAL         </vt:lpstr>
      <vt:lpstr>Post Approval Responsibilities</vt:lpstr>
      <vt:lpstr>Post Approval Responsibilities</vt:lpstr>
      <vt:lpstr>Post Approval Responsibilities</vt:lpstr>
      <vt:lpstr>PowerPoint Presentation</vt:lpstr>
      <vt:lpstr>Post Approval Responsibilities</vt:lpstr>
      <vt:lpstr>PowerPoint Presentation</vt:lpstr>
      <vt:lpstr>PowerPoint Presentation</vt:lpstr>
      <vt:lpstr>Post Approval Responsibilities</vt:lpstr>
      <vt:lpstr>Post Approval Responsibilities</vt:lpstr>
      <vt:lpstr>PowerPoint Presentation</vt:lpstr>
      <vt:lpstr>Post Approval Responsibilities</vt:lpstr>
      <vt:lpstr>Post Approval Responsibilities </vt:lpstr>
      <vt:lpstr>Post Approval Responsibilities</vt:lpstr>
      <vt:lpstr>Post Approval Responsibilities </vt:lpstr>
      <vt:lpstr>RFA Application</vt:lpstr>
      <vt:lpstr>PowerPoint Presentation</vt:lpstr>
      <vt:lpstr>Resource Family Application Process</vt:lpstr>
      <vt:lpstr>Resource Family Application Process</vt:lpstr>
      <vt:lpstr>Resource Family Application Process</vt:lpstr>
      <vt:lpstr>Resource Family Application</vt:lpstr>
      <vt:lpstr>Resource Family Application</vt:lpstr>
      <vt:lpstr>Resource Family Application Process</vt:lpstr>
      <vt:lpstr>Our Children Need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2015-11-25T17:05:52Z</dcterms:created>
  <dcterms:modified xsi:type="dcterms:W3CDTF">2020-08-14T14:44:26Z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TC034313779991</vt:lpwstr>
  </property>
</Properties>
</file>