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9144000" cy="5143500" type="screen16x9"/>
  <p:notesSz cx="9144000" cy="51435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00" d="100"/>
          <a:sy n="200" d="100"/>
        </p:scale>
        <p:origin x="3192" y="1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rgbClr val="40683B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B0C5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814192" y="0"/>
            <a:ext cx="2623185" cy="2921000"/>
          </a:xfrm>
          <a:custGeom>
            <a:avLst/>
            <a:gdLst/>
            <a:ahLst/>
            <a:cxnLst/>
            <a:rect l="l" t="t" r="r" b="b"/>
            <a:pathLst>
              <a:path w="2623185" h="2921000">
                <a:moveTo>
                  <a:pt x="2623112" y="0"/>
                </a:moveTo>
                <a:lnTo>
                  <a:pt x="0" y="2920746"/>
                </a:lnTo>
              </a:path>
            </a:pathLst>
          </a:custGeom>
          <a:ln w="19050">
            <a:solidFill>
              <a:srgbClr val="4068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980480" y="3902421"/>
            <a:ext cx="1163955" cy="1241425"/>
          </a:xfrm>
          <a:custGeom>
            <a:avLst/>
            <a:gdLst/>
            <a:ahLst/>
            <a:cxnLst/>
            <a:rect l="l" t="t" r="r" b="b"/>
            <a:pathLst>
              <a:path w="1163954" h="1241425">
                <a:moveTo>
                  <a:pt x="1163519" y="0"/>
                </a:moveTo>
                <a:lnTo>
                  <a:pt x="0" y="1241078"/>
                </a:lnTo>
                <a:lnTo>
                  <a:pt x="1163519" y="1241078"/>
                </a:lnTo>
                <a:lnTo>
                  <a:pt x="1163519" y="0"/>
                </a:lnTo>
                <a:close/>
              </a:path>
            </a:pathLst>
          </a:custGeom>
          <a:solidFill>
            <a:srgbClr val="4068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980480" y="3902421"/>
            <a:ext cx="1163955" cy="1241425"/>
          </a:xfrm>
          <a:custGeom>
            <a:avLst/>
            <a:gdLst/>
            <a:ahLst/>
            <a:cxnLst/>
            <a:rect l="l" t="t" r="r" b="b"/>
            <a:pathLst>
              <a:path w="1163954" h="1241425">
                <a:moveTo>
                  <a:pt x="1163519" y="0"/>
                </a:moveTo>
                <a:lnTo>
                  <a:pt x="0" y="1241078"/>
                </a:lnTo>
              </a:path>
            </a:pathLst>
          </a:custGeom>
          <a:ln w="9525">
            <a:solidFill>
              <a:srgbClr val="F8F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0"/>
            <a:ext cx="6910705" cy="5087620"/>
          </a:xfrm>
          <a:custGeom>
            <a:avLst/>
            <a:gdLst/>
            <a:ahLst/>
            <a:cxnLst/>
            <a:rect l="l" t="t" r="r" b="b"/>
            <a:pathLst>
              <a:path w="6910705" h="5087620">
                <a:moveTo>
                  <a:pt x="3220149" y="0"/>
                </a:moveTo>
                <a:lnTo>
                  <a:pt x="0" y="0"/>
                </a:lnTo>
                <a:lnTo>
                  <a:pt x="0" y="5087034"/>
                </a:lnTo>
                <a:lnTo>
                  <a:pt x="6910705" y="5087034"/>
                </a:lnTo>
                <a:lnTo>
                  <a:pt x="3220149" y="0"/>
                </a:lnTo>
                <a:close/>
              </a:path>
            </a:pathLst>
          </a:custGeom>
          <a:solidFill>
            <a:srgbClr val="00395D">
              <a:alpha val="3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40683B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40683B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B0C5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814192" y="0"/>
            <a:ext cx="2623185" cy="2921000"/>
          </a:xfrm>
          <a:custGeom>
            <a:avLst/>
            <a:gdLst/>
            <a:ahLst/>
            <a:cxnLst/>
            <a:rect l="l" t="t" r="r" b="b"/>
            <a:pathLst>
              <a:path w="2623185" h="2921000">
                <a:moveTo>
                  <a:pt x="2623112" y="0"/>
                </a:moveTo>
                <a:lnTo>
                  <a:pt x="0" y="2920746"/>
                </a:lnTo>
              </a:path>
            </a:pathLst>
          </a:custGeom>
          <a:ln w="19050">
            <a:solidFill>
              <a:srgbClr val="4068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980480" y="3902421"/>
            <a:ext cx="1163955" cy="1241425"/>
          </a:xfrm>
          <a:custGeom>
            <a:avLst/>
            <a:gdLst/>
            <a:ahLst/>
            <a:cxnLst/>
            <a:rect l="l" t="t" r="r" b="b"/>
            <a:pathLst>
              <a:path w="1163954" h="1241425">
                <a:moveTo>
                  <a:pt x="1163519" y="0"/>
                </a:moveTo>
                <a:lnTo>
                  <a:pt x="0" y="1241078"/>
                </a:lnTo>
                <a:lnTo>
                  <a:pt x="1163519" y="1241078"/>
                </a:lnTo>
                <a:lnTo>
                  <a:pt x="1163519" y="0"/>
                </a:lnTo>
                <a:close/>
              </a:path>
            </a:pathLst>
          </a:custGeom>
          <a:solidFill>
            <a:srgbClr val="40683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980480" y="3902421"/>
            <a:ext cx="1163955" cy="1241425"/>
          </a:xfrm>
          <a:custGeom>
            <a:avLst/>
            <a:gdLst/>
            <a:ahLst/>
            <a:cxnLst/>
            <a:rect l="l" t="t" r="r" b="b"/>
            <a:pathLst>
              <a:path w="1163954" h="1241425">
                <a:moveTo>
                  <a:pt x="1163519" y="0"/>
                </a:moveTo>
                <a:lnTo>
                  <a:pt x="0" y="1241078"/>
                </a:lnTo>
              </a:path>
            </a:pathLst>
          </a:custGeom>
          <a:ln w="9525">
            <a:solidFill>
              <a:srgbClr val="F8F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0"/>
            <a:ext cx="6910705" cy="5087620"/>
          </a:xfrm>
          <a:custGeom>
            <a:avLst/>
            <a:gdLst/>
            <a:ahLst/>
            <a:cxnLst/>
            <a:rect l="l" t="t" r="r" b="b"/>
            <a:pathLst>
              <a:path w="6910705" h="5087620">
                <a:moveTo>
                  <a:pt x="3220149" y="0"/>
                </a:moveTo>
                <a:lnTo>
                  <a:pt x="0" y="0"/>
                </a:lnTo>
                <a:lnTo>
                  <a:pt x="0" y="5087034"/>
                </a:lnTo>
                <a:lnTo>
                  <a:pt x="6910705" y="5087034"/>
                </a:lnTo>
                <a:lnTo>
                  <a:pt x="3220149" y="0"/>
                </a:lnTo>
                <a:close/>
              </a:path>
            </a:pathLst>
          </a:custGeom>
          <a:solidFill>
            <a:srgbClr val="00395D">
              <a:alpha val="3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400" b="0" i="0">
                <a:solidFill>
                  <a:srgbClr val="40683B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B0C5A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999595" y="2999101"/>
            <a:ext cx="2145030" cy="2144395"/>
          </a:xfrm>
          <a:custGeom>
            <a:avLst/>
            <a:gdLst/>
            <a:ahLst/>
            <a:cxnLst/>
            <a:rect l="l" t="t" r="r" b="b"/>
            <a:pathLst>
              <a:path w="2145029" h="2144395">
                <a:moveTo>
                  <a:pt x="2144404" y="0"/>
                </a:moveTo>
                <a:lnTo>
                  <a:pt x="0" y="2144398"/>
                </a:lnTo>
                <a:lnTo>
                  <a:pt x="2144404" y="2144398"/>
                </a:lnTo>
                <a:lnTo>
                  <a:pt x="2144404" y="0"/>
                </a:lnTo>
                <a:close/>
              </a:path>
            </a:pathLst>
          </a:custGeom>
          <a:solidFill>
            <a:srgbClr val="0039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6999595" y="2999101"/>
            <a:ext cx="2145030" cy="2144395"/>
          </a:xfrm>
          <a:custGeom>
            <a:avLst/>
            <a:gdLst/>
            <a:ahLst/>
            <a:cxnLst/>
            <a:rect l="l" t="t" r="r" b="b"/>
            <a:pathLst>
              <a:path w="2145029" h="2144395">
                <a:moveTo>
                  <a:pt x="2144404" y="0"/>
                </a:moveTo>
                <a:lnTo>
                  <a:pt x="0" y="2144398"/>
                </a:lnTo>
              </a:path>
            </a:pathLst>
          </a:custGeom>
          <a:ln w="9525">
            <a:solidFill>
              <a:srgbClr val="F8F8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466334" y="2230881"/>
            <a:ext cx="2663825" cy="543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400" b="0" i="0">
                <a:solidFill>
                  <a:srgbClr val="40683B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hyperlink" Target="http://www.cdph.ca.gov/Programs/CID" TargetMode="External"/><Relationship Id="rId12" Type="http://schemas.openxmlformats.org/officeDocument/2006/relationships/image" Target="../media/image1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Relationship Id="rId1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g"/><Relationship Id="rId11" Type="http://schemas.openxmlformats.org/officeDocument/2006/relationships/image" Target="../media/image35.png"/><Relationship Id="rId5" Type="http://schemas.openxmlformats.org/officeDocument/2006/relationships/image" Target="../media/image29.jp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22.png"/><Relationship Id="rId4" Type="http://schemas.openxmlformats.org/officeDocument/2006/relationships/image" Target="../media/image38.png"/><Relationship Id="rId9" Type="http://schemas.openxmlformats.org/officeDocument/2006/relationships/image" Target="../media/image4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jpg"/><Relationship Id="rId5" Type="http://schemas.openxmlformats.org/officeDocument/2006/relationships/image" Target="../media/image45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18" Type="http://schemas.openxmlformats.org/officeDocument/2006/relationships/image" Target="../media/image62.png"/><Relationship Id="rId3" Type="http://schemas.openxmlformats.org/officeDocument/2006/relationships/image" Target="../media/image34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image" Target="../media/image47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19" Type="http://schemas.openxmlformats.org/officeDocument/2006/relationships/image" Target="../media/image63.jp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5" Type="http://schemas.openxmlformats.org/officeDocument/2006/relationships/image" Target="../media/image9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Relationship Id="rId14" Type="http://schemas.openxmlformats.org/officeDocument/2006/relationships/image" Target="../media/image9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33821" y="414655"/>
            <a:ext cx="3116580" cy="727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9525" algn="r">
              <a:lnSpc>
                <a:spcPct val="100000"/>
              </a:lnSpc>
              <a:spcBef>
                <a:spcPts val="105"/>
              </a:spcBef>
            </a:pPr>
            <a:r>
              <a:rPr sz="2300" dirty="0"/>
              <a:t>Respiratory</a:t>
            </a:r>
            <a:r>
              <a:rPr sz="2300" spc="-95" dirty="0"/>
              <a:t> </a:t>
            </a:r>
            <a:r>
              <a:rPr sz="2300" spc="-10" dirty="0"/>
              <a:t>Virus</a:t>
            </a:r>
            <a:endParaRPr sz="2300"/>
          </a:p>
          <a:p>
            <a:pPr marR="5080" algn="r">
              <a:lnSpc>
                <a:spcPct val="100000"/>
              </a:lnSpc>
            </a:pPr>
            <a:r>
              <a:rPr sz="2300" dirty="0"/>
              <a:t>Season:</a:t>
            </a:r>
            <a:r>
              <a:rPr sz="2300" spc="-10" dirty="0"/>
              <a:t> </a:t>
            </a:r>
            <a:r>
              <a:rPr sz="2300" dirty="0"/>
              <a:t>Local</a:t>
            </a:r>
            <a:r>
              <a:rPr sz="2300" spc="-15" dirty="0"/>
              <a:t> </a:t>
            </a:r>
            <a:r>
              <a:rPr sz="2300" spc="-20" dirty="0"/>
              <a:t>Data</a:t>
            </a:r>
            <a:endParaRPr sz="2300"/>
          </a:p>
        </p:txBody>
      </p:sp>
      <p:sp>
        <p:nvSpPr>
          <p:cNvPr id="3" name="object 3"/>
          <p:cNvSpPr txBox="1"/>
          <p:nvPr/>
        </p:nvSpPr>
        <p:spPr>
          <a:xfrm>
            <a:off x="5921755" y="1115949"/>
            <a:ext cx="2624455" cy="1078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6350" indent="632460" algn="r">
              <a:lnSpc>
                <a:spcPct val="100000"/>
              </a:lnSpc>
              <a:spcBef>
                <a:spcPts val="105"/>
              </a:spcBef>
            </a:pPr>
            <a:r>
              <a:rPr sz="2300" dirty="0">
                <a:solidFill>
                  <a:srgbClr val="40683B"/>
                </a:solidFill>
                <a:latin typeface="Arial Black"/>
                <a:cs typeface="Arial Black"/>
              </a:rPr>
              <a:t>Insights</a:t>
            </a:r>
            <a:r>
              <a:rPr sz="2300" spc="-25" dirty="0">
                <a:solidFill>
                  <a:srgbClr val="40683B"/>
                </a:solidFill>
                <a:latin typeface="Arial Black"/>
                <a:cs typeface="Arial Black"/>
              </a:rPr>
              <a:t> and </a:t>
            </a:r>
            <a:r>
              <a:rPr sz="2300" dirty="0">
                <a:solidFill>
                  <a:srgbClr val="40683B"/>
                </a:solidFill>
                <a:latin typeface="Arial Black"/>
                <a:cs typeface="Arial Black"/>
              </a:rPr>
              <a:t>Community</a:t>
            </a:r>
            <a:r>
              <a:rPr sz="2300" spc="-3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2300" spc="-20" dirty="0">
                <a:solidFill>
                  <a:srgbClr val="40683B"/>
                </a:solidFill>
                <a:latin typeface="Arial Black"/>
                <a:cs typeface="Arial Black"/>
              </a:rPr>
              <a:t>Risk</a:t>
            </a:r>
            <a:endParaRPr sz="2300">
              <a:latin typeface="Arial Black"/>
              <a:cs typeface="Arial Black"/>
            </a:endParaRPr>
          </a:p>
          <a:p>
            <a:pPr marR="5080" algn="r">
              <a:lnSpc>
                <a:spcPct val="100000"/>
              </a:lnSpc>
            </a:pPr>
            <a:r>
              <a:rPr sz="2300" spc="-10" dirty="0">
                <a:solidFill>
                  <a:srgbClr val="40683B"/>
                </a:solidFill>
                <a:latin typeface="Arial Black"/>
                <a:cs typeface="Arial Black"/>
              </a:rPr>
              <a:t>Factors</a:t>
            </a:r>
            <a:endParaRPr sz="230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487159" y="3394075"/>
            <a:ext cx="2287905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620" indent="1170305" algn="r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40683B"/>
                </a:solidFill>
                <a:latin typeface="Arial"/>
                <a:cs typeface="Arial"/>
              </a:rPr>
              <a:t>Paul</a:t>
            </a:r>
            <a:r>
              <a:rPr sz="1400" spc="-25" dirty="0">
                <a:solidFill>
                  <a:srgbClr val="40683B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Arial"/>
                <a:cs typeface="Arial"/>
              </a:rPr>
              <a:t>Rzucidlo </a:t>
            </a:r>
            <a:r>
              <a:rPr sz="1400" dirty="0">
                <a:solidFill>
                  <a:srgbClr val="40683B"/>
                </a:solidFill>
                <a:latin typeface="Arial"/>
                <a:cs typeface="Arial"/>
              </a:rPr>
              <a:t>Assistant</a:t>
            </a:r>
            <a:r>
              <a:rPr sz="1400" spc="-65" dirty="0">
                <a:solidFill>
                  <a:srgbClr val="40683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683B"/>
                </a:solidFill>
                <a:latin typeface="Arial"/>
                <a:cs typeface="Arial"/>
              </a:rPr>
              <a:t>Division</a:t>
            </a:r>
            <a:r>
              <a:rPr sz="1400" spc="-5" dirty="0">
                <a:solidFill>
                  <a:srgbClr val="40683B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40683B"/>
                </a:solidFill>
                <a:latin typeface="Arial"/>
                <a:cs typeface="Arial"/>
              </a:rPr>
              <a:t>Director</a:t>
            </a:r>
            <a:r>
              <a:rPr sz="1400" spc="-55" dirty="0">
                <a:solidFill>
                  <a:srgbClr val="40683B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40683B"/>
                </a:solidFill>
                <a:latin typeface="Arial"/>
                <a:cs typeface="Arial"/>
              </a:rPr>
              <a:t>of</a:t>
            </a:r>
            <a:endParaRPr sz="1400">
              <a:latin typeface="Arial"/>
              <a:cs typeface="Arial"/>
            </a:endParaRPr>
          </a:p>
          <a:p>
            <a:pPr marL="1383030" marR="5080" indent="-355600" algn="r">
              <a:lnSpc>
                <a:spcPct val="100000"/>
              </a:lnSpc>
            </a:pPr>
            <a:r>
              <a:rPr sz="1400" dirty="0">
                <a:solidFill>
                  <a:srgbClr val="40683B"/>
                </a:solidFill>
                <a:latin typeface="Arial"/>
                <a:cs typeface="Arial"/>
              </a:rPr>
              <a:t>Health</a:t>
            </a:r>
            <a:r>
              <a:rPr sz="1400" spc="-30" dirty="0">
                <a:solidFill>
                  <a:srgbClr val="40683B"/>
                </a:solidFill>
                <a:latin typeface="Arial"/>
                <a:cs typeface="Arial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Arial"/>
                <a:cs typeface="Arial"/>
              </a:rPr>
              <a:t>Services 2024.10.22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425308" y="3219830"/>
            <a:ext cx="647065" cy="0"/>
          </a:xfrm>
          <a:custGeom>
            <a:avLst/>
            <a:gdLst/>
            <a:ahLst/>
            <a:cxnLst/>
            <a:rect l="l" t="t" r="r" b="b"/>
            <a:pathLst>
              <a:path w="647065">
                <a:moveTo>
                  <a:pt x="0" y="0"/>
                </a:moveTo>
                <a:lnTo>
                  <a:pt x="647065" y="0"/>
                </a:lnTo>
              </a:path>
            </a:pathLst>
          </a:custGeom>
          <a:ln w="19050">
            <a:solidFill>
              <a:srgbClr val="4068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3827" y="3219843"/>
            <a:ext cx="2044700" cy="16892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4000" y="0"/>
                </a:moveTo>
                <a:lnTo>
                  <a:pt x="0" y="0"/>
                </a:lnTo>
                <a:lnTo>
                  <a:pt x="0" y="5143500"/>
                </a:lnTo>
                <a:lnTo>
                  <a:pt x="9144000" y="5143500"/>
                </a:lnTo>
                <a:lnTo>
                  <a:pt x="9144000" y="0"/>
                </a:lnTo>
                <a:close/>
              </a:path>
            </a:pathLst>
          </a:custGeom>
          <a:solidFill>
            <a:srgbClr val="B0C5A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9525" y="0"/>
            <a:ext cx="4296410" cy="5153025"/>
            <a:chOff x="-9525" y="0"/>
            <a:chExt cx="4296410" cy="515302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4281805" cy="5143500"/>
            </a:xfrm>
            <a:custGeom>
              <a:avLst/>
              <a:gdLst/>
              <a:ahLst/>
              <a:cxnLst/>
              <a:rect l="l" t="t" r="r" b="b"/>
              <a:pathLst>
                <a:path w="4281805" h="5143500">
                  <a:moveTo>
                    <a:pt x="4281792" y="5143500"/>
                  </a:moveTo>
                  <a:lnTo>
                    <a:pt x="4281792" y="0"/>
                  </a:lnTo>
                  <a:lnTo>
                    <a:pt x="0" y="0"/>
                  </a:lnTo>
                  <a:lnTo>
                    <a:pt x="0" y="5143500"/>
                  </a:lnTo>
                  <a:lnTo>
                    <a:pt x="4281792" y="5143500"/>
                  </a:lnTo>
                  <a:close/>
                </a:path>
              </a:pathLst>
            </a:custGeom>
            <a:solidFill>
              <a:srgbClr val="4068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281792" y="0"/>
              <a:ext cx="0" cy="5143500"/>
            </a:xfrm>
            <a:custGeom>
              <a:avLst/>
              <a:gdLst/>
              <a:ahLst/>
              <a:cxnLst/>
              <a:rect l="l" t="t" r="r" b="b"/>
              <a:pathLst>
                <a:path h="5143500">
                  <a:moveTo>
                    <a:pt x="0" y="5143500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F8F8E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3095752"/>
              <a:ext cx="2233295" cy="2047875"/>
            </a:xfrm>
            <a:custGeom>
              <a:avLst/>
              <a:gdLst/>
              <a:ahLst/>
              <a:cxnLst/>
              <a:rect l="l" t="t" r="r" b="b"/>
              <a:pathLst>
                <a:path w="2233295" h="2047875">
                  <a:moveTo>
                    <a:pt x="2233149" y="2047747"/>
                  </a:moveTo>
                  <a:lnTo>
                    <a:pt x="0" y="0"/>
                  </a:lnTo>
                </a:path>
              </a:pathLst>
            </a:custGeom>
            <a:ln w="19050">
              <a:solidFill>
                <a:srgbClr val="00395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4672" y="2224989"/>
              <a:ext cx="3348609" cy="5443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9350" y="356615"/>
              <a:ext cx="2044700" cy="1689226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941823" y="565150"/>
            <a:ext cx="3467100" cy="2515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9565" marR="5080" indent="-3175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Understand</a:t>
            </a:r>
            <a:r>
              <a:rPr sz="900" spc="-2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the</a:t>
            </a:r>
            <a:r>
              <a:rPr sz="900" spc="-2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Sources</a:t>
            </a:r>
            <a:r>
              <a:rPr sz="900" spc="-1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of</a:t>
            </a:r>
            <a:r>
              <a:rPr sz="900" spc="-2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Surveillance</a:t>
            </a:r>
            <a:r>
              <a:rPr sz="900" spc="-2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Data:</a:t>
            </a:r>
            <a:r>
              <a:rPr sz="900" spc="-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spc="-10" dirty="0">
                <a:solidFill>
                  <a:srgbClr val="40683B"/>
                </a:solidFill>
                <a:latin typeface="Arial Black"/>
                <a:cs typeface="Arial Black"/>
              </a:rPr>
              <a:t>Describe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the</a:t>
            </a:r>
            <a:r>
              <a:rPr sz="900" spc="-2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various</a:t>
            </a:r>
            <a:r>
              <a:rPr sz="900" spc="-2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sources</a:t>
            </a:r>
            <a:r>
              <a:rPr sz="900" spc="-2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of</a:t>
            </a:r>
            <a:r>
              <a:rPr sz="900" spc="-2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surveillance</a:t>
            </a:r>
            <a:r>
              <a:rPr sz="900" spc="-1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data</a:t>
            </a:r>
            <a:r>
              <a:rPr sz="900" spc="-2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spc="-25" dirty="0">
                <a:solidFill>
                  <a:srgbClr val="40683B"/>
                </a:solidFill>
                <a:latin typeface="Arial Black"/>
                <a:cs typeface="Arial Black"/>
              </a:rPr>
              <a:t>for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respiratory</a:t>
            </a:r>
            <a:r>
              <a:rPr sz="900" spc="-3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viruses,</a:t>
            </a:r>
            <a:r>
              <a:rPr sz="900" spc="-4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including</a:t>
            </a:r>
            <a:r>
              <a:rPr sz="900" spc="-4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spc="-10" dirty="0">
                <a:solidFill>
                  <a:srgbClr val="40683B"/>
                </a:solidFill>
                <a:latin typeface="Arial Black"/>
                <a:cs typeface="Arial Black"/>
              </a:rPr>
              <a:t>laboratory</a:t>
            </a:r>
            <a:r>
              <a:rPr sz="900" spc="50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reporting,</a:t>
            </a:r>
            <a:r>
              <a:rPr sz="900" spc="-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syndromic</a:t>
            </a:r>
            <a:r>
              <a:rPr sz="900" spc="-1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data,</a:t>
            </a:r>
            <a:r>
              <a:rPr sz="900" spc="-1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and</a:t>
            </a:r>
            <a:r>
              <a:rPr sz="900" spc="-1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spc="-10" dirty="0">
                <a:solidFill>
                  <a:srgbClr val="40683B"/>
                </a:solidFill>
                <a:latin typeface="Arial Black"/>
                <a:cs typeface="Arial Black"/>
              </a:rPr>
              <a:t>wastewater monitoring.</a:t>
            </a:r>
            <a:endParaRPr sz="9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900">
              <a:latin typeface="Arial Black"/>
              <a:cs typeface="Arial Black"/>
            </a:endParaRPr>
          </a:p>
          <a:p>
            <a:pPr marL="329565" marR="24130" indent="-317500">
              <a:lnSpc>
                <a:spcPct val="100000"/>
              </a:lnSpc>
            </a:pP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Interpret</a:t>
            </a:r>
            <a:r>
              <a:rPr sz="900" spc="-3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Local</a:t>
            </a:r>
            <a:r>
              <a:rPr sz="900" spc="-3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Respiratory</a:t>
            </a:r>
            <a:r>
              <a:rPr sz="900" spc="-1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Virus</a:t>
            </a:r>
            <a:r>
              <a:rPr sz="900" spc="-3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Data:</a:t>
            </a:r>
            <a:r>
              <a:rPr sz="900" spc="-2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Analyze</a:t>
            </a:r>
            <a:r>
              <a:rPr sz="900" spc="-3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spc="-10" dirty="0">
                <a:solidFill>
                  <a:srgbClr val="40683B"/>
                </a:solidFill>
                <a:latin typeface="Arial Black"/>
                <a:cs typeface="Arial Black"/>
              </a:rPr>
              <a:t>local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data</a:t>
            </a:r>
            <a:r>
              <a:rPr sz="900" spc="-3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insights</a:t>
            </a:r>
            <a:r>
              <a:rPr sz="900" spc="-3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on</a:t>
            </a:r>
            <a:r>
              <a:rPr sz="900" spc="-2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respiratory</a:t>
            </a:r>
            <a:r>
              <a:rPr sz="900" spc="-1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virus</a:t>
            </a:r>
            <a:r>
              <a:rPr sz="900" spc="-2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trends</a:t>
            </a:r>
            <a:r>
              <a:rPr sz="900" spc="-1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and</a:t>
            </a:r>
            <a:r>
              <a:rPr sz="900" spc="-2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spc="-10" dirty="0">
                <a:solidFill>
                  <a:srgbClr val="40683B"/>
                </a:solidFill>
                <a:latin typeface="Arial Black"/>
                <a:cs typeface="Arial Black"/>
              </a:rPr>
              <a:t>their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impact</a:t>
            </a:r>
            <a:r>
              <a:rPr sz="900" spc="-1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on</a:t>
            </a:r>
            <a:r>
              <a:rPr sz="900" spc="-1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community</a:t>
            </a:r>
            <a:r>
              <a:rPr sz="900" spc="-10" dirty="0">
                <a:solidFill>
                  <a:srgbClr val="40683B"/>
                </a:solidFill>
                <a:latin typeface="Arial Black"/>
                <a:cs typeface="Arial Black"/>
              </a:rPr>
              <a:t> health.</a:t>
            </a:r>
            <a:endParaRPr sz="9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585"/>
              </a:spcBef>
            </a:pPr>
            <a:endParaRPr sz="900">
              <a:latin typeface="Arial Black"/>
              <a:cs typeface="Arial Black"/>
            </a:endParaRPr>
          </a:p>
          <a:p>
            <a:pPr marL="329565" marR="11430" indent="-317500">
              <a:lnSpc>
                <a:spcPct val="100000"/>
              </a:lnSpc>
            </a:pP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Understand</a:t>
            </a:r>
            <a:r>
              <a:rPr sz="900" spc="-1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how</a:t>
            </a:r>
            <a:r>
              <a:rPr sz="900" spc="-2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population</a:t>
            </a:r>
            <a:r>
              <a:rPr sz="900" spc="-1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composition</a:t>
            </a:r>
            <a:r>
              <a:rPr sz="900" spc="-2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affects risk</a:t>
            </a:r>
            <a:r>
              <a:rPr sz="900" spc="-2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spc="-25" dirty="0">
                <a:solidFill>
                  <a:srgbClr val="40683B"/>
                </a:solidFill>
                <a:latin typeface="Arial Black"/>
                <a:cs typeface="Arial Black"/>
              </a:rPr>
              <a:t>of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severe</a:t>
            </a:r>
            <a:r>
              <a:rPr sz="900" spc="-4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spc="-10" dirty="0">
                <a:solidFill>
                  <a:srgbClr val="40683B"/>
                </a:solidFill>
                <a:latin typeface="Arial Black"/>
                <a:cs typeface="Arial Black"/>
              </a:rPr>
              <a:t>disease.</a:t>
            </a:r>
            <a:endParaRPr sz="9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050"/>
              </a:spcBef>
            </a:pPr>
            <a:endParaRPr sz="900">
              <a:latin typeface="Arial Black"/>
              <a:cs typeface="Arial Black"/>
            </a:endParaRPr>
          </a:p>
          <a:p>
            <a:pPr marL="329565" marR="265430" indent="-317500">
              <a:lnSpc>
                <a:spcPct val="100000"/>
              </a:lnSpc>
            </a:pP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Navigate</a:t>
            </a:r>
            <a:r>
              <a:rPr sz="900" spc="-1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Available</a:t>
            </a:r>
            <a:r>
              <a:rPr sz="900" spc="-2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Data</a:t>
            </a:r>
            <a:r>
              <a:rPr sz="900" spc="-2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Products</a:t>
            </a:r>
            <a:r>
              <a:rPr sz="900" spc="-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and</a:t>
            </a:r>
            <a:r>
              <a:rPr sz="900" spc="-2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spc="-10" dirty="0">
                <a:solidFill>
                  <a:srgbClr val="40683B"/>
                </a:solidFill>
                <a:latin typeface="Arial Black"/>
                <a:cs typeface="Arial Black"/>
              </a:rPr>
              <a:t>Dashboards: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Understand</a:t>
            </a:r>
            <a:r>
              <a:rPr sz="900" spc="-1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where</a:t>
            </a:r>
            <a:r>
              <a:rPr sz="900" spc="-2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to</a:t>
            </a:r>
            <a:r>
              <a:rPr sz="900" spc="-1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access</a:t>
            </a:r>
            <a:r>
              <a:rPr sz="900" spc="-1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and</a:t>
            </a:r>
            <a:r>
              <a:rPr sz="900" spc="-1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spc="-10" dirty="0">
                <a:solidFill>
                  <a:srgbClr val="40683B"/>
                </a:solidFill>
                <a:latin typeface="Arial Black"/>
                <a:cs typeface="Arial Black"/>
              </a:rPr>
              <a:t>interpret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information</a:t>
            </a:r>
            <a:r>
              <a:rPr sz="900" spc="-10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from</a:t>
            </a:r>
            <a:r>
              <a:rPr sz="900" spc="-2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CDPH</a:t>
            </a:r>
            <a:r>
              <a:rPr sz="900" spc="-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dirty="0">
                <a:solidFill>
                  <a:srgbClr val="40683B"/>
                </a:solidFill>
                <a:latin typeface="Arial Black"/>
                <a:cs typeface="Arial Black"/>
              </a:rPr>
              <a:t>and</a:t>
            </a:r>
            <a:r>
              <a:rPr sz="900" spc="-25" dirty="0">
                <a:solidFill>
                  <a:srgbClr val="40683B"/>
                </a:solidFill>
                <a:latin typeface="Arial Black"/>
                <a:cs typeface="Arial Black"/>
              </a:rPr>
              <a:t> </a:t>
            </a:r>
            <a:r>
              <a:rPr sz="900" spc="-10" dirty="0">
                <a:solidFill>
                  <a:srgbClr val="40683B"/>
                </a:solidFill>
                <a:latin typeface="Arial Black"/>
                <a:cs typeface="Arial Black"/>
              </a:rPr>
              <a:t>KCPHD.</a:t>
            </a:r>
            <a:endParaRPr sz="90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2176" y="1485646"/>
            <a:ext cx="645566" cy="25450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32180" y="1468983"/>
            <a:ext cx="5740400" cy="307276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  <a:p>
            <a:pPr marL="786765" marR="255270" indent="-317500">
              <a:lnSpc>
                <a:spcPct val="100000"/>
              </a:lnSpc>
              <a:spcBef>
                <a:spcPts val="110"/>
              </a:spcBef>
              <a:buFont typeface="Times New Roman"/>
              <a:buChar char="○"/>
              <a:tabLst>
                <a:tab pos="786765" algn="l"/>
              </a:tabLst>
            </a:pP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Clinical</a:t>
            </a:r>
            <a:r>
              <a:rPr sz="1400" spc="13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Sentinel</a:t>
            </a:r>
            <a:r>
              <a:rPr sz="1400" spc="14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Laboratories</a:t>
            </a:r>
            <a:r>
              <a:rPr sz="1400" spc="10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and</a:t>
            </a:r>
            <a:r>
              <a:rPr sz="1400" spc="13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Respiratory</a:t>
            </a:r>
            <a:r>
              <a:rPr sz="1400" spc="12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Laboratory Network</a:t>
            </a:r>
            <a:r>
              <a:rPr sz="1400" spc="4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50" dirty="0">
                <a:solidFill>
                  <a:srgbClr val="40683B"/>
                </a:solidFill>
                <a:latin typeface="Calibri"/>
                <a:cs typeface="Calibri"/>
              </a:rPr>
              <a:t>-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These</a:t>
            </a:r>
            <a:r>
              <a:rPr sz="1400" spc="6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laboratories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report</a:t>
            </a:r>
            <a:r>
              <a:rPr sz="1400" spc="3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the</a:t>
            </a:r>
            <a:r>
              <a:rPr sz="1400" spc="6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number</a:t>
            </a:r>
            <a:r>
              <a:rPr sz="1400" spc="2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of</a:t>
            </a:r>
            <a:r>
              <a:rPr sz="1400" spc="4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laboratory-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confirmed</a:t>
            </a:r>
            <a:r>
              <a:rPr sz="1400" spc="7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influenza</a:t>
            </a:r>
            <a:r>
              <a:rPr sz="1400" spc="9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and</a:t>
            </a:r>
            <a:r>
              <a:rPr sz="1400" spc="9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other</a:t>
            </a:r>
            <a:r>
              <a:rPr sz="1400" spc="10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respiratory</a:t>
            </a:r>
            <a:r>
              <a:rPr sz="1400" spc="8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virus</a:t>
            </a:r>
            <a:r>
              <a:rPr sz="1400" spc="9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detections</a:t>
            </a:r>
            <a:r>
              <a:rPr sz="1400" spc="8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30" dirty="0">
                <a:solidFill>
                  <a:srgbClr val="40683B"/>
                </a:solidFill>
                <a:latin typeface="Calibri"/>
                <a:cs typeface="Calibri"/>
              </a:rPr>
              <a:t>and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isolations</a:t>
            </a:r>
            <a:r>
              <a:rPr sz="1400" spc="3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on</a:t>
            </a:r>
            <a:r>
              <a:rPr sz="1400" spc="4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5" dirty="0">
                <a:solidFill>
                  <a:srgbClr val="40683B"/>
                </a:solidFill>
                <a:latin typeface="Calibri"/>
                <a:cs typeface="Calibri"/>
              </a:rPr>
              <a:t>a</a:t>
            </a:r>
            <a:r>
              <a:rPr sz="1400" spc="6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weekly</a:t>
            </a:r>
            <a:r>
              <a:rPr sz="1400" spc="7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45" dirty="0">
                <a:solidFill>
                  <a:srgbClr val="40683B"/>
                </a:solidFill>
                <a:latin typeface="Calibri"/>
                <a:cs typeface="Calibri"/>
              </a:rPr>
              <a:t>basis.</a:t>
            </a:r>
            <a:endParaRPr sz="1400">
              <a:latin typeface="Calibri"/>
              <a:cs typeface="Calibri"/>
            </a:endParaRPr>
          </a:p>
          <a:p>
            <a:pPr marL="786765" indent="-316865">
              <a:lnSpc>
                <a:spcPct val="100000"/>
              </a:lnSpc>
              <a:buFont typeface="Times New Roman"/>
              <a:buChar char="○"/>
              <a:tabLst>
                <a:tab pos="786765" algn="l"/>
              </a:tabLst>
            </a:pP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Syndromic</a:t>
            </a:r>
            <a:r>
              <a:rPr sz="1400" spc="4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data</a:t>
            </a:r>
            <a:r>
              <a:rPr sz="1400" spc="10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from</a:t>
            </a:r>
            <a:r>
              <a:rPr sz="1400" spc="9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the</a:t>
            </a:r>
            <a:r>
              <a:rPr sz="1400" spc="13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Sentinel</a:t>
            </a:r>
            <a:r>
              <a:rPr sz="1400" spc="11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Provider</a:t>
            </a:r>
            <a:r>
              <a:rPr sz="1400" spc="8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Program</a:t>
            </a:r>
            <a:endParaRPr sz="1400">
              <a:latin typeface="Calibri"/>
              <a:cs typeface="Calibri"/>
            </a:endParaRPr>
          </a:p>
          <a:p>
            <a:pPr marL="1243965" marR="5080" lvl="1" indent="-317500">
              <a:lnSpc>
                <a:spcPct val="100000"/>
              </a:lnSpc>
              <a:buFont typeface="Times New Roman"/>
              <a:buChar char="■"/>
              <a:tabLst>
                <a:tab pos="1243965" algn="l"/>
              </a:tabLst>
            </a:pPr>
            <a:r>
              <a:rPr sz="1400" spc="20" dirty="0">
                <a:solidFill>
                  <a:srgbClr val="40683B"/>
                </a:solidFill>
                <a:latin typeface="Calibri"/>
                <a:cs typeface="Calibri"/>
              </a:rPr>
              <a:t>A</a:t>
            </a:r>
            <a:r>
              <a:rPr sz="1400" spc="3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20" dirty="0">
                <a:solidFill>
                  <a:srgbClr val="40683B"/>
                </a:solidFill>
                <a:latin typeface="Calibri"/>
                <a:cs typeface="Calibri"/>
              </a:rPr>
              <a:t>partnership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between</a:t>
            </a:r>
            <a:r>
              <a:rPr sz="1400" spc="4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20" dirty="0">
                <a:solidFill>
                  <a:srgbClr val="40683B"/>
                </a:solidFill>
                <a:latin typeface="Calibri"/>
                <a:cs typeface="Calibri"/>
              </a:rPr>
              <a:t>clinicians,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20" dirty="0">
                <a:solidFill>
                  <a:srgbClr val="40683B"/>
                </a:solidFill>
                <a:latin typeface="Calibri"/>
                <a:cs typeface="Calibri"/>
              </a:rPr>
              <a:t>local</a:t>
            </a:r>
            <a:r>
              <a:rPr sz="1400" spc="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health</a:t>
            </a:r>
            <a:r>
              <a:rPr sz="1400" spc="4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departments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(LHDs),</a:t>
            </a:r>
            <a:r>
              <a:rPr sz="1400" spc="2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the</a:t>
            </a:r>
            <a:r>
              <a:rPr sz="1400" spc="3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California</a:t>
            </a:r>
            <a:r>
              <a:rPr sz="1400" spc="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Department</a:t>
            </a:r>
            <a:r>
              <a:rPr sz="1400" spc="3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of</a:t>
            </a:r>
            <a:r>
              <a:rPr sz="1400" spc="2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Public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Health</a:t>
            </a:r>
            <a:r>
              <a:rPr sz="1400" spc="3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(CDPH), 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and</a:t>
            </a:r>
            <a:r>
              <a:rPr sz="1400" spc="-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the</a:t>
            </a:r>
            <a:r>
              <a:rPr sz="1400" spc="1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Centers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for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60" dirty="0">
                <a:solidFill>
                  <a:srgbClr val="40683B"/>
                </a:solidFill>
                <a:latin typeface="Calibri"/>
                <a:cs typeface="Calibri"/>
              </a:rPr>
              <a:t>Disease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Control</a:t>
            </a:r>
            <a:r>
              <a:rPr sz="1400" spc="-1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and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 Prevention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(CDC)</a:t>
            </a:r>
            <a:r>
              <a:rPr sz="1400" spc="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40683B"/>
                </a:solidFill>
                <a:latin typeface="Calibri"/>
                <a:cs typeface="Calibri"/>
              </a:rPr>
              <a:t>to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conduct</a:t>
            </a:r>
            <a:r>
              <a:rPr sz="1400" spc="4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surveillance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for</a:t>
            </a:r>
            <a:r>
              <a:rPr sz="1400" spc="6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influenza-like</a:t>
            </a:r>
            <a:r>
              <a:rPr sz="1400" spc="6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illness</a:t>
            </a:r>
            <a:r>
              <a:rPr sz="1400" spc="9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(ILI).</a:t>
            </a:r>
            <a:endParaRPr sz="1400">
              <a:latin typeface="Calibri"/>
              <a:cs typeface="Calibri"/>
            </a:endParaRPr>
          </a:p>
          <a:p>
            <a:pPr marL="786765" indent="-316865">
              <a:lnSpc>
                <a:spcPct val="100000"/>
              </a:lnSpc>
              <a:spcBef>
                <a:spcPts val="5"/>
              </a:spcBef>
              <a:buFont typeface="Times New Roman"/>
              <a:buChar char="○"/>
              <a:tabLst>
                <a:tab pos="786765" algn="l"/>
              </a:tabLst>
            </a:pP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Admission</a:t>
            </a:r>
            <a:r>
              <a:rPr sz="1400" spc="14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data</a:t>
            </a:r>
            <a:r>
              <a:rPr sz="1400" spc="13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from</a:t>
            </a:r>
            <a:r>
              <a:rPr sz="1400" spc="12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40" dirty="0">
                <a:solidFill>
                  <a:srgbClr val="40683B"/>
                </a:solidFill>
                <a:latin typeface="Calibri"/>
                <a:cs typeface="Calibri"/>
              </a:rPr>
              <a:t>Kaiser</a:t>
            </a:r>
            <a:endParaRPr sz="1400">
              <a:latin typeface="Calibri"/>
              <a:cs typeface="Calibri"/>
            </a:endParaRPr>
          </a:p>
          <a:p>
            <a:pPr marL="1243965" lvl="1" indent="-316865">
              <a:lnSpc>
                <a:spcPct val="100000"/>
              </a:lnSpc>
              <a:spcBef>
                <a:spcPts val="105"/>
              </a:spcBef>
              <a:buFont typeface="Times New Roman"/>
              <a:buChar char="■"/>
              <a:tabLst>
                <a:tab pos="1243965" algn="l"/>
              </a:tabLst>
            </a:pP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Historically</a:t>
            </a:r>
            <a:r>
              <a:rPr sz="1400" spc="1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only</a:t>
            </a:r>
            <a:r>
              <a:rPr sz="1400" spc="2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Northern</a:t>
            </a:r>
            <a:r>
              <a:rPr sz="1400" spc="5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California</a:t>
            </a:r>
            <a:endParaRPr sz="1400">
              <a:latin typeface="Calibri"/>
              <a:cs typeface="Calibri"/>
            </a:endParaRPr>
          </a:p>
          <a:p>
            <a:pPr marL="786765" indent="-316865">
              <a:lnSpc>
                <a:spcPct val="100000"/>
              </a:lnSpc>
              <a:spcBef>
                <a:spcPts val="145"/>
              </a:spcBef>
              <a:buFont typeface="Times New Roman"/>
              <a:buChar char="○"/>
              <a:tabLst>
                <a:tab pos="786765" algn="l"/>
              </a:tabLst>
            </a:pP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Death</a:t>
            </a:r>
            <a:r>
              <a:rPr sz="1400" spc="9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Certificates</a:t>
            </a:r>
            <a:endParaRPr sz="1400">
              <a:latin typeface="Calibri"/>
              <a:cs typeface="Calibri"/>
            </a:endParaRPr>
          </a:p>
          <a:p>
            <a:pPr marL="786765" indent="-316865">
              <a:lnSpc>
                <a:spcPct val="100000"/>
              </a:lnSpc>
              <a:spcBef>
                <a:spcPts val="5"/>
              </a:spcBef>
              <a:buFont typeface="Times New Roman"/>
              <a:buChar char="○"/>
              <a:tabLst>
                <a:tab pos="786765" algn="l"/>
              </a:tabLst>
            </a:pP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Wastewater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672" y="556894"/>
            <a:ext cx="4720463" cy="544067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819530" y="1268857"/>
            <a:ext cx="647065" cy="0"/>
          </a:xfrm>
          <a:custGeom>
            <a:avLst/>
            <a:gdLst/>
            <a:ahLst/>
            <a:cxnLst/>
            <a:rect l="l" t="t" r="r" b="b"/>
            <a:pathLst>
              <a:path w="647065">
                <a:moveTo>
                  <a:pt x="0" y="0"/>
                </a:moveTo>
                <a:lnTo>
                  <a:pt x="647065" y="0"/>
                </a:lnTo>
              </a:path>
            </a:pathLst>
          </a:custGeom>
          <a:ln w="19050">
            <a:solidFill>
              <a:srgbClr val="4068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2176" y="1485646"/>
            <a:ext cx="3872814" cy="25450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32180" y="1468983"/>
            <a:ext cx="5673725" cy="337502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  <a:p>
            <a:pPr marL="786765" indent="-316865">
              <a:lnSpc>
                <a:spcPct val="100000"/>
              </a:lnSpc>
              <a:spcBef>
                <a:spcPts val="110"/>
              </a:spcBef>
              <a:buFont typeface="Times New Roman"/>
              <a:buChar char="○"/>
              <a:tabLst>
                <a:tab pos="786765" algn="l"/>
              </a:tabLst>
            </a:pP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Laboratory</a:t>
            </a:r>
            <a:r>
              <a:rPr sz="1400" spc="5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reporting</a:t>
            </a:r>
            <a:r>
              <a:rPr sz="1400" spc="7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for</a:t>
            </a:r>
            <a:r>
              <a:rPr sz="1400" spc="8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COVID,</a:t>
            </a:r>
            <a:r>
              <a:rPr sz="1400" spc="12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RSV,</a:t>
            </a:r>
            <a:r>
              <a:rPr sz="1400" spc="9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and</a:t>
            </a:r>
            <a:r>
              <a:rPr sz="1400" spc="7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influenza</a:t>
            </a:r>
            <a:endParaRPr sz="1400">
              <a:latin typeface="Calibri"/>
              <a:cs typeface="Calibri"/>
            </a:endParaRPr>
          </a:p>
          <a:p>
            <a:pPr marL="1243965" lvl="1" indent="-316865">
              <a:lnSpc>
                <a:spcPct val="100000"/>
              </a:lnSpc>
              <a:spcBef>
                <a:spcPts val="105"/>
              </a:spcBef>
              <a:buFont typeface="Times New Roman"/>
              <a:buChar char="■"/>
              <a:tabLst>
                <a:tab pos="1243965" algn="l"/>
              </a:tabLst>
            </a:pP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Facilities</a:t>
            </a:r>
            <a:r>
              <a:rPr sz="1400" spc="8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certified</a:t>
            </a:r>
            <a:r>
              <a:rPr sz="1400" spc="8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under</a:t>
            </a:r>
            <a:r>
              <a:rPr sz="1400" spc="7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65" dirty="0">
                <a:solidFill>
                  <a:srgbClr val="40683B"/>
                </a:solidFill>
                <a:latin typeface="Calibri"/>
                <a:cs typeface="Calibri"/>
              </a:rPr>
              <a:t>CLIA</a:t>
            </a:r>
            <a:r>
              <a:rPr sz="1400" spc="7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must</a:t>
            </a:r>
            <a:r>
              <a:rPr sz="1400" spc="7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report</a:t>
            </a:r>
            <a:r>
              <a:rPr sz="1400" spc="6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all</a:t>
            </a:r>
            <a:r>
              <a:rPr sz="1400" spc="6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non-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waived</a:t>
            </a:r>
            <a:endParaRPr sz="1400">
              <a:latin typeface="Calibri"/>
              <a:cs typeface="Calibri"/>
            </a:endParaRPr>
          </a:p>
          <a:p>
            <a:pPr marL="1243965" marR="133350">
              <a:lnSpc>
                <a:spcPct val="114999"/>
              </a:lnSpc>
              <a:spcBef>
                <a:spcPts val="5"/>
              </a:spcBef>
            </a:pP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testing</a:t>
            </a:r>
            <a:r>
              <a:rPr sz="1400" spc="10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results</a:t>
            </a:r>
            <a:r>
              <a:rPr sz="1400" spc="8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including</a:t>
            </a:r>
            <a:r>
              <a:rPr sz="1400" spc="4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positive</a:t>
            </a:r>
            <a:r>
              <a:rPr sz="1400" spc="8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and</a:t>
            </a:r>
            <a:r>
              <a:rPr sz="1400" spc="7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non-positive</a:t>
            </a:r>
            <a:r>
              <a:rPr sz="1400" spc="4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results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for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all</a:t>
            </a:r>
            <a:r>
              <a:rPr sz="1400" spc="8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Nucleic</a:t>
            </a:r>
            <a:r>
              <a:rPr sz="1400" spc="6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Acid</a:t>
            </a:r>
            <a:r>
              <a:rPr sz="1400" spc="7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Amplification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Tests</a:t>
            </a:r>
            <a:r>
              <a:rPr sz="1400" spc="8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(NAAT)</a:t>
            </a:r>
            <a:r>
              <a:rPr sz="1400" spc="11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and</a:t>
            </a:r>
            <a:r>
              <a:rPr sz="1400" spc="5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683B"/>
                </a:solidFill>
                <a:latin typeface="Calibri"/>
                <a:cs typeface="Calibri"/>
              </a:rPr>
              <a:t>non-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NAAT</a:t>
            </a:r>
            <a:r>
              <a:rPr sz="1400" spc="8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Tests.</a:t>
            </a:r>
            <a:endParaRPr sz="1400">
              <a:latin typeface="Calibri"/>
              <a:cs typeface="Calibri"/>
            </a:endParaRPr>
          </a:p>
          <a:p>
            <a:pPr marL="1243965" marR="411480" lvl="1" indent="-317500">
              <a:lnSpc>
                <a:spcPts val="1930"/>
              </a:lnSpc>
              <a:spcBef>
                <a:spcPts val="105"/>
              </a:spcBef>
              <a:buFont typeface="Times New Roman"/>
              <a:buChar char="■"/>
              <a:tabLst>
                <a:tab pos="1243965" algn="l"/>
              </a:tabLst>
            </a:pP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Facilities</a:t>
            </a:r>
            <a:r>
              <a:rPr sz="1400" spc="7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conducting</a:t>
            </a:r>
            <a:r>
              <a:rPr sz="1400" spc="3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testing</a:t>
            </a:r>
            <a:r>
              <a:rPr sz="1400" spc="7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with</a:t>
            </a:r>
            <a:r>
              <a:rPr sz="1400" spc="8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5" dirty="0">
                <a:solidFill>
                  <a:srgbClr val="40683B"/>
                </a:solidFill>
                <a:latin typeface="Calibri"/>
                <a:cs typeface="Calibri"/>
              </a:rPr>
              <a:t>a</a:t>
            </a:r>
            <a:r>
              <a:rPr sz="1400" spc="65" dirty="0">
                <a:solidFill>
                  <a:srgbClr val="40683B"/>
                </a:solidFill>
                <a:latin typeface="Calibri"/>
                <a:cs typeface="Calibri"/>
              </a:rPr>
              <a:t> CLIA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Certificate</a:t>
            </a:r>
            <a:r>
              <a:rPr sz="1400" spc="6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40683B"/>
                </a:solidFill>
                <a:latin typeface="Calibri"/>
                <a:cs typeface="Calibri"/>
              </a:rPr>
              <a:t>of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Waiver</a:t>
            </a:r>
            <a:r>
              <a:rPr sz="1400" spc="3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are</a:t>
            </a:r>
            <a:r>
              <a:rPr sz="1400" spc="5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683B"/>
                </a:solidFill>
                <a:latin typeface="Calibri"/>
                <a:cs typeface="Calibri"/>
              </a:rPr>
              <a:t>not</a:t>
            </a:r>
            <a:r>
              <a:rPr sz="1400" spc="3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required</a:t>
            </a:r>
            <a:r>
              <a:rPr sz="1400" spc="4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683B"/>
                </a:solidFill>
                <a:latin typeface="Calibri"/>
                <a:cs typeface="Calibri"/>
              </a:rPr>
              <a:t>to</a:t>
            </a:r>
            <a:r>
              <a:rPr sz="1400" spc="4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report</a:t>
            </a:r>
            <a:r>
              <a:rPr sz="1400" spc="3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these</a:t>
            </a:r>
            <a:r>
              <a:rPr sz="1400" spc="6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results.</a:t>
            </a:r>
            <a:endParaRPr sz="1400">
              <a:latin typeface="Calibri"/>
              <a:cs typeface="Calibri"/>
            </a:endParaRPr>
          </a:p>
          <a:p>
            <a:pPr marL="786765" indent="-316865">
              <a:lnSpc>
                <a:spcPct val="100000"/>
              </a:lnSpc>
              <a:spcBef>
                <a:spcPts val="45"/>
              </a:spcBef>
              <a:buFont typeface="Times New Roman"/>
              <a:buChar char="○"/>
              <a:tabLst>
                <a:tab pos="786765" algn="l"/>
              </a:tabLst>
            </a:pP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Provider</a:t>
            </a:r>
            <a:r>
              <a:rPr sz="1400" spc="10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reporting</a:t>
            </a:r>
            <a:endParaRPr sz="1400">
              <a:latin typeface="Calibri"/>
              <a:cs typeface="Calibri"/>
            </a:endParaRPr>
          </a:p>
          <a:p>
            <a:pPr marL="1243965" lvl="1" indent="-316865">
              <a:lnSpc>
                <a:spcPct val="100000"/>
              </a:lnSpc>
              <a:spcBef>
                <a:spcPts val="105"/>
              </a:spcBef>
              <a:buFont typeface="Times New Roman"/>
              <a:buChar char="■"/>
              <a:tabLst>
                <a:tab pos="1243965" algn="l"/>
              </a:tabLst>
            </a:pPr>
            <a:r>
              <a:rPr sz="1400" spc="50" dirty="0">
                <a:solidFill>
                  <a:srgbClr val="40683B"/>
                </a:solidFill>
                <a:latin typeface="Calibri"/>
                <a:cs typeface="Calibri"/>
              </a:rPr>
              <a:t>COVID</a:t>
            </a:r>
            <a:r>
              <a:rPr sz="1400" spc="3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225" dirty="0">
                <a:solidFill>
                  <a:srgbClr val="40683B"/>
                </a:solidFill>
                <a:latin typeface="Trebuchet MS"/>
                <a:cs typeface="Trebuchet MS"/>
              </a:rPr>
              <a:t>–</a:t>
            </a:r>
            <a:r>
              <a:rPr sz="1400" spc="-60" dirty="0">
                <a:solidFill>
                  <a:srgbClr val="40683B"/>
                </a:solidFill>
                <a:latin typeface="Trebuchet MS"/>
                <a:cs typeface="Trebuchet MS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Report</a:t>
            </a:r>
            <a:r>
              <a:rPr sz="1400" spc="3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hospitalizations</a:t>
            </a:r>
            <a:r>
              <a:rPr sz="1400" spc="2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and</a:t>
            </a:r>
            <a:r>
              <a:rPr sz="1400" spc="3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deaths</a:t>
            </a:r>
            <a:endParaRPr sz="1400">
              <a:latin typeface="Calibri"/>
              <a:cs typeface="Calibri"/>
            </a:endParaRPr>
          </a:p>
          <a:p>
            <a:pPr marL="1243965" lvl="1" indent="-316865">
              <a:lnSpc>
                <a:spcPct val="100000"/>
              </a:lnSpc>
              <a:spcBef>
                <a:spcPts val="254"/>
              </a:spcBef>
              <a:buFont typeface="Times New Roman"/>
              <a:buChar char="■"/>
              <a:tabLst>
                <a:tab pos="1243965" algn="l"/>
              </a:tabLst>
            </a:pP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Flu</a:t>
            </a:r>
            <a:r>
              <a:rPr sz="1400" spc="7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225" dirty="0">
                <a:solidFill>
                  <a:srgbClr val="40683B"/>
                </a:solidFill>
                <a:latin typeface="Trebuchet MS"/>
                <a:cs typeface="Trebuchet MS"/>
              </a:rPr>
              <a:t>–</a:t>
            </a:r>
            <a:r>
              <a:rPr sz="1400" spc="-40" dirty="0">
                <a:solidFill>
                  <a:srgbClr val="40683B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Deaths</a:t>
            </a:r>
            <a:r>
              <a:rPr sz="1400" spc="8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in</a:t>
            </a:r>
            <a:r>
              <a:rPr sz="1400" spc="7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lab</a:t>
            </a:r>
            <a:r>
              <a:rPr sz="1400" spc="6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confirmed</a:t>
            </a:r>
            <a:r>
              <a:rPr sz="1400" spc="4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80" dirty="0">
                <a:solidFill>
                  <a:srgbClr val="40683B"/>
                </a:solidFill>
                <a:latin typeface="Calibri"/>
                <a:cs typeface="Calibri"/>
              </a:rPr>
              <a:t>cases</a:t>
            </a:r>
            <a:r>
              <a:rPr sz="1400" spc="6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less</a:t>
            </a:r>
            <a:r>
              <a:rPr sz="1400" spc="8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than</a:t>
            </a:r>
            <a:r>
              <a:rPr sz="1400" spc="7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683B"/>
                </a:solidFill>
                <a:latin typeface="Calibri"/>
                <a:cs typeface="Calibri"/>
              </a:rPr>
              <a:t>18</a:t>
            </a:r>
            <a:r>
              <a:rPr sz="1400" spc="6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years</a:t>
            </a:r>
            <a:r>
              <a:rPr sz="1400" spc="5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40683B"/>
                </a:solidFill>
                <a:latin typeface="Calibri"/>
                <a:cs typeface="Calibri"/>
              </a:rPr>
              <a:t>of</a:t>
            </a:r>
            <a:endParaRPr sz="1400">
              <a:latin typeface="Calibri"/>
              <a:cs typeface="Calibri"/>
            </a:endParaRPr>
          </a:p>
          <a:p>
            <a:pPr marL="1243965">
              <a:lnSpc>
                <a:spcPct val="100000"/>
              </a:lnSpc>
              <a:spcBef>
                <a:spcPts val="250"/>
              </a:spcBef>
            </a:pPr>
            <a:r>
              <a:rPr sz="1400" spc="85" dirty="0">
                <a:solidFill>
                  <a:srgbClr val="40683B"/>
                </a:solidFill>
                <a:latin typeface="Calibri"/>
                <a:cs typeface="Calibri"/>
              </a:rPr>
              <a:t>age</a:t>
            </a:r>
            <a:r>
              <a:rPr sz="1400" spc="2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and</a:t>
            </a:r>
            <a:r>
              <a:rPr sz="1400" spc="2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any</a:t>
            </a:r>
            <a:r>
              <a:rPr sz="1400" spc="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novel</a:t>
            </a:r>
            <a:r>
              <a:rPr sz="1400" spc="2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strain</a:t>
            </a:r>
            <a:endParaRPr sz="1400">
              <a:latin typeface="Calibri"/>
              <a:cs typeface="Calibri"/>
            </a:endParaRPr>
          </a:p>
          <a:p>
            <a:pPr marL="1243965" marR="5080" lvl="1" indent="-317500">
              <a:lnSpc>
                <a:spcPct val="114999"/>
              </a:lnSpc>
              <a:spcBef>
                <a:spcPts val="5"/>
              </a:spcBef>
              <a:buFont typeface="Times New Roman"/>
              <a:buChar char="■"/>
              <a:tabLst>
                <a:tab pos="1243965" algn="l"/>
              </a:tabLst>
            </a:pPr>
            <a:r>
              <a:rPr sz="1400" spc="65" dirty="0">
                <a:solidFill>
                  <a:srgbClr val="40683B"/>
                </a:solidFill>
                <a:latin typeface="Calibri"/>
                <a:cs typeface="Calibri"/>
              </a:rPr>
              <a:t>RSV</a:t>
            </a:r>
            <a:r>
              <a:rPr sz="1400" spc="6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225" dirty="0">
                <a:solidFill>
                  <a:srgbClr val="40683B"/>
                </a:solidFill>
                <a:latin typeface="Trebuchet MS"/>
                <a:cs typeface="Trebuchet MS"/>
              </a:rPr>
              <a:t>–</a:t>
            </a:r>
            <a:r>
              <a:rPr sz="1400" spc="-20" dirty="0">
                <a:solidFill>
                  <a:srgbClr val="40683B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Deaths</a:t>
            </a:r>
            <a:r>
              <a:rPr sz="1400" spc="9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in</a:t>
            </a:r>
            <a:r>
              <a:rPr sz="1400" spc="7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lab</a:t>
            </a:r>
            <a:r>
              <a:rPr sz="1400" spc="8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confirmed</a:t>
            </a:r>
            <a:r>
              <a:rPr sz="1400" spc="5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80" dirty="0">
                <a:solidFill>
                  <a:srgbClr val="40683B"/>
                </a:solidFill>
                <a:latin typeface="Calibri"/>
                <a:cs typeface="Calibri"/>
              </a:rPr>
              <a:t>cases</a:t>
            </a:r>
            <a:r>
              <a:rPr sz="1400" spc="6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less</a:t>
            </a:r>
            <a:r>
              <a:rPr sz="1400" spc="9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than</a:t>
            </a:r>
            <a:r>
              <a:rPr sz="1400" spc="8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five</a:t>
            </a:r>
            <a:r>
              <a:rPr sz="1400" spc="8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years</a:t>
            </a:r>
            <a:r>
              <a:rPr sz="1400" spc="6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40683B"/>
                </a:solidFill>
                <a:latin typeface="Calibri"/>
                <a:cs typeface="Calibri"/>
              </a:rPr>
              <a:t>of </a:t>
            </a:r>
            <a:r>
              <a:rPr sz="1400" spc="-20" dirty="0">
                <a:solidFill>
                  <a:srgbClr val="40683B"/>
                </a:solidFill>
                <a:latin typeface="Calibri"/>
                <a:cs typeface="Calibri"/>
              </a:rPr>
              <a:t>age.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672" y="556894"/>
            <a:ext cx="4720463" cy="544067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819530" y="1268857"/>
            <a:ext cx="647065" cy="0"/>
          </a:xfrm>
          <a:custGeom>
            <a:avLst/>
            <a:gdLst/>
            <a:ahLst/>
            <a:cxnLst/>
            <a:rect l="l" t="t" r="r" b="b"/>
            <a:pathLst>
              <a:path w="647065">
                <a:moveTo>
                  <a:pt x="0" y="0"/>
                </a:moveTo>
                <a:lnTo>
                  <a:pt x="647065" y="0"/>
                </a:lnTo>
              </a:path>
            </a:pathLst>
          </a:custGeom>
          <a:ln w="19050">
            <a:solidFill>
              <a:srgbClr val="40683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2176" y="1120394"/>
            <a:ext cx="7886700" cy="4028440"/>
            <a:chOff x="1262176" y="1120394"/>
            <a:chExt cx="7886700" cy="40284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2176" y="1120394"/>
              <a:ext cx="1442212" cy="25450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32202" y="1120394"/>
              <a:ext cx="3044825" cy="25450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2176" y="1333449"/>
              <a:ext cx="4151884" cy="2548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2176" y="1547495"/>
              <a:ext cx="4409059" cy="2545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2176" y="1760855"/>
              <a:ext cx="2462529" cy="25450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32180" y="1116838"/>
            <a:ext cx="1333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04033" y="2382196"/>
            <a:ext cx="3369310" cy="1253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9565" marR="5080" indent="-317500">
              <a:lnSpc>
                <a:spcPct val="115100"/>
              </a:lnSpc>
              <a:spcBef>
                <a:spcPts val="100"/>
              </a:spcBef>
              <a:buFont typeface="Times New Roman"/>
              <a:buChar char="●"/>
              <a:tabLst>
                <a:tab pos="329565" algn="l"/>
              </a:tabLst>
            </a:pPr>
            <a:r>
              <a:rPr sz="1400" spc="-55" dirty="0">
                <a:solidFill>
                  <a:srgbClr val="40683B"/>
                </a:solidFill>
                <a:latin typeface="Trebuchet MS"/>
                <a:cs typeface="Trebuchet MS"/>
              </a:rPr>
              <a:t>Report</a:t>
            </a:r>
            <a:r>
              <a:rPr sz="1400" spc="-100" dirty="0">
                <a:solidFill>
                  <a:srgbClr val="40683B"/>
                </a:solidFill>
                <a:latin typeface="Trebuchet MS"/>
                <a:cs typeface="Trebuchet MS"/>
              </a:rPr>
              <a:t> </a:t>
            </a:r>
            <a:r>
              <a:rPr sz="1400" dirty="0">
                <a:solidFill>
                  <a:srgbClr val="40683B"/>
                </a:solidFill>
                <a:latin typeface="Trebuchet MS"/>
                <a:cs typeface="Trebuchet MS"/>
              </a:rPr>
              <a:t>can</a:t>
            </a:r>
            <a:r>
              <a:rPr sz="1400" spc="-95" dirty="0">
                <a:solidFill>
                  <a:srgbClr val="40683B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Trebuchet MS"/>
                <a:cs typeface="Trebuchet MS"/>
              </a:rPr>
              <a:t>be</a:t>
            </a:r>
            <a:r>
              <a:rPr sz="1400" spc="-90" dirty="0">
                <a:solidFill>
                  <a:srgbClr val="40683B"/>
                </a:solidFill>
                <a:latin typeface="Trebuchet MS"/>
                <a:cs typeface="Trebuchet MS"/>
              </a:rPr>
              <a:t> </a:t>
            </a:r>
            <a:r>
              <a:rPr sz="1400" spc="-40" dirty="0">
                <a:solidFill>
                  <a:srgbClr val="40683B"/>
                </a:solidFill>
                <a:latin typeface="Trebuchet MS"/>
                <a:cs typeface="Trebuchet MS"/>
              </a:rPr>
              <a:t>found</a:t>
            </a:r>
            <a:r>
              <a:rPr sz="1400" spc="-110" dirty="0">
                <a:solidFill>
                  <a:srgbClr val="40683B"/>
                </a:solidFill>
                <a:latin typeface="Trebuchet MS"/>
                <a:cs typeface="Trebuchet MS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Trebuchet MS"/>
                <a:cs typeface="Trebuchet MS"/>
              </a:rPr>
              <a:t>on</a:t>
            </a:r>
            <a:r>
              <a:rPr sz="1400" spc="-95" dirty="0">
                <a:solidFill>
                  <a:srgbClr val="40683B"/>
                </a:solidFill>
                <a:latin typeface="Trebuchet MS"/>
                <a:cs typeface="Trebuchet MS"/>
              </a:rPr>
              <a:t> </a:t>
            </a:r>
            <a:r>
              <a:rPr sz="1400" spc="-30" dirty="0">
                <a:solidFill>
                  <a:srgbClr val="40683B"/>
                </a:solidFill>
                <a:latin typeface="Trebuchet MS"/>
                <a:cs typeface="Trebuchet MS"/>
              </a:rPr>
              <a:t>CDPH’s</a:t>
            </a:r>
            <a:r>
              <a:rPr sz="1400" spc="-90" dirty="0">
                <a:solidFill>
                  <a:srgbClr val="40683B"/>
                </a:solidFill>
                <a:latin typeface="Trebuchet MS"/>
                <a:cs typeface="Trebuchet MS"/>
              </a:rPr>
              <a:t> </a:t>
            </a:r>
            <a:r>
              <a:rPr sz="1400" spc="-25" dirty="0">
                <a:solidFill>
                  <a:srgbClr val="40683B"/>
                </a:solidFill>
                <a:latin typeface="Trebuchet MS"/>
                <a:cs typeface="Trebuchet MS"/>
              </a:rPr>
              <a:t>flu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website: h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  <a:hlinkClick r:id="rId7"/>
              </a:rPr>
              <a:t>ttps://www.cdph.ca.gov/Programs/CID</a:t>
            </a:r>
            <a:endParaRPr sz="1400">
              <a:latin typeface="Calibri"/>
              <a:cs typeface="Calibri"/>
            </a:endParaRPr>
          </a:p>
          <a:p>
            <a:pPr marL="329565">
              <a:lnSpc>
                <a:spcPct val="100000"/>
              </a:lnSpc>
              <a:spcBef>
                <a:spcPts val="250"/>
              </a:spcBef>
            </a:pP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/DCDC/pages/immunization/flu-</a:t>
            </a:r>
            <a:endParaRPr sz="1400">
              <a:latin typeface="Calibri"/>
              <a:cs typeface="Calibri"/>
            </a:endParaRPr>
          </a:p>
          <a:p>
            <a:pPr marL="329565">
              <a:lnSpc>
                <a:spcPct val="100000"/>
              </a:lnSpc>
              <a:spcBef>
                <a:spcPts val="254"/>
              </a:spcBef>
            </a:pP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reports.aspx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04672" y="628523"/>
            <a:ext cx="2771775" cy="449580"/>
            <a:chOff x="804672" y="628523"/>
            <a:chExt cx="2771775" cy="449580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04672" y="628523"/>
              <a:ext cx="1085761" cy="4495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836674" y="628523"/>
              <a:ext cx="674369" cy="44957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32557" y="628523"/>
              <a:ext cx="1143342" cy="44957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48939" y="556386"/>
            <a:ext cx="2546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0" dirty="0">
                <a:solidFill>
                  <a:srgbClr val="40683B"/>
                </a:solidFill>
                <a:latin typeface="Courier New"/>
                <a:cs typeface="Courier New"/>
              </a:rPr>
              <a:t>–</a:t>
            </a:r>
            <a:endParaRPr sz="3000">
              <a:latin typeface="Courier New"/>
              <a:cs typeface="Courier New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0" y="628523"/>
            <a:ext cx="8939530" cy="4328160"/>
            <a:chOff x="0" y="628523"/>
            <a:chExt cx="8939530" cy="4328160"/>
          </a:xfrm>
        </p:grpSpPr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48150" y="628523"/>
              <a:ext cx="4789932" cy="4495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81115" y="1120013"/>
              <a:ext cx="3058160" cy="145173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1983867"/>
              <a:ext cx="2273553" cy="141046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93486" y="3394303"/>
              <a:ext cx="2811144" cy="150126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2961" y="3681476"/>
              <a:ext cx="2531491" cy="127495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4631" y="1116838"/>
            <a:ext cx="1333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804672" y="628523"/>
            <a:ext cx="5777230" cy="960119"/>
            <a:chOff x="804672" y="628523"/>
            <a:chExt cx="5777230" cy="96011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4323" y="1120394"/>
              <a:ext cx="728040" cy="25450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51405" y="1120394"/>
              <a:ext cx="4729988" cy="2545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4323" y="1333449"/>
              <a:ext cx="3490849" cy="2548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4672" y="628523"/>
              <a:ext cx="2767583" cy="44957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448939" y="556386"/>
            <a:ext cx="2546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0" dirty="0">
                <a:solidFill>
                  <a:srgbClr val="40683B"/>
                </a:solidFill>
                <a:latin typeface="Courier New"/>
                <a:cs typeface="Courier New"/>
              </a:rPr>
              <a:t>–</a:t>
            </a:r>
            <a:endParaRPr sz="3000">
              <a:latin typeface="Courier New"/>
              <a:cs typeface="Courier New"/>
            </a:endParaRPr>
          </a:p>
        </p:txBody>
      </p:sp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4665" y="3016215"/>
            <a:ext cx="3252216" cy="2019806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3748151" y="628523"/>
            <a:ext cx="4150995" cy="4284980"/>
            <a:chOff x="3748151" y="628523"/>
            <a:chExt cx="4150995" cy="428498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48151" y="628523"/>
              <a:ext cx="1133855" cy="4495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693031" y="628523"/>
              <a:ext cx="3205733" cy="44957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06061" y="1494485"/>
              <a:ext cx="1882139" cy="34187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28523"/>
            <a:ext cx="9149080" cy="4519930"/>
            <a:chOff x="0" y="628523"/>
            <a:chExt cx="9149080" cy="4519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48150" y="628523"/>
              <a:ext cx="1133855" cy="44957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3031" y="628523"/>
              <a:ext cx="1012037" cy="4495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13781" y="628523"/>
              <a:ext cx="1160716" cy="44957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447416"/>
              <a:ext cx="9143999" cy="269608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64632" y="1054608"/>
              <a:ext cx="3453257" cy="139280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32180" y="1202182"/>
            <a:ext cx="1333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262176" y="1205738"/>
            <a:ext cx="3985260" cy="681355"/>
            <a:chOff x="1262176" y="1205738"/>
            <a:chExt cx="3985260" cy="681355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2176" y="1205738"/>
              <a:ext cx="3984879" cy="2545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62176" y="1419098"/>
              <a:ext cx="3689223" cy="25450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62176" y="1632458"/>
              <a:ext cx="1756282" cy="25450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938526" y="1632458"/>
              <a:ext cx="140207" cy="25450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08630" y="1632458"/>
              <a:ext cx="1592198" cy="254508"/>
            </a:xfrm>
            <a:prstGeom prst="rect">
              <a:avLst/>
            </a:prstGeom>
          </p:spPr>
        </p:pic>
      </p:grpSp>
      <p:pic>
        <p:nvPicPr>
          <p:cNvPr id="15" name="object 15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04672" y="628523"/>
            <a:ext cx="2767583" cy="449579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448939" y="556386"/>
            <a:ext cx="2546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0" dirty="0">
                <a:solidFill>
                  <a:srgbClr val="40683B"/>
                </a:solidFill>
                <a:latin typeface="Courier New"/>
                <a:cs typeface="Courier New"/>
              </a:rPr>
              <a:t>–</a:t>
            </a:r>
            <a:endParaRPr sz="3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93383" y="1603578"/>
            <a:ext cx="1937385" cy="294792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32180" y="1194892"/>
            <a:ext cx="1333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62176" y="1198448"/>
            <a:ext cx="5481955" cy="255270"/>
            <a:chOff x="1262176" y="1198448"/>
            <a:chExt cx="5481955" cy="25527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2176" y="1198448"/>
              <a:ext cx="4092702" cy="2548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83072" y="1198448"/>
              <a:ext cx="1460690" cy="254812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4672" y="628523"/>
            <a:ext cx="2767583" cy="44957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448939" y="556386"/>
            <a:ext cx="2546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0" dirty="0">
                <a:solidFill>
                  <a:srgbClr val="40683B"/>
                </a:solidFill>
                <a:latin typeface="Courier New"/>
                <a:cs typeface="Courier New"/>
              </a:rPr>
              <a:t>–</a:t>
            </a:r>
            <a:endParaRPr sz="3000">
              <a:latin typeface="Courier New"/>
              <a:cs typeface="Courier New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748151" y="628523"/>
            <a:ext cx="3552190" cy="449580"/>
            <a:chOff x="3748151" y="628523"/>
            <a:chExt cx="3552190" cy="44958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48151" y="628523"/>
              <a:ext cx="1110614" cy="4495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93031" y="628523"/>
              <a:ext cx="2607055" cy="449579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01264" y="2087626"/>
            <a:ext cx="3605911" cy="197980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72757" y="1828800"/>
            <a:ext cx="2014982" cy="314947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24094" y="1202182"/>
            <a:ext cx="1333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653785" y="1205738"/>
            <a:ext cx="2693035" cy="467995"/>
            <a:chOff x="5653785" y="1205738"/>
            <a:chExt cx="2693035" cy="4679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53785" y="1205738"/>
              <a:ext cx="2565908" cy="25450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3785" y="1419098"/>
              <a:ext cx="2692781" cy="25450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4672" y="308483"/>
            <a:ext cx="2767583" cy="44957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448939" y="236346"/>
            <a:ext cx="2546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0" dirty="0">
                <a:solidFill>
                  <a:srgbClr val="40683B"/>
                </a:solidFill>
                <a:latin typeface="Courier New"/>
                <a:cs typeface="Courier New"/>
              </a:rPr>
              <a:t>–</a:t>
            </a:r>
            <a:endParaRPr sz="3000">
              <a:latin typeface="Courier New"/>
              <a:cs typeface="Courier New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48151" y="308483"/>
            <a:ext cx="4695062" cy="44957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975359"/>
            <a:ext cx="5220334" cy="416813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2176" y="1232611"/>
            <a:ext cx="7886700" cy="3916045"/>
            <a:chOff x="1262176" y="1232611"/>
            <a:chExt cx="7886700" cy="3916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2176" y="1232611"/>
              <a:ext cx="687628" cy="2548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35150" y="1232611"/>
              <a:ext cx="140207" cy="2548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5254" y="1232611"/>
              <a:ext cx="235457" cy="2548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97277" y="1232611"/>
              <a:ext cx="493775" cy="2548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48382" y="1232611"/>
              <a:ext cx="453644" cy="2548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958338" y="1232611"/>
              <a:ext cx="408050" cy="25481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22955" y="1232611"/>
              <a:ext cx="2454122" cy="25481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1128" y="1232611"/>
              <a:ext cx="335279" cy="2548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23736" y="1232611"/>
              <a:ext cx="576580" cy="25481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62176" y="1446529"/>
              <a:ext cx="407670" cy="25450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27886" y="1446529"/>
              <a:ext cx="992339" cy="254508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932180" y="1229055"/>
            <a:ext cx="13335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32180" y="4003954"/>
            <a:ext cx="13335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6" name="object 1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804672" y="625475"/>
            <a:ext cx="1736089" cy="449579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781469" y="1680629"/>
            <a:ext cx="6882130" cy="3008630"/>
            <a:chOff x="781469" y="1680629"/>
            <a:chExt cx="6882130" cy="3008630"/>
          </a:xfrm>
        </p:grpSpPr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62176" y="4007510"/>
              <a:ext cx="5073777" cy="25450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62176" y="4220870"/>
              <a:ext cx="3158236" cy="25450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8607" y="4220870"/>
              <a:ext cx="140208" cy="25450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418711" y="4220870"/>
              <a:ext cx="217170" cy="25450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63490" y="4220870"/>
              <a:ext cx="140208" cy="25450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633594" y="4220870"/>
              <a:ext cx="1252727" cy="25450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62176" y="4433925"/>
              <a:ext cx="956843" cy="25481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81469" y="1680629"/>
              <a:ext cx="6881749" cy="22912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2176" y="1120394"/>
            <a:ext cx="3568700" cy="467995"/>
            <a:chOff x="1262176" y="1120394"/>
            <a:chExt cx="3568700" cy="4679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2176" y="1120394"/>
              <a:ext cx="3019552" cy="25450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2176" y="1333449"/>
              <a:ext cx="1248105" cy="25481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64562" y="1333449"/>
              <a:ext cx="2366238" cy="254812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932180" y="1116838"/>
            <a:ext cx="5429250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  <a:p>
            <a:pPr marL="786765" marR="5080" indent="-317500">
              <a:lnSpc>
                <a:spcPct val="100000"/>
              </a:lnSpc>
              <a:spcBef>
                <a:spcPts val="110"/>
              </a:spcBef>
              <a:buFont typeface="Times New Roman"/>
              <a:buChar char="○"/>
              <a:tabLst>
                <a:tab pos="786765" algn="l"/>
              </a:tabLst>
            </a:pP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Usually</a:t>
            </a:r>
            <a:r>
              <a:rPr sz="1400" spc="2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moves</a:t>
            </a:r>
            <a:r>
              <a:rPr sz="1400" spc="3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from</a:t>
            </a:r>
            <a:r>
              <a:rPr sz="1400" spc="3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minimal</a:t>
            </a:r>
            <a:r>
              <a:rPr sz="1400" spc="3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activity</a:t>
            </a:r>
            <a:r>
              <a:rPr sz="1400" spc="3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at</a:t>
            </a:r>
            <a:r>
              <a:rPr sz="1400" spc="4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the</a:t>
            </a:r>
            <a:r>
              <a:rPr sz="1400" spc="5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end</a:t>
            </a:r>
            <a:r>
              <a:rPr sz="1400" spc="5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of</a:t>
            </a:r>
            <a:r>
              <a:rPr sz="1400" spc="4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October</a:t>
            </a:r>
            <a:r>
              <a:rPr sz="1400" spc="30" dirty="0">
                <a:solidFill>
                  <a:srgbClr val="40683B"/>
                </a:solidFill>
                <a:latin typeface="Calibri"/>
                <a:cs typeface="Calibri"/>
              </a:rPr>
              <a:t> and </a:t>
            </a:r>
            <a:r>
              <a:rPr sz="1400" spc="50" dirty="0">
                <a:solidFill>
                  <a:srgbClr val="40683B"/>
                </a:solidFill>
                <a:latin typeface="Calibri"/>
                <a:cs typeface="Calibri"/>
              </a:rPr>
              <a:t>increases</a:t>
            </a:r>
            <a:r>
              <a:rPr sz="1400" spc="4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through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50" dirty="0">
                <a:solidFill>
                  <a:srgbClr val="40683B"/>
                </a:solidFill>
                <a:latin typeface="Calibri"/>
                <a:cs typeface="Calibri"/>
              </a:rPr>
              <a:t>January,</a:t>
            </a:r>
            <a:r>
              <a:rPr sz="1400" spc="2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dropping</a:t>
            </a:r>
            <a:r>
              <a:rPr sz="1400" spc="4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off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towards</a:t>
            </a:r>
            <a:r>
              <a:rPr sz="1400" spc="4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the</a:t>
            </a:r>
            <a:r>
              <a:rPr sz="1400" spc="7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end</a:t>
            </a:r>
            <a:r>
              <a:rPr sz="1400" spc="7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40683B"/>
                </a:solidFill>
                <a:latin typeface="Calibri"/>
                <a:cs typeface="Calibri"/>
              </a:rPr>
              <a:t>of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March.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570"/>
              </a:lnSpc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04672" y="625475"/>
            <a:ext cx="917600" cy="449579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73201" y="2187575"/>
            <a:ext cx="8252459" cy="2880995"/>
            <a:chOff x="573201" y="2187575"/>
            <a:chExt cx="8252459" cy="288099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2176" y="2187575"/>
              <a:ext cx="5481015" cy="2545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2176" y="2400630"/>
              <a:ext cx="2001392" cy="2548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06847" y="2497828"/>
              <a:ext cx="3318255" cy="257060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3201" y="2689136"/>
              <a:ext cx="3770249" cy="22773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8301" y="2109457"/>
            <a:ext cx="4283836" cy="273812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262176" y="1120394"/>
            <a:ext cx="5318760" cy="895350"/>
            <a:chOff x="1262176" y="1120394"/>
            <a:chExt cx="5318760" cy="89535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2176" y="1120394"/>
              <a:ext cx="4326763" cy="25450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2176" y="1333449"/>
              <a:ext cx="5318379" cy="25481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2176" y="1547495"/>
              <a:ext cx="2972689" cy="2545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2176" y="1760855"/>
              <a:ext cx="2616225" cy="254508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932180" y="1116838"/>
            <a:ext cx="133350" cy="880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04672" y="625475"/>
            <a:ext cx="1272540" cy="449580"/>
            <a:chOff x="804672" y="625475"/>
            <a:chExt cx="1272540" cy="44958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04672" y="625475"/>
              <a:ext cx="833526" cy="4495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86154" y="625475"/>
              <a:ext cx="590549" cy="44957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2176" y="1339037"/>
            <a:ext cx="5304155" cy="468630"/>
            <a:chOff x="1262176" y="1339037"/>
            <a:chExt cx="5304155" cy="4686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2176" y="1339037"/>
              <a:ext cx="5304155" cy="2548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2176" y="1552955"/>
              <a:ext cx="1869058" cy="254508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32180" y="1335481"/>
            <a:ext cx="4168140" cy="21742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sz="1400">
              <a:latin typeface="Times New Roman"/>
              <a:cs typeface="Times New Roman"/>
            </a:endParaRPr>
          </a:p>
          <a:p>
            <a:pPr marL="786765" indent="-316865">
              <a:lnSpc>
                <a:spcPct val="100000"/>
              </a:lnSpc>
              <a:buFont typeface="Times New Roman"/>
              <a:buChar char="○"/>
              <a:tabLst>
                <a:tab pos="786765" algn="l"/>
              </a:tabLst>
            </a:pP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65+</a:t>
            </a:r>
            <a:r>
              <a:rPr sz="1400" spc="2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for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influenza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and</a:t>
            </a:r>
            <a:r>
              <a:rPr sz="1400" spc="1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50" dirty="0">
                <a:solidFill>
                  <a:srgbClr val="40683B"/>
                </a:solidFill>
                <a:latin typeface="Calibri"/>
                <a:cs typeface="Calibri"/>
              </a:rPr>
              <a:t>COVID</a:t>
            </a:r>
            <a:r>
              <a:rPr sz="1400" spc="2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and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75+ for </a:t>
            </a:r>
            <a:r>
              <a:rPr sz="1400" spc="40" dirty="0">
                <a:solidFill>
                  <a:srgbClr val="40683B"/>
                </a:solidFill>
                <a:latin typeface="Calibri"/>
                <a:cs typeface="Calibri"/>
              </a:rPr>
              <a:t>RSV</a:t>
            </a:r>
            <a:endParaRPr sz="1400">
              <a:latin typeface="Calibri"/>
              <a:cs typeface="Calibri"/>
            </a:endParaRPr>
          </a:p>
          <a:p>
            <a:pPr marL="786765" indent="-316865">
              <a:lnSpc>
                <a:spcPct val="100000"/>
              </a:lnSpc>
              <a:buFont typeface="Times New Roman"/>
              <a:buChar char="○"/>
              <a:tabLst>
                <a:tab pos="786765" algn="l"/>
              </a:tabLst>
            </a:pPr>
            <a:r>
              <a:rPr sz="1400" spc="70" dirty="0">
                <a:solidFill>
                  <a:srgbClr val="40683B"/>
                </a:solidFill>
                <a:latin typeface="Calibri"/>
                <a:cs typeface="Calibri"/>
              </a:rPr>
              <a:t>Less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than</a:t>
            </a:r>
            <a:r>
              <a:rPr sz="1400" spc="1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2</a:t>
            </a:r>
            <a:r>
              <a:rPr sz="1400" spc="1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for</a:t>
            </a:r>
            <a:r>
              <a:rPr sz="1400" spc="2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influenza</a:t>
            </a:r>
            <a:r>
              <a:rPr sz="1400" spc="1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and</a:t>
            </a:r>
            <a:r>
              <a:rPr sz="1400" spc="1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40" dirty="0">
                <a:solidFill>
                  <a:srgbClr val="40683B"/>
                </a:solidFill>
                <a:latin typeface="Calibri"/>
                <a:cs typeface="Calibri"/>
              </a:rPr>
              <a:t>RSV</a:t>
            </a:r>
            <a:endParaRPr sz="1400">
              <a:latin typeface="Calibri"/>
              <a:cs typeface="Calibri"/>
            </a:endParaRPr>
          </a:p>
          <a:p>
            <a:pPr marL="786765" indent="-316865">
              <a:lnSpc>
                <a:spcPct val="100000"/>
              </a:lnSpc>
              <a:buFont typeface="Times New Roman"/>
              <a:buChar char="○"/>
              <a:tabLst>
                <a:tab pos="786765" algn="l"/>
              </a:tabLst>
            </a:pP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Chronic</a:t>
            </a:r>
            <a:r>
              <a:rPr sz="1400" spc="19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organ</a:t>
            </a:r>
            <a:r>
              <a:rPr sz="1400" spc="200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55" dirty="0">
                <a:solidFill>
                  <a:srgbClr val="40683B"/>
                </a:solidFill>
                <a:latin typeface="Calibri"/>
                <a:cs typeface="Calibri"/>
              </a:rPr>
              <a:t>diseases</a:t>
            </a:r>
            <a:endParaRPr sz="1400">
              <a:latin typeface="Calibri"/>
              <a:cs typeface="Calibri"/>
            </a:endParaRPr>
          </a:p>
          <a:p>
            <a:pPr marL="786765" indent="-316865">
              <a:lnSpc>
                <a:spcPct val="100000"/>
              </a:lnSpc>
              <a:buFont typeface="Times New Roman"/>
              <a:buChar char="○"/>
              <a:tabLst>
                <a:tab pos="786765" algn="l"/>
              </a:tabLst>
            </a:pP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Obesity</a:t>
            </a:r>
            <a:endParaRPr sz="1400">
              <a:latin typeface="Calibri"/>
              <a:cs typeface="Calibri"/>
            </a:endParaRPr>
          </a:p>
          <a:p>
            <a:pPr marL="786765" indent="-316865">
              <a:lnSpc>
                <a:spcPct val="100000"/>
              </a:lnSpc>
              <a:buFont typeface="Times New Roman"/>
              <a:buChar char="○"/>
              <a:tabLst>
                <a:tab pos="786765" algn="l"/>
              </a:tabLst>
            </a:pP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Smoker or</a:t>
            </a:r>
            <a:r>
              <a:rPr sz="1400" spc="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Former</a:t>
            </a:r>
            <a:r>
              <a:rPr sz="1400" spc="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Smoker</a:t>
            </a:r>
            <a:endParaRPr sz="1400">
              <a:latin typeface="Calibri"/>
              <a:cs typeface="Calibri"/>
            </a:endParaRPr>
          </a:p>
          <a:p>
            <a:pPr marL="786765" indent="-316865">
              <a:lnSpc>
                <a:spcPct val="100000"/>
              </a:lnSpc>
              <a:buFont typeface="Times New Roman"/>
              <a:buChar char="○"/>
              <a:tabLst>
                <a:tab pos="786765" algn="l"/>
              </a:tabLst>
            </a:pP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Pregnancy</a:t>
            </a:r>
            <a:endParaRPr sz="1400">
              <a:latin typeface="Calibri"/>
              <a:cs typeface="Calibri"/>
            </a:endParaRPr>
          </a:p>
          <a:p>
            <a:pPr marL="786765" indent="-316865">
              <a:lnSpc>
                <a:spcPct val="100000"/>
              </a:lnSpc>
              <a:buFont typeface="Times New Roman"/>
              <a:buChar char="○"/>
              <a:tabLst>
                <a:tab pos="786765" algn="l"/>
              </a:tabLst>
            </a:pP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Weakened</a:t>
            </a:r>
            <a:r>
              <a:rPr sz="1400" spc="10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683B"/>
                </a:solidFill>
                <a:latin typeface="Calibri"/>
                <a:cs typeface="Calibri"/>
              </a:rPr>
              <a:t>Immune</a:t>
            </a:r>
            <a:r>
              <a:rPr sz="1400" spc="95" dirty="0">
                <a:solidFill>
                  <a:srgbClr val="40683B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Systems</a:t>
            </a:r>
            <a:endParaRPr sz="1400">
              <a:latin typeface="Calibri"/>
              <a:cs typeface="Calibri"/>
            </a:endParaRPr>
          </a:p>
          <a:p>
            <a:pPr marL="786765" indent="-316865">
              <a:lnSpc>
                <a:spcPct val="100000"/>
              </a:lnSpc>
              <a:buFont typeface="Times New Roman"/>
              <a:buChar char="○"/>
              <a:tabLst>
                <a:tab pos="786765" algn="l"/>
              </a:tabLst>
            </a:pPr>
            <a:r>
              <a:rPr sz="1400" spc="-10" dirty="0">
                <a:solidFill>
                  <a:srgbClr val="40683B"/>
                </a:solidFill>
                <a:latin typeface="Calibri"/>
                <a:cs typeface="Calibri"/>
              </a:rPr>
              <a:t>Asthma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04672" y="625475"/>
            <a:ext cx="2729611" cy="44957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2176" y="1198448"/>
            <a:ext cx="5066665" cy="1962785"/>
            <a:chOff x="1262176" y="1198448"/>
            <a:chExt cx="5066665" cy="19627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2176" y="1198448"/>
              <a:ext cx="3969004" cy="25481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2176" y="1412493"/>
              <a:ext cx="546811" cy="25450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57426" y="1412493"/>
              <a:ext cx="2487295" cy="2545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62176" y="1625853"/>
              <a:ext cx="464515" cy="25450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87322" y="1625853"/>
              <a:ext cx="4239641" cy="25450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2176" y="1839213"/>
              <a:ext cx="4283202" cy="2545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62176" y="2052573"/>
              <a:ext cx="5066157" cy="2545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62176" y="2265629"/>
              <a:ext cx="960119" cy="25481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62176" y="2479547"/>
              <a:ext cx="2572842" cy="25450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80155" y="2479547"/>
              <a:ext cx="933831" cy="25450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62176" y="2692908"/>
              <a:ext cx="3527933" cy="25450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62176" y="2906267"/>
              <a:ext cx="532180" cy="25450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745234" y="2906267"/>
              <a:ext cx="3141218" cy="254507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932180" y="1194892"/>
            <a:ext cx="133350" cy="19475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17" name="object 17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04672" y="625475"/>
            <a:ext cx="4358513" cy="44957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32180" y="1482089"/>
            <a:ext cx="1333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0" dirty="0">
                <a:solidFill>
                  <a:srgbClr val="40683B"/>
                </a:solidFill>
                <a:latin typeface="Times New Roman"/>
                <a:cs typeface="Times New Roman"/>
              </a:rPr>
              <a:t>●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2176" y="1485646"/>
            <a:ext cx="771525" cy="2545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4672" y="625475"/>
            <a:ext cx="1971166" cy="44957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Questions?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3827" y="3219843"/>
            <a:ext cx="2044700" cy="168922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0683B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4247dd6-6dc6-4ec5-977d-690cd5182c84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CAD4572FF5BD4D8F7DFF62B96B3AC1" ma:contentTypeVersion="10" ma:contentTypeDescription="Create a new document." ma:contentTypeScope="" ma:versionID="ca21df216f3abc22618fa2f7c81c192f">
  <xsd:schema xmlns:xsd="http://www.w3.org/2001/XMLSchema" xmlns:xs="http://www.w3.org/2001/XMLSchema" xmlns:p="http://schemas.microsoft.com/office/2006/metadata/properties" xmlns:ns2="a4247dd6-6dc6-4ec5-977d-690cd5182c84" targetNamespace="http://schemas.microsoft.com/office/2006/metadata/properties" ma:root="true" ma:fieldsID="ac54d4892c84ababc7b4279ee3416147" ns2:_="">
    <xsd:import namespace="a4247dd6-6dc6-4ec5-977d-690cd5182c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247dd6-6dc6-4ec5-977d-690cd5182c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8a32fe0-fbe1-4075-8cf2-88a6717826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A2A365-6998-4047-BDBA-B662B610658C}">
  <ds:schemaRefs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dcmitype/"/>
    <ds:schemaRef ds:uri="a4247dd6-6dc6-4ec5-977d-690cd5182c84"/>
  </ds:schemaRefs>
</ds:datastoreItem>
</file>

<file path=customXml/itemProps2.xml><?xml version="1.0" encoding="utf-8"?>
<ds:datastoreItem xmlns:ds="http://schemas.openxmlformats.org/officeDocument/2006/customXml" ds:itemID="{0B89E7BB-EDC1-4534-94A9-3BBE63315E4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C362785-37BD-4ED5-BEB1-D5F9632B01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247dd6-6dc6-4ec5-977d-690cd5182c8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399</Words>
  <Application>Microsoft Office PowerPoint</Application>
  <PresentationFormat>On-screen Show (16:9)</PresentationFormat>
  <Paragraphs>75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Courier New</vt:lpstr>
      <vt:lpstr>Times New Roman</vt:lpstr>
      <vt:lpstr>Trebuchet MS</vt:lpstr>
      <vt:lpstr>Office Theme</vt:lpstr>
      <vt:lpstr>Respiratory Virus Season: Local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</dc:title>
  <dc:creator>Audrey Franks</dc:creator>
  <cp:lastModifiedBy>Audrey Franks</cp:lastModifiedBy>
  <cp:revision>1</cp:revision>
  <dcterms:created xsi:type="dcterms:W3CDTF">2024-10-17T18:32:29Z</dcterms:created>
  <dcterms:modified xsi:type="dcterms:W3CDTF">2025-04-02T17:30:36Z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2024-10-07T00:00:00Z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2024-10-17T00:00:00Z</vt:filetime>
  </property>
  <property fmtid="{D5CDD505-2E9C-101B-9397-08002B2CF9AE}" pid="5" name="MSIP_Label_d0918a32-0d42-40ed-a5eb-618140881011_ActionId">
    <vt:lpwstr>124a9cec-8cee-403e-a30f-d98f64ddff4f</vt:lpwstr>
  </property>
  <property fmtid="{D5CDD505-2E9C-101B-9397-08002B2CF9AE}" pid="6" name="MSIP_Label_d0918a32-0d42-40ed-a5eb-618140881011_ContentBits">
    <vt:lpwstr>0</vt:lpwstr>
  </property>
  <property fmtid="{D5CDD505-2E9C-101B-9397-08002B2CF9AE}" pid="7" name="MSIP_Label_d0918a32-0d42-40ed-a5eb-618140881011_Enabled">
    <vt:lpwstr>true</vt:lpwstr>
  </property>
  <property fmtid="{D5CDD505-2E9C-101B-9397-08002B2CF9AE}" pid="8" name="MSIP_Label_d0918a32-0d42-40ed-a5eb-618140881011_Method">
    <vt:lpwstr>Standard</vt:lpwstr>
  </property>
  <property fmtid="{D5CDD505-2E9C-101B-9397-08002B2CF9AE}" pid="9" name="MSIP_Label_d0918a32-0d42-40ed-a5eb-618140881011_Name">
    <vt:lpwstr>General Data</vt:lpwstr>
  </property>
  <property fmtid="{D5CDD505-2E9C-101B-9397-08002B2CF9AE}" pid="10" name="MSIP_Label_d0918a32-0d42-40ed-a5eb-618140881011_SetDate">
    <vt:lpwstr>2024-10-08T04:55:04Z</vt:lpwstr>
  </property>
  <property fmtid="{D5CDD505-2E9C-101B-9397-08002B2CF9AE}" pid="11" name="MSIP_Label_d0918a32-0d42-40ed-a5eb-618140881011_SiteId">
    <vt:lpwstr>e0f2e4b5-0515-4028-99f2-2e7a43fe5379</vt:lpwstr>
  </property>
  <property fmtid="{D5CDD505-2E9C-101B-9397-08002B2CF9AE}" pid="12" name="Producer">
    <vt:lpwstr>Microsoft® PowerPoint® for Microsoft 365</vt:lpwstr>
  </property>
  <property fmtid="{D5CDD505-2E9C-101B-9397-08002B2CF9AE}" pid="13" name="ContentTypeId">
    <vt:lpwstr>0x0101008CCAD4572FF5BD4D8F7DFF62B96B3AC1</vt:lpwstr>
  </property>
</Properties>
</file>