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7"/>
  </p:notesMasterIdLst>
  <p:sldIdLst>
    <p:sldId id="257" r:id="rId5"/>
    <p:sldId id="256" r:id="rId6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  <p15:guide id="6" orient="horz" pos="6336" userDrawn="1">
          <p15:clr>
            <a:srgbClr val="A4A3A4"/>
          </p15:clr>
        </p15:guide>
        <p15:guide id="7" orient="horz" pos="151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A51537-20FB-CA6F-0A1F-DA3913FE9D03}" name="Jennifer Hobbs" initials="JH" userId="S::HobbsJ@CalACES.org::d8c6b139-6877-42de-a9b6-94aff2310fb8" providerId="AD"/>
  <p188:author id="{4CB82439-81B3-F6B3-A41B-C4ADC64CFFCB}" name="Jasrotia, Palak" initials="JP" userId="S::pjasrotia@deloitte.com::ff03e157-2e89-4313-818a-46d1d3d62c59" providerId="AD"/>
  <p188:author id="{3540645D-06BD-1547-57CD-1D75780F038A}" name="Lynn Bridwell" initials="LB" userId="S::BridwellL@CalACES.org::f493453a-2c95-4f19-a9f2-97cd2e192283" providerId="AD"/>
  <p188:author id="{F2644286-D4A4-07D9-D618-CF76131E2FB4}" name="Abernethy, Jessica@DSS" initials="AJ" userId="S::Jessica.Abernethy@dss.ca.gov::e023498e-452c-4705-9296-3c4cbcb4d930" providerId="AD"/>
  <p188:author id="{27DB089C-B88B-E7B3-6DB1-BC05C476BB37}" name="Kumar, Surranjan" initials="KS" userId="S::surranjankumar@deloitte.com::2245a8a8-c3eb-410e-8c18-0cc83a9fa0e0" providerId="AD"/>
  <p188:author id="{A3BA59B6-5F57-04D3-EF6A-E3C4AD5B6342}" name="Sheppard, Susan" initials="SS" userId="S::susheppard@deloitte.com::54b6578d-3135-4211-9722-a142c3218440" providerId="AD"/>
  <p188:author id="{95EB62F7-A37E-F873-0870-75CAE5BA13DF}" name="Raghunathan, Ramya" initials="RR" userId="S::ramraghunathan@deloitte.com::fe0bbf4d-e001-4ee3-888d-4a8e46da65b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964"/>
    <a:srgbClr val="049DA2"/>
    <a:srgbClr val="E9F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BCF004-754D-EF26-C64A-172EF88E195F}" v="4" dt="2024-04-18T18:36:59.024"/>
    <p1510:client id="{8D8478E8-0F10-604E-8D73-39D266D9C4A5}" v="273" dt="2024-04-18T14:58:22.848"/>
    <p1510:client id="{9A265F99-0FC8-836C-063C-96621F252ACA}" v="443" dt="2024-04-18T17:03:03.192"/>
    <p1510:client id="{A1F0B7E7-FF15-AB86-7A92-8EA67D65BF71}" v="6" dt="2024-04-18T15:11:16.737"/>
    <p1510:client id="{F07695BD-A3AE-4799-86B3-0858145DAA84}" v="40" dt="2024-04-18T17:06:08.1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2140" y="48"/>
      </p:cViewPr>
      <p:guideLst>
        <p:guide orient="horz" pos="3168"/>
        <p:guide pos="2448"/>
        <p:guide orient="horz" pos="6336"/>
        <p:guide orient="horz" pos="15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Sans Pro" panose="020B0503030403020204" pitchFamily="34" charset="0"/>
              </a:defRPr>
            </a:lvl1pPr>
          </a:lstStyle>
          <a:p>
            <a:fld id="{5F40B951-CB8A-B740-A93B-A2D378FF6542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Sans Pro" panose="020B0503030403020204" pitchFamily="34" charset="0"/>
              </a:defRPr>
            </a:lvl1pPr>
          </a:lstStyle>
          <a:p>
            <a:fld id="{6CB1FBC3-7A7E-DC41-B596-DA7E624399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426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ource Sans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1FBC3-7A7E-DC41-B596-DA7E624399D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65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B1FBC3-7A7E-DC41-B596-DA7E624399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19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9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170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1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1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6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25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31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86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1D730-005E-2540-BE62-ADEF06E68604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61BE6-BCFE-4142-9F44-3053581D7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5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 b="0" i="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1F61D730-005E-2540-BE62-ADEF06E68604}" type="datetimeFigureOut">
              <a:rPr lang="en-US" smtClean="0"/>
              <a:pPr/>
              <a:t>4/23/2024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 b="0" i="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 b="0" i="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</a:defRPr>
            </a:lvl1pPr>
          </a:lstStyle>
          <a:p>
            <a:fld id="{EE661BE6-BCFE-4142-9F44-3053581D7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96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b="0" i="0" kern="1200">
          <a:solidFill>
            <a:schemeClr val="tx1"/>
          </a:solidFill>
          <a:latin typeface="Source Sans Pro" panose="020B0503030403020204" pitchFamily="34" charset="0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b="0" i="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b="0" i="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i="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b="0" i="0" kern="1200">
          <a:solidFill>
            <a:schemeClr val="tx1"/>
          </a:solidFill>
          <a:latin typeface="Source Sans Pro" panose="020B0503030403020204" pitchFamily="34" charset="0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hyperlink" Target="https://benefitscal.com/ApplyForBenefits/ABADD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enefitscal.com/ApplyForBenefits/ABADD" TargetMode="External"/><Relationship Id="rId3" Type="http://schemas.openxmlformats.org/officeDocument/2006/relationships/image" Target="../media/image1.emf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Verify.NoReply@App.CalSAWS.org" TargetMode="Externa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7D5E2C-BF47-1057-338F-69418FB2AE02}"/>
              </a:ext>
            </a:extLst>
          </p:cNvPr>
          <p:cNvSpPr/>
          <p:nvPr/>
        </p:nvSpPr>
        <p:spPr>
          <a:xfrm>
            <a:off x="228600" y="151830"/>
            <a:ext cx="7315200" cy="8555832"/>
          </a:xfrm>
          <a:prstGeom prst="rect">
            <a:avLst/>
          </a:prstGeom>
          <a:solidFill>
            <a:srgbClr val="E9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084FCE-65B0-71CD-E118-5B39BC51C5D4}"/>
              </a:ext>
            </a:extLst>
          </p:cNvPr>
          <p:cNvSpPr/>
          <p:nvPr/>
        </p:nvSpPr>
        <p:spPr>
          <a:xfrm>
            <a:off x="228600" y="2000904"/>
            <a:ext cx="7149662" cy="217530"/>
          </a:xfrm>
          <a:prstGeom prst="rect">
            <a:avLst/>
          </a:prstGeom>
          <a:solidFill>
            <a:srgbClr val="049D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enefitsCal logo">
            <a:extLst>
              <a:ext uri="{FF2B5EF4-FFF2-40B4-BE49-F238E27FC236}">
                <a16:creationId xmlns:a16="http://schemas.microsoft.com/office/drawing/2014/main" id="{50B3C738-D77C-C1AF-0576-30176A415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9" y="417637"/>
            <a:ext cx="2084865" cy="438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63650C-9590-D421-9A1E-7842AC0EB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421" y="417637"/>
            <a:ext cx="1003300" cy="279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2C9CDA-A778-3FE7-8770-6E166BD6A24A}"/>
              </a:ext>
            </a:extLst>
          </p:cNvPr>
          <p:cNvSpPr txBox="1"/>
          <p:nvPr/>
        </p:nvSpPr>
        <p:spPr>
          <a:xfrm>
            <a:off x="6231181" y="692354"/>
            <a:ext cx="904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/>
            <a:r>
              <a:rPr lang="en-US" sz="10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@BenefitsCal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B2E3E0B-7472-22CF-7262-63CEC91EC3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687938"/>
              </p:ext>
            </p:extLst>
          </p:nvPr>
        </p:nvGraphicFramePr>
        <p:xfrm>
          <a:off x="4956550" y="1107082"/>
          <a:ext cx="2479344" cy="8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39">
                  <a:extLst>
                    <a:ext uri="{9D8B030D-6E8A-4147-A177-3AD203B41FA5}">
                      <a16:colId xmlns:a16="http://schemas.microsoft.com/office/drawing/2014/main" val="88658869"/>
                    </a:ext>
                  </a:extLst>
                </a:gridCol>
                <a:gridCol w="1111205">
                  <a:extLst>
                    <a:ext uri="{9D8B030D-6E8A-4147-A177-3AD203B41FA5}">
                      <a16:colId xmlns:a16="http://schemas.microsoft.com/office/drawing/2014/main" val="1245046191"/>
                    </a:ext>
                  </a:extLst>
                </a:gridCol>
              </a:tblGrid>
              <a:tr h="173370">
                <a:tc gridSpan="2"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14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#-###-###-####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63158"/>
                  </a:ext>
                </a:extLst>
              </a:tr>
              <a:tr h="155112">
                <a:tc gridSpan="2"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(Placeholder for Name) Hours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64618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Monday – Friday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16588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Saturday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231533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Sunday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5231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C6CC6BA-552B-D3D8-6D25-FDBF5D00D60D}"/>
              </a:ext>
            </a:extLst>
          </p:cNvPr>
          <p:cNvSpPr txBox="1"/>
          <p:nvPr/>
        </p:nvSpPr>
        <p:spPr>
          <a:xfrm>
            <a:off x="345796" y="1011300"/>
            <a:ext cx="5063692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60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  <a:t>BenefitsCal strengthens</a:t>
            </a:r>
            <a:br>
              <a:rPr lang="en-US" sz="260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</a:br>
            <a:r>
              <a:rPr lang="en-US" sz="2600" b="1">
                <a:solidFill>
                  <a:srgbClr val="049DA2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  <a:t>security</a:t>
            </a:r>
            <a:r>
              <a:rPr lang="en-US" sz="260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  <a:t> to protect your data</a:t>
            </a:r>
            <a:endParaRPr lang="en-US"/>
          </a:p>
        </p:txBody>
      </p:sp>
      <p:pic>
        <p:nvPicPr>
          <p:cNvPr id="8" name="Picture 7" descr="Robin, BenefitsCal mascot">
            <a:extLst>
              <a:ext uri="{FF2B5EF4-FFF2-40B4-BE49-F238E27FC236}">
                <a16:creationId xmlns:a16="http://schemas.microsoft.com/office/drawing/2014/main" id="{88054510-31FD-7EFB-5ACB-16481D813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052268"/>
            <a:ext cx="1016000" cy="965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55C6C4-E510-9226-B83B-004E46DBA1CF}"/>
              </a:ext>
            </a:extLst>
          </p:cNvPr>
          <p:cNvSpPr txBox="1"/>
          <p:nvPr/>
        </p:nvSpPr>
        <p:spPr>
          <a:xfrm>
            <a:off x="361426" y="1973687"/>
            <a:ext cx="3743332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>
                <a:solidFill>
                  <a:schemeClr val="bg1"/>
                </a:solidFill>
                <a:effectLst/>
                <a:latin typeface="Source Sans Pro"/>
                <a:ea typeface="Source Sans Pro"/>
                <a:cs typeface="Open Sans"/>
              </a:rPr>
              <a:t>Multi-Factor Authentication (MFA) Login for BenefitsCal</a:t>
            </a:r>
            <a:endParaRPr lang="en-US" sz="1200">
              <a:solidFill>
                <a:schemeClr val="bg1"/>
              </a:solidFill>
              <a:latin typeface="Source Sans Pro"/>
              <a:ea typeface="Source Sans Pro"/>
              <a:cs typeface="Open Sans"/>
            </a:endParaRPr>
          </a:p>
        </p:txBody>
      </p:sp>
      <p:pic>
        <p:nvPicPr>
          <p:cNvPr id="32" name="Picture 31" descr="QR code to BenefitsCal homepage">
            <a:extLst>
              <a:ext uri="{FF2B5EF4-FFF2-40B4-BE49-F238E27FC236}">
                <a16:creationId xmlns:a16="http://schemas.microsoft.com/office/drawing/2014/main" id="{914BEE54-775F-F7A8-7527-FE8163506116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-12000" contrast="-19000"/>
          </a:blip>
          <a:stretch>
            <a:fillRect/>
          </a:stretch>
        </p:blipFill>
        <p:spPr>
          <a:xfrm>
            <a:off x="6845300" y="9208070"/>
            <a:ext cx="698500" cy="6985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CAC4840-FC60-6D93-3880-8A589DF1EC4F}"/>
              </a:ext>
            </a:extLst>
          </p:cNvPr>
          <p:cNvSpPr txBox="1"/>
          <p:nvPr/>
        </p:nvSpPr>
        <p:spPr>
          <a:xfrm>
            <a:off x="363703" y="2318341"/>
            <a:ext cx="3523591" cy="58580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Logging into BenefitsCal with Multi-Factor Authentication (MFA)</a:t>
            </a:r>
            <a:endParaRPr lang="en-US" sz="1000" dirty="0">
              <a:solidFill>
                <a:srgbClr val="0F4964"/>
              </a:solidFill>
              <a:latin typeface="Source Sans Pro"/>
              <a:ea typeface="Source Sans Pro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BenefitsCal now requires you to use Multi-Factor Authentication (MFA) to log in to your account. MFA protects your account and secures your data.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 </a:t>
            </a:r>
            <a:endParaRPr lang="en-US" sz="900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1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What is MFA?</a:t>
            </a: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You get a code in your email or through SMS  to make sure it's really you who's trying to log in. </a:t>
            </a: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1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latin typeface="Source Sans Pro"/>
                <a:ea typeface="Source Sans Pro"/>
              </a:rPr>
              <a:t>How do I </a:t>
            </a:r>
            <a:r>
              <a:rPr lang="en-US" sz="10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log into BenefitsCal with MFA?</a:t>
            </a:r>
            <a:endParaRPr lang="en-US" sz="1000" b="1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2004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On the BenefitsCal homepage, in the top right corner, </a:t>
            </a:r>
            <a:b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</a:b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click “</a:t>
            </a:r>
            <a:r>
              <a:rPr lang="en-US" sz="900" b="1" dirty="0">
                <a:solidFill>
                  <a:srgbClr val="0F4964"/>
                </a:solidFill>
                <a:latin typeface="Source Sans Pro"/>
                <a:ea typeface="Source Sans Pro"/>
              </a:rPr>
              <a:t>Log In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” </a:t>
            </a:r>
          </a:p>
          <a:p>
            <a:pPr marL="320040" marR="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E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nter your email and password</a:t>
            </a:r>
          </a:p>
          <a:p>
            <a:pPr marL="320040" marR="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C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lick 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“Log In”</a:t>
            </a:r>
            <a:endParaRPr lang="en-US" sz="900" dirty="0">
              <a:solidFill>
                <a:srgbClr val="0F4964"/>
              </a:solidFill>
              <a:effectLst/>
              <a:latin typeface="Source Sans Pro"/>
              <a:ea typeface="Source Sans Pro"/>
            </a:endParaRPr>
          </a:p>
          <a:p>
            <a:pPr marL="320040" marR="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Check your email or SMS for a six-digit code. 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	</a:t>
            </a:r>
            <a:r>
              <a:rPr lang="en-US" sz="900" i="1" dirty="0">
                <a:solidFill>
                  <a:srgbClr val="0F4964"/>
                </a:solidFill>
                <a:latin typeface="Source Sans Pro"/>
                <a:ea typeface="Source Sans Pro"/>
              </a:rPr>
              <a:t>Note: The verification code will be sent to the email or SMS based on the MFA preference set for the account.</a:t>
            </a:r>
          </a:p>
          <a:p>
            <a:pPr marL="320040" marR="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Enter the six-digit code in the required field on the screen and click "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Next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"</a:t>
            </a:r>
          </a:p>
          <a:p>
            <a:pPr marL="320040" indent="-228600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You will see the BenefitsCal Terms of Use screen. After reviewing, click 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“I Accept” 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to 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agree to terms of Use </a:t>
            </a:r>
            <a:endParaRPr lang="en-US" sz="900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</a:pPr>
            <a:endParaRPr lang="en-US" sz="1000" b="1" dirty="0">
              <a:solidFill>
                <a:srgbClr val="0F4964"/>
              </a:solidFill>
              <a:latin typeface="Segoe UI"/>
              <a:ea typeface="Source Sans Pro"/>
              <a:cs typeface="Segoe UI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latin typeface="Segoe UI"/>
                <a:ea typeface="Source Sans Pro"/>
                <a:cs typeface="Segoe UI"/>
              </a:rPr>
              <a:t>How do I change my MFA preference?</a:t>
            </a:r>
            <a:endParaRPr lang="en-US" sz="1000" dirty="0">
              <a:solidFill>
                <a:srgbClr val="000000"/>
              </a:solidFill>
              <a:latin typeface="Segoe UI"/>
              <a:ea typeface="Source Sans Pro"/>
              <a:cs typeface="Segoe UI"/>
            </a:endParaRPr>
          </a:p>
          <a:p>
            <a:pPr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egoe UI"/>
              </a:rPr>
              <a:t>BenefitsCal users who have a phone number associated to their BenefitsCal account can change their MFA Log In preference to receive the verification code to their email or phone.</a:t>
            </a:r>
            <a:endParaRPr lang="en-US" sz="1000" dirty="0">
              <a:solidFill>
                <a:srgbClr val="000000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Segoe UI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en-US" sz="1000" dirty="0">
              <a:solidFill>
                <a:srgbClr val="000000"/>
              </a:solidFill>
              <a:latin typeface="Segoe UI"/>
              <a:ea typeface="Source Sans Pro"/>
              <a:cs typeface="Segoe UI"/>
            </a:endParaRPr>
          </a:p>
          <a:p>
            <a:pPr marL="320040" indent="-22860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  <a:buAutoNum type="arabicPeriod"/>
            </a:pP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200"/>
              </a:spcBef>
              <a:spcAft>
                <a:spcPts val="400"/>
              </a:spcAft>
            </a:pP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BA0EDD7-03D7-F935-08A2-B9A20D0389BC}"/>
              </a:ext>
            </a:extLst>
          </p:cNvPr>
          <p:cNvSpPr txBox="1"/>
          <p:nvPr/>
        </p:nvSpPr>
        <p:spPr>
          <a:xfrm>
            <a:off x="4045969" y="2318341"/>
            <a:ext cx="3272751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defTabSz="182880">
              <a:spcBef>
                <a:spcPts val="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Can I upload documents without an account?</a:t>
            </a:r>
          </a:p>
          <a:p>
            <a:pPr marL="0" marR="0" defTabSz="182880">
              <a:spcBef>
                <a:spcPts val="200"/>
              </a:spcBef>
              <a:spcAft>
                <a:spcPts val="400"/>
              </a:spcAf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Yes. Customers can upload documents without an account, such as Periodic Reports, Renewals, and other documents.</a:t>
            </a: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1200"/>
              </a:spcBef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 do I upload documents without an account?</a:t>
            </a:r>
          </a:p>
          <a:p>
            <a:pPr>
              <a:spcBef>
                <a:spcPts val="1200"/>
              </a:spcBef>
              <a:spcAft>
                <a:spcPts val="400"/>
              </a:spcAft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 to the document upload page at 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https://benefitscal.com/ApplyForBenefits/ABADD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and enter: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Document Type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Application or case number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County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Date of Birth (DOB)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First Name (optional)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Last Name (optional)</a:t>
            </a:r>
          </a:p>
          <a:p>
            <a:pPr marL="143827" lvl="1" defTabSz="274320">
              <a:spcBef>
                <a:spcPts val="200"/>
              </a:spcBef>
              <a:spcAft>
                <a:spcPts val="400"/>
              </a:spcAft>
              <a:buClr>
                <a:srgbClr val="049DA2"/>
              </a:buClr>
              <a:buSzPct val="110000"/>
            </a:pP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R="0" defTabSz="182880">
              <a:spcAft>
                <a:spcPts val="400"/>
              </a:spcAft>
              <a:buClr>
                <a:srgbClr val="049DA2"/>
              </a:buClr>
              <a:buSzPct val="110000"/>
            </a:pPr>
            <a:endParaRPr lang="en-US" sz="900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839C87-BE95-8EA8-A8CD-A546029FD770}"/>
              </a:ext>
            </a:extLst>
          </p:cNvPr>
          <p:cNvSpPr txBox="1"/>
          <p:nvPr/>
        </p:nvSpPr>
        <p:spPr>
          <a:xfrm>
            <a:off x="2093082" y="9051129"/>
            <a:ext cx="3586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Aft>
                <a:spcPts val="600"/>
              </a:spcAft>
            </a:pPr>
            <a:r>
              <a:rPr lang="en-US" sz="14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Remember, </a:t>
            </a:r>
            <a:r>
              <a:rPr lang="en-US" sz="14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Robin</a:t>
            </a:r>
            <a:r>
              <a:rPr lang="en-US" sz="14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 says: </a:t>
            </a:r>
            <a:endParaRPr lang="en-US" sz="90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  <a:p>
            <a:pPr marL="0" marR="0" algn="ctr">
              <a:spcAft>
                <a:spcPts val="600"/>
              </a:spcAft>
            </a:pP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BenefitsCal is a new, simple, easy, and </a:t>
            </a:r>
            <a:r>
              <a:rPr lang="en-US" sz="10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secure way </a:t>
            </a:r>
            <a:b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</a:b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for Californians to apply for and manage the benefits they need. </a:t>
            </a:r>
          </a:p>
          <a:p>
            <a:pPr marL="0" marR="0" algn="ctr">
              <a:spcAft>
                <a:spcPts val="600"/>
              </a:spcAft>
            </a:pP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Visit </a:t>
            </a:r>
            <a:r>
              <a:rPr lang="en-US" sz="10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BenefitsCal.com</a:t>
            </a:r>
          </a:p>
        </p:txBody>
      </p:sp>
    </p:spTree>
    <p:extLst>
      <p:ext uri="{BB962C8B-B14F-4D97-AF65-F5344CB8AC3E}">
        <p14:creationId xmlns:p14="http://schemas.microsoft.com/office/powerpoint/2010/main" val="518186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CF05F544-D787-6E3F-85A4-D85C9B664B64}"/>
              </a:ext>
            </a:extLst>
          </p:cNvPr>
          <p:cNvSpPr/>
          <p:nvPr/>
        </p:nvSpPr>
        <p:spPr>
          <a:xfrm>
            <a:off x="228600" y="235048"/>
            <a:ext cx="7315200" cy="8716269"/>
          </a:xfrm>
          <a:prstGeom prst="rect">
            <a:avLst/>
          </a:prstGeom>
          <a:solidFill>
            <a:srgbClr val="E9F4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ource Sans Pro" panose="020B0503030403020204" pitchFamily="34" charset="0"/>
            </a:endParaRPr>
          </a:p>
        </p:txBody>
      </p:sp>
      <p:pic>
        <p:nvPicPr>
          <p:cNvPr id="3" name="Picture 2" descr="BenefitsCal logo">
            <a:extLst>
              <a:ext uri="{FF2B5EF4-FFF2-40B4-BE49-F238E27FC236}">
                <a16:creationId xmlns:a16="http://schemas.microsoft.com/office/drawing/2014/main" id="{E2C9239A-E9E3-7D24-F526-6F9CB41DA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9" y="417637"/>
            <a:ext cx="2084865" cy="438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B6616A-D306-96BB-793C-8676E113A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421" y="417637"/>
            <a:ext cx="1003300" cy="279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0D2225-6F1F-63F3-1FD5-C38C67475A6F}"/>
              </a:ext>
            </a:extLst>
          </p:cNvPr>
          <p:cNvSpPr txBox="1"/>
          <p:nvPr/>
        </p:nvSpPr>
        <p:spPr>
          <a:xfrm>
            <a:off x="6231181" y="692354"/>
            <a:ext cx="9044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/>
            <a:r>
              <a:rPr lang="en-US" sz="10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@BenefitsCal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D123E4E-18B7-3406-2770-3926E7F90A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1444390"/>
              </p:ext>
            </p:extLst>
          </p:nvPr>
        </p:nvGraphicFramePr>
        <p:xfrm>
          <a:off x="4956550" y="1107082"/>
          <a:ext cx="2479344" cy="8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39">
                  <a:extLst>
                    <a:ext uri="{9D8B030D-6E8A-4147-A177-3AD203B41FA5}">
                      <a16:colId xmlns:a16="http://schemas.microsoft.com/office/drawing/2014/main" val="88658869"/>
                    </a:ext>
                  </a:extLst>
                </a:gridCol>
                <a:gridCol w="1111205">
                  <a:extLst>
                    <a:ext uri="{9D8B030D-6E8A-4147-A177-3AD203B41FA5}">
                      <a16:colId xmlns:a16="http://schemas.microsoft.com/office/drawing/2014/main" val="1245046191"/>
                    </a:ext>
                  </a:extLst>
                </a:gridCol>
              </a:tblGrid>
              <a:tr h="173370">
                <a:tc gridSpan="2"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14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#-###-###-####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63158"/>
                  </a:ext>
                </a:extLst>
              </a:tr>
              <a:tr h="155112">
                <a:tc gridSpan="2"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(Placeholder for Name) Hours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64618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Monday – Friday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716588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Saturday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231533"/>
                  </a:ext>
                </a:extLst>
              </a:tr>
              <a:tr h="155112">
                <a:tc>
                  <a:txBody>
                    <a:bodyPr/>
                    <a:lstStyle/>
                    <a:p>
                      <a:pPr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Sunday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80"/>
                        </a:lnSpc>
                      </a:pPr>
                      <a:r>
                        <a:rPr lang="en-US" sz="900">
                          <a:solidFill>
                            <a:srgbClr val="0F4964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00:00 – 00:00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4523140"/>
                  </a:ext>
                </a:extLst>
              </a:tr>
            </a:tbl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05E7D1C7-2EBA-6D65-130C-DBF7B4CE07D6}"/>
              </a:ext>
            </a:extLst>
          </p:cNvPr>
          <p:cNvSpPr/>
          <p:nvPr/>
        </p:nvSpPr>
        <p:spPr>
          <a:xfrm>
            <a:off x="228600" y="2000904"/>
            <a:ext cx="7149662" cy="217530"/>
          </a:xfrm>
          <a:prstGeom prst="rect">
            <a:avLst/>
          </a:prstGeom>
          <a:solidFill>
            <a:srgbClr val="049D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6CC6BA-552B-D3D8-6D25-FDBF5D00D60D}"/>
              </a:ext>
            </a:extLst>
          </p:cNvPr>
          <p:cNvSpPr txBox="1"/>
          <p:nvPr/>
        </p:nvSpPr>
        <p:spPr>
          <a:xfrm>
            <a:off x="345796" y="1010762"/>
            <a:ext cx="703246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600">
                <a:solidFill>
                  <a:srgbClr val="0F4964"/>
                </a:solidFill>
                <a:latin typeface="Source Sans Pro"/>
                <a:ea typeface="Source Sans Pro"/>
                <a:cs typeface="Open Sans Light"/>
              </a:rPr>
              <a:t>BenefitsCal strengthens</a:t>
            </a:r>
            <a:br>
              <a:rPr lang="en-US" sz="2600">
                <a:latin typeface="Source Sans Pro" panose="020B0503030403020204" pitchFamily="34" charset="0"/>
                <a:ea typeface="Source Sans Pro" panose="020B0503030403020204" pitchFamily="34" charset="0"/>
                <a:cs typeface="Open Sans Light" panose="020B0306030504020204" pitchFamily="34" charset="0"/>
              </a:rPr>
            </a:br>
            <a:r>
              <a:rPr lang="en-US" sz="2600" b="1">
                <a:solidFill>
                  <a:srgbClr val="049DA2"/>
                </a:solidFill>
                <a:latin typeface="Source Sans Pro"/>
                <a:ea typeface="Source Sans Pro"/>
                <a:cs typeface="Open Sans Light"/>
              </a:rPr>
              <a:t>security</a:t>
            </a:r>
            <a:r>
              <a:rPr lang="en-US" sz="2600">
                <a:solidFill>
                  <a:srgbClr val="0F4964"/>
                </a:solidFill>
                <a:latin typeface="Source Sans Pro"/>
                <a:ea typeface="Source Sans Pro"/>
                <a:cs typeface="Open Sans Light"/>
              </a:rPr>
              <a:t> to protect your case</a:t>
            </a:r>
            <a:endParaRPr lang="en-US">
              <a:latin typeface="Source Sans Pro"/>
              <a:ea typeface="Source Sans Pro"/>
              <a:cs typeface="Open Sans Light"/>
            </a:endParaRPr>
          </a:p>
        </p:txBody>
      </p:sp>
      <p:pic>
        <p:nvPicPr>
          <p:cNvPr id="8" name="Picture 7" descr="Robin, BenefitsCal mascot">
            <a:extLst>
              <a:ext uri="{FF2B5EF4-FFF2-40B4-BE49-F238E27FC236}">
                <a16:creationId xmlns:a16="http://schemas.microsoft.com/office/drawing/2014/main" id="{88054510-31FD-7EFB-5ACB-16481D813C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9052268"/>
            <a:ext cx="1016000" cy="965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55C6C4-E510-9226-B83B-004E46DBA1CF}"/>
              </a:ext>
            </a:extLst>
          </p:cNvPr>
          <p:cNvSpPr txBox="1"/>
          <p:nvPr/>
        </p:nvSpPr>
        <p:spPr>
          <a:xfrm>
            <a:off x="361426" y="1975104"/>
            <a:ext cx="36407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Verification Makes Case Linking </a:t>
            </a:r>
            <a:r>
              <a:rPr lang="en-US" sz="1200">
                <a:solidFill>
                  <a:schemeClr val="bg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More Secure than Ever</a:t>
            </a:r>
            <a:endParaRPr lang="en-US" sz="120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D73CA0-84A7-1BF8-F1D5-C5A10517180E}"/>
              </a:ext>
            </a:extLst>
          </p:cNvPr>
          <p:cNvSpPr txBox="1"/>
          <p:nvPr/>
        </p:nvSpPr>
        <p:spPr>
          <a:xfrm>
            <a:off x="345797" y="2302673"/>
            <a:ext cx="3372764" cy="6368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spcBef>
                <a:spcPts val="1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What is Case Linking?</a:t>
            </a:r>
            <a:endParaRPr lang="en-US" sz="1000" b="1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Case linking is a way for a BenefitsCal account customer to view their case.</a:t>
            </a:r>
          </a:p>
          <a:p>
            <a:pPr marL="0" marR="0">
              <a:spcBef>
                <a:spcPts val="8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What is Verification for Case Linking?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To keep customers’  case data safe, we have added a new way to verify that it is 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you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linking your cases online, and 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not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900" i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someone pretending to be you. </a:t>
            </a:r>
          </a:p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latin typeface="Source Sans Pro" panose="020B0503030403020204" pitchFamily="34" charset="0"/>
              </a:rPr>
              <a:t>Is Verification for Case Linking the same as Login Multi- Factor Authentication (MFA)? 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</a:rPr>
              <a:t>No. Login MFA is not the same as Case Linking Verification. Login MFA is ONLY when you are logging into BenefitsCal. </a:t>
            </a:r>
          </a:p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How does the Verification </a:t>
            </a:r>
            <a:r>
              <a:rPr lang="en-US" sz="10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</a:t>
            </a: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ink work?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BenefitsCal will send a verification link to your email to verify that it is you trying to link your CalSAWS case. </a:t>
            </a:r>
          </a:p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What Email Address will the Verification Link be sent to? </a:t>
            </a:r>
          </a:p>
          <a:p>
            <a:pPr>
              <a:spcBef>
                <a:spcPts val="100"/>
              </a:spcBef>
              <a:spcAft>
                <a:spcPts val="300"/>
              </a:spcAft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verification link will be sent to the email address that are included in your case details. </a:t>
            </a:r>
            <a:r>
              <a:rPr lang="en-US" sz="900" i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Note: This email might be different from the email address you used to log in to BenefitsCal; and only the Primary Applicant can link their case. </a:t>
            </a:r>
          </a:p>
          <a:p>
            <a:pPr>
              <a:spcBef>
                <a:spcPts val="800"/>
              </a:spcBef>
              <a:spcAft>
                <a:spcPts val="300"/>
              </a:spcAft>
            </a:pPr>
            <a:r>
              <a:rPr lang="en-US" sz="10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Verification for Case Linking is Easy!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Once you’ve logged into BenefitsCal, you will see a Welcome screen, locate the “Link a case” hyperlink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System Font Regular"/>
              <a:buChar char="2"/>
            </a:pP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Click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“</a:t>
            </a:r>
            <a:r>
              <a:rPr lang="en-US" sz="900" i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get started, link your case to your account”</a:t>
            </a:r>
            <a:endParaRPr lang="en-US" sz="900" i="1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 startAt="3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 the next screen, enter your date of birth, zip code, county, and case number (enter any details for any one of  your cases)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 startAt="3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Next you will be asked 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verify it’s you linking your case. The email address from your case details will appear. </a:t>
            </a:r>
            <a:b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Click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on the circle next to  your email address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 startAt="3"/>
            </a:pPr>
            <a:r>
              <a:rPr lang="en-US" sz="900" kern="900" spc="-1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You will receive a verification link by email</a:t>
            </a:r>
            <a:r>
              <a:rPr lang="en-US" sz="900" kern="900" spc="-1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 startAt="3"/>
            </a:pPr>
            <a:r>
              <a:rPr lang="en-US" sz="900" kern="900" spc="-1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Check </a:t>
            </a:r>
            <a:r>
              <a:rPr lang="en-US" sz="900" kern="900" spc="-1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your inbox </a:t>
            </a:r>
            <a:r>
              <a:rPr lang="en-US" sz="900" kern="900" spc="-2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for the verification link</a:t>
            </a:r>
            <a:r>
              <a:rPr lang="en-US" sz="900" kern="900" spc="-2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900" kern="900" spc="-2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from </a:t>
            </a:r>
            <a:r>
              <a:rPr lang="en-US" sz="900" kern="900" spc="-2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6" tooltip="BenefitsCal Verification Email Addres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Verify.NoReply@App.CalSAWS.org</a:t>
            </a:r>
            <a:r>
              <a:rPr lang="en-US" sz="900" kern="900" spc="-2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</a:t>
            </a:r>
            <a:r>
              <a:rPr lang="en-US" sz="900" i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Note: This </a:t>
            </a:r>
            <a:r>
              <a:rPr lang="en-US" sz="900" i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may take up to</a:t>
            </a:r>
            <a:r>
              <a:rPr lang="en-US" sz="900" i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900" i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15 minutes to arrive. To avoid expiration, click the link within 24 hours</a:t>
            </a:r>
          </a:p>
          <a:p>
            <a:pPr marL="319088" marR="0" indent="-258763" defTabSz="274320">
              <a:spcBef>
                <a:spcPts val="1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+mj-lt"/>
              <a:buAutoNum type="arabicPeriod" startAt="3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Access your dashboard to see your cases linked</a:t>
            </a:r>
            <a:endParaRPr lang="en-US" sz="900" dirty="0">
              <a:solidFill>
                <a:srgbClr val="0F4964"/>
              </a:solidFill>
              <a:effectLst/>
              <a:highlight>
                <a:srgbClr val="FFFF00"/>
              </a:highlight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32" name="Picture 31" descr="QR code to BenefitsCal homepage">
            <a:extLst>
              <a:ext uri="{FF2B5EF4-FFF2-40B4-BE49-F238E27FC236}">
                <a16:creationId xmlns:a16="http://schemas.microsoft.com/office/drawing/2014/main" id="{914BEE54-775F-F7A8-7527-FE8163506116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-12000" contrast="-19000"/>
          </a:blip>
          <a:stretch>
            <a:fillRect/>
          </a:stretch>
        </p:blipFill>
        <p:spPr>
          <a:xfrm>
            <a:off x="6845300" y="9208070"/>
            <a:ext cx="698500" cy="6985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C4D3384-B3F9-06E8-B8A6-B6D0E9C3EBF2}"/>
              </a:ext>
            </a:extLst>
          </p:cNvPr>
          <p:cNvSpPr txBox="1"/>
          <p:nvPr/>
        </p:nvSpPr>
        <p:spPr>
          <a:xfrm>
            <a:off x="3963309" y="2302673"/>
            <a:ext cx="3640740" cy="658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182880">
              <a:spcAft>
                <a:spcPts val="400"/>
              </a:spcAft>
            </a:pPr>
            <a:r>
              <a:rPr lang="en-US" sz="1000" b="1" dirty="0">
                <a:solidFill>
                  <a:srgbClr val="0F4964"/>
                </a:solidFill>
                <a:latin typeface="Source Sans Pro"/>
                <a:ea typeface="Source Sans Pro"/>
              </a:rPr>
              <a:t>If I can’t Link my Case, how do I…?</a:t>
            </a:r>
          </a:p>
          <a:p>
            <a:pPr marL="460375" marR="0" indent="-287020" defTabSz="182880">
              <a:spcBef>
                <a:spcPts val="200"/>
              </a:spcBef>
              <a:spcAft>
                <a:spcPts val="300"/>
              </a:spcAft>
            </a:pP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9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pply for Benefits? </a:t>
            </a:r>
            <a:endParaRPr lang="en-US" sz="900" b="1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03225" lvl="1" indent="-172720" defTabSz="182880">
              <a:lnSpc>
                <a:spcPts val="1200"/>
              </a:lnSpc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  <a:tabLst>
                <a:tab pos="277813" algn="l"/>
              </a:tabLs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You can still apply for benefits on BenefitsCal</a:t>
            </a:r>
          </a:p>
          <a:p>
            <a:pPr marL="403225" lvl="1" indent="-172720" defTabSz="182880">
              <a:lnSpc>
                <a:spcPts val="1100"/>
              </a:lnSpc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  <a:tabLst>
                <a:tab pos="277813" algn="l"/>
              </a:tabLst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Start a new application here: 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8" tooltip="BenefitsCal Homepa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https://benefitscal.com </a:t>
            </a:r>
            <a:endParaRPr lang="en-US" sz="9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03225" lvl="1" indent="-172720" defTabSz="182880">
              <a:lnSpc>
                <a:spcPts val="1100"/>
              </a:lnSpc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  <a:tabLst>
                <a:tab pos="277813" algn="l"/>
              </a:tabLst>
            </a:pPr>
            <a:r>
              <a:rPr lang="en-US" sz="900" kern="900" spc="-1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If you want to see and keep track of your information, create an account, then log in and apply for benefits with your account</a:t>
            </a:r>
          </a:p>
          <a:p>
            <a:pPr defTabSz="182880">
              <a:lnSpc>
                <a:spcPts val="1100"/>
              </a:lnSpc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tabLst>
                <a:tab pos="277813" algn="l"/>
              </a:tabLst>
            </a:pP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       </a:t>
            </a: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Check my Case Status or Get a Verification of Benefits?</a:t>
            </a:r>
          </a:p>
          <a:p>
            <a:pPr marL="403225" lvl="1" indent="-1727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Contact your county office</a:t>
            </a:r>
            <a:endParaRPr lang="en-US" sz="900" b="1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60375" indent="-287020">
              <a:spcBef>
                <a:spcPts val="200"/>
              </a:spcBef>
              <a:spcAft>
                <a:spcPts val="300"/>
              </a:spcAft>
            </a:pP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Check my EBT Balance?</a:t>
            </a:r>
          </a:p>
          <a:p>
            <a:pPr marL="403225" lvl="1" indent="-1727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Go to the State of California EBT website (EBT.ca.gov) </a:t>
            </a:r>
            <a:b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or use </a:t>
            </a:r>
            <a:r>
              <a:rPr lang="en-US" sz="900" dirty="0" err="1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ebtEDGE</a:t>
            </a: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 mobile app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 </a:t>
            </a:r>
          </a:p>
          <a:p>
            <a:pPr marL="230505" lvl="1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</a:pPr>
            <a:r>
              <a:rPr lang="en-US" sz="9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See my Notice of Action (NOA)?</a:t>
            </a:r>
          </a:p>
          <a:p>
            <a:pPr marL="403225" lvl="1" indent="-1727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Your notices are sent to you via postal mail</a:t>
            </a:r>
            <a:r>
              <a:rPr lang="en-US" sz="900" dirty="0">
                <a:solidFill>
                  <a:srgbClr val="0F4964"/>
                </a:solidFill>
                <a:latin typeface="Source Sans Pro"/>
                <a:ea typeface="Source Sans Pro"/>
              </a:rPr>
              <a:t> </a:t>
            </a:r>
            <a:endParaRPr lang="en-US" sz="900" dirty="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403225" lvl="1" indent="-1727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If you do not have your notice and want a copy, </a:t>
            </a:r>
            <a:b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F4964"/>
                </a:solidFill>
                <a:effectLst/>
                <a:latin typeface="Source Sans Pro"/>
                <a:ea typeface="Source Sans Pro"/>
              </a:rPr>
              <a:t>contact your county office</a:t>
            </a:r>
          </a:p>
          <a:p>
            <a:pPr marL="460375" indent="-287020">
              <a:spcBef>
                <a:spcPts val="200"/>
              </a:spcBef>
              <a:spcAft>
                <a:spcPts val="300"/>
              </a:spcAft>
            </a:pPr>
            <a:r>
              <a:rPr lang="en-US" sz="9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Upload Documents?</a:t>
            </a:r>
          </a:p>
          <a:p>
            <a:pPr marL="403225" lvl="1" indent="-1727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 to the document upload page at 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https://benefitscal.com/ApplyForBenefits/ABADD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and enter: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Document Type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Application or case number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County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Date of Birth (DOB) (mandatory)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First Name (optional)</a:t>
            </a:r>
          </a:p>
          <a:p>
            <a:pPr marL="574675" lvl="2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85000"/>
              <a:buFont typeface="Courier New" panose="02070309020205020404" pitchFamily="49" charset="0"/>
              <a:buChar char="o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Last Name (optional)</a:t>
            </a:r>
          </a:p>
          <a:p>
            <a:pPr marR="0" defTabSz="182880">
              <a:spcBef>
                <a:spcPts val="800"/>
              </a:spcBef>
              <a:spcAft>
                <a:spcPts val="400"/>
              </a:spcAft>
            </a:pPr>
            <a:r>
              <a:rPr lang="en-US" sz="1000" b="1" kern="1000" spc="-20" dirty="0">
                <a:solidFill>
                  <a:srgbClr val="0F4964"/>
                </a:solidFill>
                <a:latin typeface="Source Sans Pro"/>
                <a:ea typeface="Source Sans Pro"/>
              </a:rPr>
              <a:t>What if I don’t know my email address or can’t access my email?</a:t>
            </a:r>
          </a:p>
          <a:p>
            <a:pPr marL="320040" marR="0" indent="-171450" defTabSz="18288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Contact your county office to update your email</a:t>
            </a:r>
          </a:p>
          <a:p>
            <a:pPr marR="0" defTabSz="182880">
              <a:spcBef>
                <a:spcPts val="800"/>
              </a:spcBef>
              <a:spcAft>
                <a:spcPts val="300"/>
              </a:spcAft>
              <a:buClr>
                <a:srgbClr val="049DA2"/>
              </a:buClr>
              <a:buSzPct val="110000"/>
            </a:pP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What if I don’t </a:t>
            </a:r>
            <a:r>
              <a:rPr lang="en-US" sz="1000" b="1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get </a:t>
            </a:r>
            <a:r>
              <a:rPr lang="en-US" sz="1000" b="1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 verification link? </a:t>
            </a:r>
            <a:endParaRPr lang="en-US" sz="1000" dirty="0">
              <a:solidFill>
                <a:srgbClr val="0F4964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20040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Wait 15 minutes and check again </a:t>
            </a:r>
          </a:p>
          <a:p>
            <a:pPr marL="320040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Make sure you’re checking the email that is on file with </a:t>
            </a: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your </a:t>
            </a:r>
            <a:b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case (again, this may or may not be the one you use to log in </a:t>
            </a:r>
            <a:b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F4964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BenefitsCal)</a:t>
            </a:r>
          </a:p>
          <a:p>
            <a:pPr marL="320040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Check your spam/junk folder </a:t>
            </a:r>
          </a:p>
          <a:p>
            <a:pPr marL="320040" indent="-171450" defTabSz="274320">
              <a:spcBef>
                <a:spcPts val="200"/>
              </a:spcBef>
              <a:spcAft>
                <a:spcPts val="300"/>
              </a:spcAft>
              <a:buClr>
                <a:srgbClr val="049DA2"/>
              </a:buClr>
              <a:buSzPct val="110000"/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Repeat the steps above to try and link your case again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839C87-BE95-8EA8-A8CD-A546029FD770}"/>
              </a:ext>
            </a:extLst>
          </p:cNvPr>
          <p:cNvSpPr txBox="1"/>
          <p:nvPr/>
        </p:nvSpPr>
        <p:spPr>
          <a:xfrm>
            <a:off x="2093082" y="9051129"/>
            <a:ext cx="35862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algn="ctr">
              <a:spcAft>
                <a:spcPts val="600"/>
              </a:spcAft>
            </a:pPr>
            <a:r>
              <a:rPr lang="en-US" sz="14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Remember, </a:t>
            </a:r>
            <a:r>
              <a:rPr lang="en-US" sz="14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Robin</a:t>
            </a:r>
            <a:r>
              <a:rPr lang="en-US" sz="14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 says: </a:t>
            </a:r>
            <a:endParaRPr lang="en-US" sz="900">
              <a:solidFill>
                <a:srgbClr val="0F4964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  <a:p>
            <a:pPr marL="0" marR="0" algn="ctr">
              <a:spcAft>
                <a:spcPts val="600"/>
              </a:spcAft>
            </a:pPr>
            <a:r>
              <a:rPr lang="en-US" sz="1000" err="1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BenefitsCal</a:t>
            </a: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 is a new, simple, easy, and </a:t>
            </a:r>
            <a:r>
              <a:rPr lang="en-US" sz="1000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" panose="020B0606030504020204" pitchFamily="34" charset="0"/>
              </a:rPr>
              <a:t>secure way </a:t>
            </a:r>
            <a:b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</a:b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for Californians to apply for and manage the benefits they need. </a:t>
            </a:r>
          </a:p>
          <a:p>
            <a:pPr marL="0" marR="0" algn="ctr">
              <a:spcAft>
                <a:spcPts val="600"/>
              </a:spcAft>
            </a:pPr>
            <a:r>
              <a:rPr lang="en-US" sz="1000">
                <a:solidFill>
                  <a:srgbClr val="0F4964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Visit </a:t>
            </a:r>
            <a:r>
              <a:rPr lang="en-US" sz="1000" err="1">
                <a:solidFill>
                  <a:srgbClr val="049DA2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  <a:cs typeface="Open Sans Semibold" panose="020B0606030504020204" pitchFamily="34" charset="0"/>
              </a:rPr>
              <a:t>BenefitsCal.com</a:t>
            </a:r>
            <a:endParaRPr lang="en-US" sz="1000">
              <a:solidFill>
                <a:srgbClr val="049DA2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  <a:cs typeface="Open Sans Semibold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54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7D6E04D557714398F5461406635AD6" ma:contentTypeVersion="15" ma:contentTypeDescription="Create a new document." ma:contentTypeScope="" ma:versionID="7b0f91783bd0b88a72010704818890b8">
  <xsd:schema xmlns:xsd="http://www.w3.org/2001/XMLSchema" xmlns:xs="http://www.w3.org/2001/XMLSchema" xmlns:p="http://schemas.microsoft.com/office/2006/metadata/properties" xmlns:ns2="200b81e1-cc96-40c7-b475-af86ab952438" xmlns:ns3="f6b1d80a-5717-428b-b7f8-dfb6a276f7b9" targetNamespace="http://schemas.microsoft.com/office/2006/metadata/properties" ma:root="true" ma:fieldsID="746fdf42ca452151f008ff47c066f348" ns2:_="" ns3:_="">
    <xsd:import namespace="200b81e1-cc96-40c7-b475-af86ab952438"/>
    <xsd:import namespace="f6b1d80a-5717-428b-b7f8-dfb6a276f7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0b81e1-cc96-40c7-b475-af86ab9524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ef47989-784c-489a-9429-d0794a7077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b1d80a-5717-428b-b7f8-dfb6a276f7b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50213e5-3c04-4377-9874-9555cf2e41dd}" ma:internalName="TaxCatchAll" ma:showField="CatchAllData" ma:web="f6b1d80a-5717-428b-b7f8-dfb6a276f7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0b81e1-cc96-40c7-b475-af86ab952438">
      <Terms xmlns="http://schemas.microsoft.com/office/infopath/2007/PartnerControls"/>
    </lcf76f155ced4ddcb4097134ff3c332f>
    <TaxCatchAll xmlns="f6b1d80a-5717-428b-b7f8-dfb6a276f7b9" xsi:nil="true"/>
    <SharedWithUsers xmlns="f6b1d80a-5717-428b-b7f8-dfb6a276f7b9">
      <UserInfo>
        <DisplayName>Sheppard, Susan</DisplayName>
        <AccountId>1024</AccountId>
        <AccountType/>
      </UserInfo>
      <UserInfo>
        <DisplayName>Senman, Onur</DisplayName>
        <AccountId>248</AccountId>
        <AccountType/>
      </UserInfo>
      <UserInfo>
        <DisplayName>Jasrotia, Palak</DisplayName>
        <AccountId>885</AccountId>
        <AccountType/>
      </UserInfo>
      <UserInfo>
        <DisplayName>Raghunathan, Ramya</DisplayName>
        <AccountId>857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5794181-8041-4D0D-BCD7-D2C8D676830C}"/>
</file>

<file path=customXml/itemProps2.xml><?xml version="1.0" encoding="utf-8"?>
<ds:datastoreItem xmlns:ds="http://schemas.openxmlformats.org/officeDocument/2006/customXml" ds:itemID="{93BACA2C-3769-47E2-9DAA-003878E548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796769-C93E-4B98-A90C-B5F4FF7AFDA3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93742323-0fdd-4dca-be21-a7cce58bba94"/>
    <ds:schemaRef ds:uri="http://www.w3.org/XML/1998/namespace"/>
    <ds:schemaRef ds:uri="07cce206-b2fb-4d12-b592-df392702b636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63</TotalTime>
  <Words>1078</Words>
  <Application>Microsoft Office PowerPoint</Application>
  <PresentationFormat>Custom</PresentationFormat>
  <Paragraphs>101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Courier New</vt:lpstr>
      <vt:lpstr>Segoe UI</vt:lpstr>
      <vt:lpstr>Source Sans Pro</vt:lpstr>
      <vt:lpstr>System Font Regular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Argueta, Luis</dc:creator>
  <cp:lastModifiedBy>Sheppard, Susan</cp:lastModifiedBy>
  <cp:revision>9</cp:revision>
  <dcterms:created xsi:type="dcterms:W3CDTF">2024-03-04T16:39:43Z</dcterms:created>
  <dcterms:modified xsi:type="dcterms:W3CDTF">2024-04-23T15:48:09Z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2024-03-07T01:54:54Z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a3de24a4-9ba3-4103-a473-daaca6508d2d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0x010100AD7D6E04D557714398F5461406635AD6</vt:lpwstr>
  </property>
  <property fmtid="{D5CDD505-2E9C-101B-9397-08002B2CF9AE}" pid="10" name="MediaServiceImageTags">
    <vt:lpwstr/>
  </property>
</Properties>
</file>