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Lst>
  <p:sldSz cx="18288000" cy="10287000"/>
  <p:notesSz cx="6858000" cy="9144000"/>
  <p:embeddedFontLst>
    <p:embeddedFont>
      <p:font typeface="Fira Sans Medium" panose="020B0604020202020204" charset="0"/>
      <p:regular r:id="rId84"/>
    </p:embeddedFont>
    <p:embeddedFont>
      <p:font typeface="Calibri" panose="020F0502020204030204" pitchFamily="34" charset="0"/>
      <p:regular r:id="rId85"/>
      <p:bold r:id="rId86"/>
      <p:italic r:id="rId87"/>
      <p:boldItalic r:id="rId88"/>
    </p:embeddedFont>
    <p:embeddedFont>
      <p:font typeface="Playlist Script" panose="020B0604020202020204" charset="0"/>
      <p:regular r:id="rId89"/>
    </p:embeddedFont>
    <p:embeddedFont>
      <p:font typeface="Canva Sans 1" panose="020B0604020202020204" charset="0"/>
      <p:regular r:id="rId90"/>
    </p:embeddedFont>
    <p:embeddedFont>
      <p:font typeface="Fira Sans Medium Bold" panose="020B0604020202020204" charset="0"/>
      <p:regular r:id="rId91"/>
    </p:embeddedFont>
    <p:embeddedFont>
      <p:font typeface="Fira Sans Light Bold" panose="020B0604020202020204" charset="0"/>
      <p:regular r:id="rId92"/>
    </p:embeddedFont>
    <p:embeddedFont>
      <p:font typeface="Fira Sans Light" panose="020B0604020202020204" charset="0"/>
      <p:regular r:id="rId93"/>
    </p:embeddedFont>
    <p:embeddedFont>
      <p:font typeface="Canva Sans 1 Bold" panose="020B0604020202020204" charset="0"/>
      <p:regular r:id="rId9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86" autoAdjust="0"/>
    <p:restoredTop sz="94622" autoAdjust="0"/>
  </p:normalViewPr>
  <p:slideViewPr>
    <p:cSldViewPr>
      <p:cViewPr varScale="1">
        <p:scale>
          <a:sx n="55" d="100"/>
          <a:sy n="55" d="100"/>
        </p:scale>
        <p:origin x="4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1.fntdata"/><Relationship Id="rId89" Type="http://schemas.openxmlformats.org/officeDocument/2006/relationships/font" Target="fonts/font6.fntdata"/><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7.fntdata"/><Relationship Id="rId95"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93" Type="http://schemas.openxmlformats.org/officeDocument/2006/relationships/font" Target="fonts/font10.fntdata"/><Relationship Id="rId98"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eb.microsoftstream.com/video/15236db8-f11a-48d0-a5af-50e9a65b2ff4?channelId=43a38685-523e-49d5-9b6c-ee9f98f2df49&amp;channelName=RFA"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hyperlink" Target="https://web.microsoftstream.com/video/e62c035a-fbf7-45b5-abd2-7c15944194fa"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spreadsheets/d/1DUF2isFWsqVSYhbaACYtbgcLi_YjDqpE3GLQIVgkKQg/edit#gid=69851113" TargetMode="External"/><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docs.google.com/spreadsheets/d/1DUF2isFWsqVSYhbaACYtbgcLi_YjDqpE3GLQIVgkKQg/edit#gid=69851113" TargetMode="External"/><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7.xml"/><Relationship Id="rId4" Type="http://schemas.openxmlformats.org/officeDocument/2006/relationships/image" Target="../media/image52.svg"/></Relationships>
</file>

<file path=ppt/slides/_rels/slide24.xml.rels><?xml version="1.0" encoding="UTF-8" standalone="yes"?>
<Relationships xmlns="http://schemas.openxmlformats.org/package/2006/relationships"><Relationship Id="rId8" Type="http://schemas.openxmlformats.org/officeDocument/2006/relationships/hyperlink" Target="https://www.dropbox.com/s/uhmr8d73hu37x5o/KCDHS_Medically%20Fragile_050421.mp4?dl=0" TargetMode="External"/><Relationship Id="rId3" Type="http://schemas.openxmlformats.org/officeDocument/2006/relationships/image" Target="../media/image50.jpeg"/><Relationship Id="rId7" Type="http://schemas.openxmlformats.org/officeDocument/2006/relationships/image" Target="../media/image3.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52.pn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hyperlink" Target="mailto:RFAinbox@kerndhs.com"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mailto:RFAinbox@kerndhs.com" TargetMode="External"/><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hyperlink" Target="http://www.cdss.ca.gov/inforesources/Resource-Family-Approval-Progra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67.png"/><Relationship Id="rId7" Type="http://schemas.openxmlformats.org/officeDocument/2006/relationships/image" Target="../media/image69.png"/><Relationship Id="rId2" Type="http://schemas.openxmlformats.org/officeDocument/2006/relationships/image" Target="../media/image66.png"/><Relationship Id="rId1" Type="http://schemas.openxmlformats.org/officeDocument/2006/relationships/slideLayout" Target="../slideLayouts/slideLayout7.xml"/><Relationship Id="rId6" Type="http://schemas.openxmlformats.org/officeDocument/2006/relationships/image" Target="../media/image75.svg"/><Relationship Id="rId5" Type="http://schemas.openxmlformats.org/officeDocument/2006/relationships/image" Target="../media/image68.png"/><Relationship Id="rId4" Type="http://schemas.openxmlformats.org/officeDocument/2006/relationships/image" Target="../media/image73.svg"/><Relationship Id="rId9" Type="http://schemas.openxmlformats.org/officeDocument/2006/relationships/hyperlink" Target="https://docs.google.com/spreadsheets/d/1DUF2isFWsqVSYhbaACYtbgcLi_YjDqpE3GLQIVgkKQg/edit#gid=69851113"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82.svg"/><Relationship Id="rId5" Type="http://schemas.openxmlformats.org/officeDocument/2006/relationships/image" Target="../media/image73.png"/><Relationship Id="rId4" Type="http://schemas.openxmlformats.org/officeDocument/2006/relationships/image" Target="../media/image72.jpeg"/></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png"/></Relationships>
</file>

<file path=ppt/slides/_rels/slide4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51.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5.jpeg"/></Relationships>
</file>

<file path=ppt/slides/_rels/slide5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6.jpeg"/></Relationships>
</file>

<file path=ppt/slides/_rels/slide53.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7.jpeg"/></Relationships>
</file>

<file path=ppt/slides/_rels/slide5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5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99.svg"/><Relationship Id="rId7" Type="http://schemas.openxmlformats.org/officeDocument/2006/relationships/hyperlink" Target="https://web.microsoftstream.com/video/e62c035a-fbf7-45b5-abd2-7c15944194fa?referrer=https%3A%2F%2Fwww.canva.com%2F" TargetMode="External"/><Relationship Id="rId2" Type="http://schemas.openxmlformats.org/officeDocument/2006/relationships/image" Target="../media/image89.png"/><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97.jpeg"/></Relationships>
</file>

<file path=ppt/slides/_rels/slide64.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image" Target="../media/image118.svg"/><Relationship Id="rId2" Type="http://schemas.openxmlformats.org/officeDocument/2006/relationships/image" Target="../media/image103.png"/><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16.svg"/><Relationship Id="rId4" Type="http://schemas.openxmlformats.org/officeDocument/2006/relationships/image" Target="../media/image104.png"/></Relationships>
</file>

<file path=ppt/slides/_rels/slide6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7.xml"/><Relationship Id="rId5" Type="http://schemas.openxmlformats.org/officeDocument/2006/relationships/image" Target="../media/image116.jpeg"/><Relationship Id="rId4" Type="http://schemas.openxmlformats.org/officeDocument/2006/relationships/image" Target="../media/image115.jpeg"/></Relationships>
</file>

<file path=ppt/slides/_rels/slide7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32.sv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34.svg"/><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93A4D"/>
        </a:solidFill>
        <a:effectLst/>
      </p:bgPr>
    </p:bg>
    <p:spTree>
      <p:nvGrpSpPr>
        <p:cNvPr id="1" name=""/>
        <p:cNvGrpSpPr/>
        <p:nvPr/>
      </p:nvGrpSpPr>
      <p:grpSpPr>
        <a:xfrm>
          <a:off x="0" y="0"/>
          <a:ext cx="0" cy="0"/>
          <a:chOff x="0" y="0"/>
          <a:chExt cx="0" cy="0"/>
        </a:xfrm>
      </p:grpSpPr>
      <p:sp>
        <p:nvSpPr>
          <p:cNvPr id="2" name="Freeform 2"/>
          <p:cNvSpPr/>
          <p:nvPr/>
        </p:nvSpPr>
        <p:spPr>
          <a:xfrm>
            <a:off x="-2691304" y="0"/>
            <a:ext cx="15841231" cy="10403941"/>
          </a:xfrm>
          <a:custGeom>
            <a:avLst/>
            <a:gdLst/>
            <a:ahLst/>
            <a:cxnLst/>
            <a:rect l="l" t="t" r="r" b="b"/>
            <a:pathLst>
              <a:path w="15841231" h="10403941">
                <a:moveTo>
                  <a:pt x="0" y="0"/>
                </a:moveTo>
                <a:lnTo>
                  <a:pt x="15841231" y="0"/>
                </a:lnTo>
                <a:lnTo>
                  <a:pt x="15841231" y="10403941"/>
                </a:lnTo>
                <a:lnTo>
                  <a:pt x="0" y="10403941"/>
                </a:lnTo>
                <a:lnTo>
                  <a:pt x="0" y="0"/>
                </a:lnTo>
                <a:close/>
              </a:path>
            </a:pathLst>
          </a:custGeom>
          <a:blipFill>
            <a:blip r:embed="rId2"/>
            <a:stretch>
              <a:fillRect t="-722" b="-722"/>
            </a:stretch>
          </a:blipFill>
        </p:spPr>
      </p:sp>
      <p:grpSp>
        <p:nvGrpSpPr>
          <p:cNvPr id="3" name="Group 3"/>
          <p:cNvGrpSpPr/>
          <p:nvPr/>
        </p:nvGrpSpPr>
        <p:grpSpPr>
          <a:xfrm>
            <a:off x="-3429457" y="-6818795"/>
            <a:ext cx="10762931" cy="9310723"/>
            <a:chOff x="0" y="0"/>
            <a:chExt cx="6209994" cy="5372100"/>
          </a:xfrm>
        </p:grpSpPr>
        <p:sp>
          <p:nvSpPr>
            <p:cNvPr id="4" name="Freeform 4"/>
            <p:cNvSpPr/>
            <p:nvPr/>
          </p:nvSpPr>
          <p:spPr>
            <a:xfrm>
              <a:off x="0" y="0"/>
              <a:ext cx="6209994" cy="5372100"/>
            </a:xfrm>
            <a:custGeom>
              <a:avLst/>
              <a:gdLst/>
              <a:ahLst/>
              <a:cxnLst/>
              <a:rect l="l" t="t" r="r" b="b"/>
              <a:pathLst>
                <a:path w="6209994" h="5372100">
                  <a:moveTo>
                    <a:pt x="4659324" y="0"/>
                  </a:moveTo>
                  <a:lnTo>
                    <a:pt x="1550670" y="0"/>
                  </a:lnTo>
                  <a:lnTo>
                    <a:pt x="0" y="2686050"/>
                  </a:lnTo>
                  <a:lnTo>
                    <a:pt x="1550670" y="5372100"/>
                  </a:lnTo>
                  <a:lnTo>
                    <a:pt x="4659325" y="5372100"/>
                  </a:lnTo>
                  <a:lnTo>
                    <a:pt x="6209994" y="2686050"/>
                  </a:lnTo>
                  <a:lnTo>
                    <a:pt x="4659324" y="0"/>
                  </a:lnTo>
                  <a:close/>
                </a:path>
              </a:pathLst>
            </a:custGeom>
            <a:solidFill>
              <a:srgbClr val="72942C"/>
            </a:solidFill>
          </p:spPr>
        </p:sp>
      </p:grpSp>
      <p:grpSp>
        <p:nvGrpSpPr>
          <p:cNvPr id="5" name="Group 5"/>
          <p:cNvGrpSpPr/>
          <p:nvPr/>
        </p:nvGrpSpPr>
        <p:grpSpPr>
          <a:xfrm>
            <a:off x="-3623674" y="-7082707"/>
            <a:ext cx="10762931" cy="9310723"/>
            <a:chOff x="0" y="0"/>
            <a:chExt cx="6209994" cy="5372100"/>
          </a:xfrm>
        </p:grpSpPr>
        <p:sp>
          <p:nvSpPr>
            <p:cNvPr id="6" name="Freeform 6"/>
            <p:cNvSpPr/>
            <p:nvPr/>
          </p:nvSpPr>
          <p:spPr>
            <a:xfrm>
              <a:off x="0" y="0"/>
              <a:ext cx="6209994" cy="5372100"/>
            </a:xfrm>
            <a:custGeom>
              <a:avLst/>
              <a:gdLst/>
              <a:ahLst/>
              <a:cxnLst/>
              <a:rect l="l" t="t" r="r" b="b"/>
              <a:pathLst>
                <a:path w="6209994" h="5372100">
                  <a:moveTo>
                    <a:pt x="4659324" y="0"/>
                  </a:moveTo>
                  <a:lnTo>
                    <a:pt x="1550670" y="0"/>
                  </a:lnTo>
                  <a:lnTo>
                    <a:pt x="0" y="2686050"/>
                  </a:lnTo>
                  <a:lnTo>
                    <a:pt x="1550670" y="5372100"/>
                  </a:lnTo>
                  <a:lnTo>
                    <a:pt x="4659325" y="5372100"/>
                  </a:lnTo>
                  <a:lnTo>
                    <a:pt x="6209994" y="2686050"/>
                  </a:lnTo>
                  <a:lnTo>
                    <a:pt x="4659324" y="0"/>
                  </a:lnTo>
                  <a:close/>
                </a:path>
              </a:pathLst>
            </a:custGeom>
            <a:solidFill>
              <a:srgbClr val="FFFFFF"/>
            </a:solidFill>
          </p:spPr>
        </p:sp>
      </p:grpSp>
      <p:grpSp>
        <p:nvGrpSpPr>
          <p:cNvPr id="7" name="Group 7"/>
          <p:cNvGrpSpPr/>
          <p:nvPr/>
        </p:nvGrpSpPr>
        <p:grpSpPr>
          <a:xfrm rot="-10800000">
            <a:off x="9885244" y="-962422"/>
            <a:ext cx="16980804" cy="13157506"/>
            <a:chOff x="0" y="0"/>
            <a:chExt cx="6933121" cy="5372100"/>
          </a:xfrm>
        </p:grpSpPr>
        <p:sp>
          <p:nvSpPr>
            <p:cNvPr id="8" name="Freeform 8"/>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72942C"/>
            </a:solidFill>
          </p:spPr>
        </p:sp>
      </p:grpSp>
      <p:grpSp>
        <p:nvGrpSpPr>
          <p:cNvPr id="9" name="Group 9"/>
          <p:cNvGrpSpPr/>
          <p:nvPr/>
        </p:nvGrpSpPr>
        <p:grpSpPr>
          <a:xfrm rot="-10800000">
            <a:off x="10204913" y="-962422"/>
            <a:ext cx="16980804" cy="13157506"/>
            <a:chOff x="0" y="0"/>
            <a:chExt cx="6933121" cy="5372100"/>
          </a:xfrm>
        </p:grpSpPr>
        <p:sp>
          <p:nvSpPr>
            <p:cNvPr id="10" name="Freeform 10"/>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193A4D"/>
            </a:solidFill>
          </p:spPr>
        </p:sp>
      </p:grpSp>
      <p:grpSp>
        <p:nvGrpSpPr>
          <p:cNvPr id="11" name="Group 11"/>
          <p:cNvGrpSpPr/>
          <p:nvPr/>
        </p:nvGrpSpPr>
        <p:grpSpPr>
          <a:xfrm>
            <a:off x="15488998" y="8558634"/>
            <a:ext cx="2102822" cy="1394570"/>
            <a:chOff x="0" y="0"/>
            <a:chExt cx="2803762" cy="1859426"/>
          </a:xfrm>
        </p:grpSpPr>
        <p:sp>
          <p:nvSpPr>
            <p:cNvPr id="12" name="Freeform 12">
              <a:hlinkClick r:id="rId3" tooltip="https://web.microsoftstream.com/video/15236db8-f11a-48d0-a5af-50e9a65b2ff4?channelId=43a38685-523e-49d5-9b6c-ee9f98f2df49&amp;channelName=RFA"/>
            </p:cNvPr>
            <p:cNvSpPr/>
            <p:nvPr/>
          </p:nvSpPr>
          <p:spPr>
            <a:xfrm>
              <a:off x="0" y="0"/>
              <a:ext cx="2803762" cy="1859426"/>
            </a:xfrm>
            <a:custGeom>
              <a:avLst/>
              <a:gdLst/>
              <a:ahLst/>
              <a:cxnLst/>
              <a:rect l="l" t="t" r="r" b="b"/>
              <a:pathLst>
                <a:path w="2803762" h="1859426">
                  <a:moveTo>
                    <a:pt x="0" y="0"/>
                  </a:moveTo>
                  <a:lnTo>
                    <a:pt x="2803762" y="0"/>
                  </a:lnTo>
                  <a:lnTo>
                    <a:pt x="2803762" y="1859426"/>
                  </a:lnTo>
                  <a:lnTo>
                    <a:pt x="0" y="1859426"/>
                  </a:lnTo>
                  <a:lnTo>
                    <a:pt x="0" y="0"/>
                  </a:lnTo>
                  <a:close/>
                </a:path>
              </a:pathLst>
            </a:custGeom>
            <a:blipFill>
              <a:blip r:embed="rId4">
                <a:extLst>
                  <a:ext uri="{96DAC541-7B7A-43D3-8B79-37D633B846F1}">
                    <asvg:svgBlip xmlns:asvg="http://schemas.microsoft.com/office/drawing/2016/SVG/main" xmlns="" r:embed="rId5"/>
                  </a:ext>
                </a:extLst>
              </a:blip>
              <a:stretch>
                <a:fillRect t="-170" b="-170"/>
              </a:stretch>
            </a:blipFill>
          </p:spPr>
        </p:sp>
        <p:sp>
          <p:nvSpPr>
            <p:cNvPr id="13" name="TextBox 13"/>
            <p:cNvSpPr txBox="1"/>
            <p:nvPr/>
          </p:nvSpPr>
          <p:spPr>
            <a:xfrm>
              <a:off x="406834" y="611790"/>
              <a:ext cx="1243608" cy="578697"/>
            </a:xfrm>
            <a:prstGeom prst="rect">
              <a:avLst/>
            </a:prstGeom>
          </p:spPr>
          <p:txBody>
            <a:bodyPr lIns="0" tIns="0" rIns="0" bIns="0" rtlCol="0" anchor="t">
              <a:spAutoFit/>
            </a:bodyPr>
            <a:lstStyle/>
            <a:p>
              <a:pPr algn="ctr">
                <a:lnSpc>
                  <a:spcPts val="3640"/>
                </a:lnSpc>
              </a:pPr>
              <a:r>
                <a:rPr lang="en-US" sz="2600" u="sng" dirty="0">
                  <a:solidFill>
                    <a:srgbClr val="FFFFFF"/>
                  </a:solidFill>
                  <a:latin typeface="Canva Sans 1 Bold"/>
                  <a:hlinkClick r:id="rId3" tooltip="https://web.microsoftstream.com/video/15236db8-f11a-48d0-a5af-50e9a65b2ff4?channelId=43a38685-523e-49d5-9b6c-ee9f98f2df49&amp;channelName=RFA"/>
                </a:rPr>
                <a:t>Video</a:t>
              </a:r>
            </a:p>
          </p:txBody>
        </p:sp>
      </p:grpSp>
      <p:sp>
        <p:nvSpPr>
          <p:cNvPr id="14" name="Freeform 14"/>
          <p:cNvSpPr/>
          <p:nvPr/>
        </p:nvSpPr>
        <p:spPr>
          <a:xfrm>
            <a:off x="735282" y="251140"/>
            <a:ext cx="3150607" cy="1751213"/>
          </a:xfrm>
          <a:custGeom>
            <a:avLst/>
            <a:gdLst/>
            <a:ahLst/>
            <a:cxnLst/>
            <a:rect l="l" t="t" r="r" b="b"/>
            <a:pathLst>
              <a:path w="3150607" h="1751213">
                <a:moveTo>
                  <a:pt x="0" y="0"/>
                </a:moveTo>
                <a:lnTo>
                  <a:pt x="3150607" y="0"/>
                </a:lnTo>
                <a:lnTo>
                  <a:pt x="3150607" y="1751213"/>
                </a:lnTo>
                <a:lnTo>
                  <a:pt x="0" y="1751213"/>
                </a:lnTo>
                <a:lnTo>
                  <a:pt x="0" y="0"/>
                </a:lnTo>
                <a:close/>
              </a:path>
            </a:pathLst>
          </a:custGeom>
          <a:blipFill>
            <a:blip r:embed="rId6"/>
            <a:stretch>
              <a:fillRect/>
            </a:stretch>
          </a:blipFill>
        </p:spPr>
      </p:sp>
      <p:sp>
        <p:nvSpPr>
          <p:cNvPr id="15" name="TextBox 15"/>
          <p:cNvSpPr txBox="1"/>
          <p:nvPr/>
        </p:nvSpPr>
        <p:spPr>
          <a:xfrm>
            <a:off x="9378162" y="2816422"/>
            <a:ext cx="8605038" cy="5655394"/>
          </a:xfrm>
          <a:prstGeom prst="rect">
            <a:avLst/>
          </a:prstGeom>
        </p:spPr>
        <p:txBody>
          <a:bodyPr wrap="square" lIns="0" tIns="0" rIns="0" bIns="0" rtlCol="0" anchor="t">
            <a:spAutoFit/>
          </a:bodyPr>
          <a:lstStyle/>
          <a:p>
            <a:pPr algn="r">
              <a:lnSpc>
                <a:spcPts val="14660"/>
              </a:lnSpc>
            </a:pPr>
            <a:r>
              <a:rPr lang="es-US" sz="12217" spc="366" dirty="0" smtClean="0">
                <a:solidFill>
                  <a:srgbClr val="FFFFFF"/>
                </a:solidFill>
                <a:latin typeface="Playlist Script Bold"/>
              </a:rPr>
              <a:t>Orientación</a:t>
            </a:r>
            <a:r>
              <a:rPr lang="en-US" sz="12217" spc="366" dirty="0" smtClean="0">
                <a:solidFill>
                  <a:srgbClr val="FFFFFF"/>
                </a:solidFill>
                <a:latin typeface="Playlist Script Bold"/>
              </a:rPr>
              <a:t> de </a:t>
            </a:r>
            <a:r>
              <a:rPr lang="es-US" sz="12217" spc="366" dirty="0" smtClean="0">
                <a:solidFill>
                  <a:srgbClr val="FFFFFF"/>
                </a:solidFill>
                <a:latin typeface="Playlist Script Bold"/>
              </a:rPr>
              <a:t>Familias</a:t>
            </a:r>
            <a:r>
              <a:rPr lang="en-US" sz="12217" spc="366" dirty="0" smtClean="0">
                <a:solidFill>
                  <a:srgbClr val="FFFFFF"/>
                </a:solidFill>
                <a:latin typeface="Playlist Script Bold"/>
              </a:rPr>
              <a:t> de </a:t>
            </a:r>
            <a:r>
              <a:rPr lang="es-US" sz="12217" spc="366" dirty="0" smtClean="0">
                <a:solidFill>
                  <a:srgbClr val="FFFFFF"/>
                </a:solidFill>
                <a:latin typeface="Playlist Script Bold"/>
              </a:rPr>
              <a:t>Apoyo</a:t>
            </a:r>
            <a:endParaRPr lang="es-US" sz="12217" spc="366" dirty="0">
              <a:solidFill>
                <a:srgbClr val="FFFFFF"/>
              </a:solidFill>
              <a:latin typeface="Playlist Script Bold"/>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p:nvPr/>
        </p:nvGrpSpPr>
        <p:grpSpPr>
          <a:xfrm>
            <a:off x="1395970" y="2691499"/>
            <a:ext cx="4339487" cy="3729246"/>
            <a:chOff x="0" y="0"/>
            <a:chExt cx="812800" cy="698500"/>
          </a:xfrm>
        </p:grpSpPr>
        <p:sp>
          <p:nvSpPr>
            <p:cNvPr id="5" name="Freeform 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6" name="TextBox 6"/>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7" name="Group 7"/>
          <p:cNvGrpSpPr>
            <a:grpSpLocks noChangeAspect="1"/>
          </p:cNvGrpSpPr>
          <p:nvPr/>
        </p:nvGrpSpPr>
        <p:grpSpPr>
          <a:xfrm>
            <a:off x="1542042" y="2796898"/>
            <a:ext cx="4071530" cy="3525762"/>
            <a:chOff x="0" y="0"/>
            <a:chExt cx="4282440" cy="3708400"/>
          </a:xfrm>
        </p:grpSpPr>
        <p:sp>
          <p:nvSpPr>
            <p:cNvPr id="8" name="Freeform 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180" r="-15550"/>
              </a:stretch>
            </a:blipFill>
          </p:spPr>
        </p:sp>
      </p:grpSp>
      <p:grpSp>
        <p:nvGrpSpPr>
          <p:cNvPr id="9" name="Group 9"/>
          <p:cNvGrpSpPr/>
          <p:nvPr/>
        </p:nvGrpSpPr>
        <p:grpSpPr>
          <a:xfrm>
            <a:off x="7036725" y="2691499"/>
            <a:ext cx="4339487" cy="3729246"/>
            <a:chOff x="0" y="0"/>
            <a:chExt cx="812800" cy="698500"/>
          </a:xfrm>
        </p:grpSpPr>
        <p:sp>
          <p:nvSpPr>
            <p:cNvPr id="10" name="Freeform 10"/>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11" name="TextBox 11"/>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12" name="Group 12"/>
          <p:cNvGrpSpPr>
            <a:grpSpLocks noChangeAspect="1"/>
          </p:cNvGrpSpPr>
          <p:nvPr/>
        </p:nvGrpSpPr>
        <p:grpSpPr>
          <a:xfrm>
            <a:off x="7177045" y="2793241"/>
            <a:ext cx="4071530" cy="3525762"/>
            <a:chOff x="0" y="0"/>
            <a:chExt cx="4282440" cy="3708400"/>
          </a:xfrm>
        </p:grpSpPr>
        <p:sp>
          <p:nvSpPr>
            <p:cNvPr id="13" name="Freeform 1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3"/>
              <a:stretch>
                <a:fillRect l="-76877" t="-11860" r="-78232" b="-135602"/>
              </a:stretch>
            </a:blipFill>
          </p:spPr>
        </p:sp>
      </p:grpSp>
      <p:grpSp>
        <p:nvGrpSpPr>
          <p:cNvPr id="14" name="Group 14"/>
          <p:cNvGrpSpPr/>
          <p:nvPr/>
        </p:nvGrpSpPr>
        <p:grpSpPr>
          <a:xfrm>
            <a:off x="12677481" y="2691499"/>
            <a:ext cx="4339487" cy="3729246"/>
            <a:chOff x="0" y="0"/>
            <a:chExt cx="812800" cy="698500"/>
          </a:xfrm>
        </p:grpSpPr>
        <p:sp>
          <p:nvSpPr>
            <p:cNvPr id="15" name="Freeform 15"/>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16" name="TextBox 16"/>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17" name="Group 17"/>
          <p:cNvGrpSpPr>
            <a:grpSpLocks noChangeAspect="1"/>
          </p:cNvGrpSpPr>
          <p:nvPr/>
        </p:nvGrpSpPr>
        <p:grpSpPr>
          <a:xfrm>
            <a:off x="12795437" y="2793241"/>
            <a:ext cx="4071530" cy="3525762"/>
            <a:chOff x="0" y="0"/>
            <a:chExt cx="4282440" cy="3708400"/>
          </a:xfrm>
        </p:grpSpPr>
        <p:sp>
          <p:nvSpPr>
            <p:cNvPr id="18" name="Freeform 1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64628" t="-33209" r="-169677" b="-123999"/>
              </a:stretch>
            </a:blipFill>
          </p:spPr>
        </p:sp>
      </p:grpSp>
      <p:sp>
        <p:nvSpPr>
          <p:cNvPr id="19" name="TextBox 19"/>
          <p:cNvSpPr txBox="1"/>
          <p:nvPr/>
        </p:nvSpPr>
        <p:spPr>
          <a:xfrm>
            <a:off x="990332" y="257175"/>
            <a:ext cx="13106667" cy="2308324"/>
          </a:xfrm>
          <a:prstGeom prst="rect">
            <a:avLst/>
          </a:prstGeom>
        </p:spPr>
        <p:txBody>
          <a:bodyPr wrap="square" lIns="0" tIns="0" rIns="0" bIns="0" rtlCol="0" anchor="t">
            <a:spAutoFit/>
          </a:bodyPr>
          <a:lstStyle/>
          <a:p>
            <a:pPr>
              <a:lnSpc>
                <a:spcPts val="6000"/>
              </a:lnSpc>
            </a:pPr>
            <a:r>
              <a:rPr lang="en-US" sz="5000" spc="150" dirty="0">
                <a:solidFill>
                  <a:srgbClr val="FFFFFF"/>
                </a:solidFill>
                <a:latin typeface="Playlist Script Bold"/>
              </a:rPr>
              <a:t>Kern County Department of Human Services</a:t>
            </a:r>
          </a:p>
          <a:p>
            <a:pPr>
              <a:lnSpc>
                <a:spcPts val="6000"/>
              </a:lnSpc>
            </a:pPr>
            <a:r>
              <a:rPr lang="en-US" sz="5000" spc="150" dirty="0">
                <a:solidFill>
                  <a:srgbClr val="FFFFFF"/>
                </a:solidFill>
                <a:latin typeface="Playlist Script Bold"/>
              </a:rPr>
              <a:t>Opportunities, Options, &amp; </a:t>
            </a:r>
            <a:r>
              <a:rPr lang="es-US" sz="5000" spc="150" dirty="0" smtClean="0">
                <a:latin typeface="Playlist Script Bold"/>
              </a:rPr>
              <a:t>Empoderamiento</a:t>
            </a:r>
            <a:r>
              <a:rPr lang="en-US" sz="5000" spc="150" dirty="0" smtClean="0">
                <a:latin typeface="Playlist Script Bold"/>
              </a:rPr>
              <a:t> </a:t>
            </a:r>
            <a:endParaRPr lang="en-US" sz="5000" spc="150" dirty="0">
              <a:latin typeface="Playlist Script Bold"/>
            </a:endParaRPr>
          </a:p>
        </p:txBody>
      </p:sp>
      <p:sp>
        <p:nvSpPr>
          <p:cNvPr id="20" name="TextBox 20"/>
          <p:cNvSpPr txBox="1"/>
          <p:nvPr/>
        </p:nvSpPr>
        <p:spPr>
          <a:xfrm>
            <a:off x="6880643" y="6630416"/>
            <a:ext cx="4656630" cy="1538883"/>
          </a:xfrm>
          <a:prstGeom prst="rect">
            <a:avLst/>
          </a:prstGeom>
        </p:spPr>
        <p:txBody>
          <a:bodyPr wrap="square" lIns="0" tIns="0" rIns="0" bIns="0" rtlCol="0" anchor="t">
            <a:spAutoFit/>
          </a:bodyPr>
          <a:lstStyle/>
          <a:p>
            <a:pPr algn="ctr">
              <a:lnSpc>
                <a:spcPts val="6000"/>
              </a:lnSpc>
            </a:pPr>
            <a:r>
              <a:rPr lang="es-US" sz="5000" spc="150" dirty="0" smtClean="0">
                <a:solidFill>
                  <a:srgbClr val="72942C"/>
                </a:solidFill>
                <a:latin typeface="Playlist Script Bold"/>
              </a:rPr>
              <a:t>Propósito Central</a:t>
            </a:r>
            <a:endParaRPr lang="es-US" sz="5000" spc="150" dirty="0">
              <a:solidFill>
                <a:srgbClr val="72942C"/>
              </a:solidFill>
              <a:latin typeface="Playlist Script Bold"/>
            </a:endParaRPr>
          </a:p>
        </p:txBody>
      </p:sp>
      <p:sp>
        <p:nvSpPr>
          <p:cNvPr id="21" name="TextBox 21"/>
          <p:cNvSpPr txBox="1"/>
          <p:nvPr/>
        </p:nvSpPr>
        <p:spPr>
          <a:xfrm>
            <a:off x="6880643" y="8378438"/>
            <a:ext cx="4495569" cy="1795363"/>
          </a:xfrm>
          <a:prstGeom prst="rect">
            <a:avLst/>
          </a:prstGeom>
        </p:spPr>
        <p:txBody>
          <a:bodyPr wrap="square" lIns="0" tIns="0" rIns="0" bIns="0" rtlCol="0" anchor="t">
            <a:spAutoFit/>
          </a:bodyPr>
          <a:lstStyle/>
          <a:p>
            <a:pPr marL="0" lvl="0" indent="0" algn="ctr">
              <a:lnSpc>
                <a:spcPts val="3499"/>
              </a:lnSpc>
              <a:spcBef>
                <a:spcPct val="0"/>
              </a:spcBef>
            </a:pPr>
            <a:r>
              <a:rPr lang="es-US" sz="2499" spc="12" dirty="0" smtClean="0">
                <a:solidFill>
                  <a:srgbClr val="000000"/>
                </a:solidFill>
                <a:latin typeface="Fira Sans Light"/>
              </a:rPr>
              <a:t>Cuidar &amp; enriquecer las vidas de los niños, familias &amp; los individuos en nuestra comunidad</a:t>
            </a:r>
            <a:r>
              <a:rPr lang="en-US" sz="2499" spc="12" dirty="0" smtClean="0">
                <a:solidFill>
                  <a:srgbClr val="000000"/>
                </a:solidFill>
                <a:latin typeface="Fira Sans Light"/>
              </a:rPr>
              <a:t>. </a:t>
            </a:r>
            <a:endParaRPr lang="en-US" sz="2499" spc="12" dirty="0">
              <a:solidFill>
                <a:srgbClr val="000000"/>
              </a:solidFill>
              <a:latin typeface="Fira Sans Light"/>
            </a:endParaRPr>
          </a:p>
        </p:txBody>
      </p:sp>
      <p:sp>
        <p:nvSpPr>
          <p:cNvPr id="22" name="TextBox 22"/>
          <p:cNvSpPr txBox="1"/>
          <p:nvPr/>
        </p:nvSpPr>
        <p:spPr>
          <a:xfrm>
            <a:off x="926419" y="6630416"/>
            <a:ext cx="4526714" cy="771525"/>
          </a:xfrm>
          <a:prstGeom prst="rect">
            <a:avLst/>
          </a:prstGeom>
        </p:spPr>
        <p:txBody>
          <a:bodyPr lIns="0" tIns="0" rIns="0" bIns="0" rtlCol="0" anchor="t">
            <a:spAutoFit/>
          </a:bodyPr>
          <a:lstStyle/>
          <a:p>
            <a:pPr algn="ctr">
              <a:lnSpc>
                <a:spcPts val="6000"/>
              </a:lnSpc>
            </a:pPr>
            <a:r>
              <a:rPr lang="es-US" sz="5000" spc="150" dirty="0" smtClean="0">
                <a:solidFill>
                  <a:srgbClr val="72942C"/>
                </a:solidFill>
                <a:latin typeface="Playlist Script Bold"/>
              </a:rPr>
              <a:t>Visión</a:t>
            </a:r>
            <a:endParaRPr lang="es-US" sz="5000" spc="150" dirty="0">
              <a:solidFill>
                <a:srgbClr val="72942C"/>
              </a:solidFill>
              <a:latin typeface="Playlist Script Bold"/>
            </a:endParaRPr>
          </a:p>
        </p:txBody>
      </p:sp>
      <p:sp>
        <p:nvSpPr>
          <p:cNvPr id="23" name="TextBox 23"/>
          <p:cNvSpPr txBox="1"/>
          <p:nvPr/>
        </p:nvSpPr>
        <p:spPr>
          <a:xfrm>
            <a:off x="228600" y="7354316"/>
            <a:ext cx="5791200" cy="2693045"/>
          </a:xfrm>
          <a:prstGeom prst="rect">
            <a:avLst/>
          </a:prstGeom>
        </p:spPr>
        <p:txBody>
          <a:bodyPr wrap="square" lIns="0" tIns="0" rIns="0" bIns="0" rtlCol="0" anchor="t">
            <a:spAutoFit/>
          </a:bodyPr>
          <a:lstStyle/>
          <a:p>
            <a:pPr marL="0" lvl="0" indent="0" algn="ctr">
              <a:lnSpc>
                <a:spcPts val="3499"/>
              </a:lnSpc>
              <a:spcBef>
                <a:spcPct val="0"/>
              </a:spcBef>
            </a:pPr>
            <a:r>
              <a:rPr lang="es-US" sz="2499" spc="12" dirty="0" smtClean="0">
                <a:solidFill>
                  <a:srgbClr val="000000"/>
                </a:solidFill>
                <a:latin typeface="Fira Sans Light"/>
              </a:rPr>
              <a:t>Nosotros creamos experiencias notables creando resiliencia, seguridad, valores, y respeto. Nosotros estamos entusiasmados y comprometidos a transformar las vidas de los que servimos &amp; las de los que sirven.</a:t>
            </a:r>
            <a:endParaRPr lang="es-US" sz="2499" spc="12" dirty="0">
              <a:solidFill>
                <a:srgbClr val="000000"/>
              </a:solidFill>
              <a:latin typeface="Fira Sans Light"/>
            </a:endParaRPr>
          </a:p>
        </p:txBody>
      </p:sp>
      <p:sp>
        <p:nvSpPr>
          <p:cNvPr id="24" name="TextBox 24"/>
          <p:cNvSpPr txBox="1"/>
          <p:nvPr/>
        </p:nvSpPr>
        <p:spPr>
          <a:xfrm>
            <a:off x="12452942" y="6520818"/>
            <a:ext cx="4520608" cy="771525"/>
          </a:xfrm>
          <a:prstGeom prst="rect">
            <a:avLst/>
          </a:prstGeom>
        </p:spPr>
        <p:txBody>
          <a:bodyPr lIns="0" tIns="0" rIns="0" bIns="0" rtlCol="0" anchor="t">
            <a:spAutoFit/>
          </a:bodyPr>
          <a:lstStyle/>
          <a:p>
            <a:pPr algn="ctr">
              <a:lnSpc>
                <a:spcPts val="6000"/>
              </a:lnSpc>
            </a:pPr>
            <a:r>
              <a:rPr lang="es-US" sz="5000" spc="150" dirty="0" smtClean="0">
                <a:solidFill>
                  <a:srgbClr val="72942C"/>
                </a:solidFill>
                <a:latin typeface="Playlist Script Bold"/>
              </a:rPr>
              <a:t>Misión</a:t>
            </a:r>
            <a:endParaRPr lang="es-US" sz="5000" spc="150" dirty="0">
              <a:solidFill>
                <a:srgbClr val="72942C"/>
              </a:solidFill>
              <a:latin typeface="Playlist Script Bold"/>
            </a:endParaRPr>
          </a:p>
        </p:txBody>
      </p:sp>
      <p:sp>
        <p:nvSpPr>
          <p:cNvPr id="25" name="TextBox 25"/>
          <p:cNvSpPr txBox="1"/>
          <p:nvPr/>
        </p:nvSpPr>
        <p:spPr>
          <a:xfrm>
            <a:off x="12103939" y="7354316"/>
            <a:ext cx="5955461" cy="2693045"/>
          </a:xfrm>
          <a:prstGeom prst="rect">
            <a:avLst/>
          </a:prstGeom>
        </p:spPr>
        <p:txBody>
          <a:bodyPr wrap="square" lIns="0" tIns="0" rIns="0" bIns="0" rtlCol="0" anchor="t">
            <a:spAutoFit/>
          </a:bodyPr>
          <a:lstStyle/>
          <a:p>
            <a:pPr marL="0" lvl="0" indent="0" algn="ctr">
              <a:lnSpc>
                <a:spcPts val="3499"/>
              </a:lnSpc>
              <a:spcBef>
                <a:spcPct val="0"/>
              </a:spcBef>
            </a:pPr>
            <a:r>
              <a:rPr lang="es-US" sz="2499" spc="12" dirty="0" smtClean="0">
                <a:solidFill>
                  <a:srgbClr val="000000"/>
                </a:solidFill>
                <a:latin typeface="Fira Sans Light"/>
              </a:rPr>
              <a:t>Colaboramos con niños, individuos, familias &amp; la comunidad para proveer servicios centrados en el cliente, asegurando hogares seguros, protegidos &amp; permanentes para los niños &amp; preparación de empleo para los adultos.  </a:t>
            </a:r>
            <a:endParaRPr lang="es-US" sz="2499" spc="12" dirty="0">
              <a:solidFill>
                <a:srgbClr val="000000"/>
              </a:solidFill>
              <a:latin typeface="Fira Sans Ligh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0497632" y="-1337107"/>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193A4D"/>
            </a:solidFill>
          </p:spPr>
        </p:sp>
      </p:grpSp>
      <p:grpSp>
        <p:nvGrpSpPr>
          <p:cNvPr id="4" name="Group 4"/>
          <p:cNvGrpSpPr>
            <a:grpSpLocks noChangeAspect="1"/>
          </p:cNvGrpSpPr>
          <p:nvPr/>
        </p:nvGrpSpPr>
        <p:grpSpPr>
          <a:xfrm>
            <a:off x="10814730" y="0"/>
            <a:ext cx="11879371" cy="10287000"/>
            <a:chOff x="0" y="0"/>
            <a:chExt cx="4282440" cy="3708400"/>
          </a:xfrm>
        </p:grpSpPr>
        <p:sp>
          <p:nvSpPr>
            <p:cNvPr id="5" name="Freeform 5"/>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2"/>
              <a:stretch>
                <a:fillRect l="-22144" r="-7829"/>
              </a:stretch>
            </a:blipFill>
          </p:spPr>
        </p:sp>
      </p:grpSp>
      <p:grpSp>
        <p:nvGrpSpPr>
          <p:cNvPr id="6" name="Group 6"/>
          <p:cNvGrpSpPr/>
          <p:nvPr/>
        </p:nvGrpSpPr>
        <p:grpSpPr>
          <a:xfrm>
            <a:off x="-514230" y="9515874"/>
            <a:ext cx="14320701" cy="1542251"/>
            <a:chOff x="0" y="0"/>
            <a:chExt cx="49883075" cy="5372100"/>
          </a:xfrm>
        </p:grpSpPr>
        <p:sp>
          <p:nvSpPr>
            <p:cNvPr id="7" name="Freeform 7"/>
            <p:cNvSpPr/>
            <p:nvPr/>
          </p:nvSpPr>
          <p:spPr>
            <a:xfrm>
              <a:off x="0" y="0"/>
              <a:ext cx="49883076" cy="5372100"/>
            </a:xfrm>
            <a:custGeom>
              <a:avLst/>
              <a:gdLst/>
              <a:ahLst/>
              <a:cxnLst/>
              <a:rect l="l" t="t" r="r" b="b"/>
              <a:pathLst>
                <a:path w="49883076" h="5372100">
                  <a:moveTo>
                    <a:pt x="48332405" y="0"/>
                  </a:moveTo>
                  <a:lnTo>
                    <a:pt x="1550670" y="0"/>
                  </a:lnTo>
                  <a:lnTo>
                    <a:pt x="0" y="2686050"/>
                  </a:lnTo>
                  <a:lnTo>
                    <a:pt x="1550670" y="5372100"/>
                  </a:lnTo>
                  <a:lnTo>
                    <a:pt x="48332405" y="5372100"/>
                  </a:lnTo>
                  <a:lnTo>
                    <a:pt x="49883076" y="2686050"/>
                  </a:lnTo>
                  <a:lnTo>
                    <a:pt x="48332405" y="0"/>
                  </a:lnTo>
                  <a:close/>
                </a:path>
              </a:pathLst>
            </a:custGeom>
            <a:solidFill>
              <a:srgbClr val="72942C"/>
            </a:solidFill>
          </p:spPr>
        </p:sp>
      </p:grpSp>
      <p:grpSp>
        <p:nvGrpSpPr>
          <p:cNvPr id="8" name="Group 8"/>
          <p:cNvGrpSpPr/>
          <p:nvPr/>
        </p:nvGrpSpPr>
        <p:grpSpPr>
          <a:xfrm rot="-10800000">
            <a:off x="1028700" y="4536210"/>
            <a:ext cx="342510" cy="296645"/>
            <a:chOff x="0" y="0"/>
            <a:chExt cx="6202680" cy="5372100"/>
          </a:xfrm>
        </p:grpSpPr>
        <p:sp>
          <p:nvSpPr>
            <p:cNvPr id="9" name="Freeform 9"/>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B5C76F"/>
            </a:solidFill>
          </p:spPr>
        </p:sp>
      </p:grpSp>
      <p:grpSp>
        <p:nvGrpSpPr>
          <p:cNvPr id="10" name="Group 10"/>
          <p:cNvGrpSpPr/>
          <p:nvPr/>
        </p:nvGrpSpPr>
        <p:grpSpPr>
          <a:xfrm rot="-10800000">
            <a:off x="1028700" y="2966677"/>
            <a:ext cx="342510" cy="296645"/>
            <a:chOff x="0" y="0"/>
            <a:chExt cx="6202680" cy="5372100"/>
          </a:xfrm>
        </p:grpSpPr>
        <p:sp>
          <p:nvSpPr>
            <p:cNvPr id="11" name="Freeform 11"/>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B5C76F"/>
            </a:solidFill>
          </p:spPr>
        </p:sp>
      </p:grpSp>
      <p:grpSp>
        <p:nvGrpSpPr>
          <p:cNvPr id="12" name="Group 12"/>
          <p:cNvGrpSpPr/>
          <p:nvPr/>
        </p:nvGrpSpPr>
        <p:grpSpPr>
          <a:xfrm rot="-10800000">
            <a:off x="1074412" y="6402389"/>
            <a:ext cx="342510" cy="296645"/>
            <a:chOff x="0" y="0"/>
            <a:chExt cx="6202680" cy="5372100"/>
          </a:xfrm>
        </p:grpSpPr>
        <p:sp>
          <p:nvSpPr>
            <p:cNvPr id="13" name="Freeform 1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B5C76F"/>
            </a:solidFill>
          </p:spPr>
        </p:sp>
      </p:grpSp>
      <p:sp>
        <p:nvSpPr>
          <p:cNvPr id="14" name="TextBox 14"/>
          <p:cNvSpPr txBox="1"/>
          <p:nvPr/>
        </p:nvSpPr>
        <p:spPr>
          <a:xfrm>
            <a:off x="76200" y="246603"/>
            <a:ext cx="13487400" cy="2513509"/>
          </a:xfrm>
          <a:prstGeom prst="rect">
            <a:avLst/>
          </a:prstGeom>
        </p:spPr>
        <p:txBody>
          <a:bodyPr wrap="square" lIns="0" tIns="0" rIns="0" bIns="0" rtlCol="0" anchor="t">
            <a:spAutoFit/>
          </a:bodyPr>
          <a:lstStyle/>
          <a:p>
            <a:pPr>
              <a:lnSpc>
                <a:spcPts val="9799"/>
              </a:lnSpc>
              <a:spcBef>
                <a:spcPct val="0"/>
              </a:spcBef>
            </a:pPr>
            <a:r>
              <a:rPr lang="es-US" sz="6999" i="1" spc="-139" dirty="0">
                <a:solidFill>
                  <a:srgbClr val="193A4D"/>
                </a:solidFill>
                <a:latin typeface="Playlist Script" panose="020B0604020202020204" charset="0"/>
              </a:rPr>
              <a:t>¿</a:t>
            </a:r>
            <a:r>
              <a:rPr lang="es-US" sz="6999" spc="-139" dirty="0">
                <a:solidFill>
                  <a:srgbClr val="193A4D"/>
                </a:solidFill>
                <a:latin typeface="Playlist Script"/>
              </a:rPr>
              <a:t>Cual </a:t>
            </a:r>
            <a:r>
              <a:rPr lang="es-US" sz="6999" spc="-139" dirty="0" smtClean="0">
                <a:solidFill>
                  <a:srgbClr val="193A4D"/>
                </a:solidFill>
                <a:latin typeface="Playlist Script"/>
              </a:rPr>
              <a:t>es el propósito de Cuidado de Crianza?</a:t>
            </a:r>
            <a:endParaRPr lang="es-US" sz="6999" spc="-139" dirty="0">
              <a:solidFill>
                <a:srgbClr val="193A4D"/>
              </a:solidFill>
              <a:latin typeface="Playlist Script"/>
            </a:endParaRPr>
          </a:p>
        </p:txBody>
      </p:sp>
      <p:sp>
        <p:nvSpPr>
          <p:cNvPr id="15" name="TextBox 15"/>
          <p:cNvSpPr txBox="1"/>
          <p:nvPr/>
        </p:nvSpPr>
        <p:spPr>
          <a:xfrm>
            <a:off x="1784342" y="2841220"/>
            <a:ext cx="8713292" cy="1346522"/>
          </a:xfrm>
          <a:prstGeom prst="rect">
            <a:avLst/>
          </a:prstGeom>
        </p:spPr>
        <p:txBody>
          <a:bodyPr wrap="square" lIns="0" tIns="0" rIns="0" bIns="0" rtlCol="0" anchor="t">
            <a:spAutoFit/>
          </a:bodyPr>
          <a:lstStyle/>
          <a:p>
            <a:pPr>
              <a:lnSpc>
                <a:spcPts val="3499"/>
              </a:lnSpc>
            </a:pPr>
            <a:r>
              <a:rPr lang="es-US" sz="2499" spc="12" dirty="0" smtClean="0">
                <a:solidFill>
                  <a:srgbClr val="193A4D"/>
                </a:solidFill>
                <a:latin typeface="Fira Sans Medium Bold"/>
              </a:rPr>
              <a:t>El propósito de Cuidado de Crianza es mantener a los niños seguros en el cuidado fuera del hogar con la meta primaria de regresarlos seguros con sus padres/guardianes.</a:t>
            </a:r>
            <a:endParaRPr lang="es-US" sz="2499" spc="12" dirty="0">
              <a:solidFill>
                <a:srgbClr val="193A4D"/>
              </a:solidFill>
              <a:latin typeface="Fira Sans Medium Bold"/>
            </a:endParaRPr>
          </a:p>
        </p:txBody>
      </p:sp>
      <p:sp>
        <p:nvSpPr>
          <p:cNvPr id="16" name="TextBox 16"/>
          <p:cNvSpPr txBox="1"/>
          <p:nvPr/>
        </p:nvSpPr>
        <p:spPr>
          <a:xfrm>
            <a:off x="1786978" y="4403919"/>
            <a:ext cx="8710656" cy="1795363"/>
          </a:xfrm>
          <a:prstGeom prst="rect">
            <a:avLst/>
          </a:prstGeom>
        </p:spPr>
        <p:txBody>
          <a:bodyPr wrap="square" lIns="0" tIns="0" rIns="0" bIns="0" rtlCol="0" anchor="t">
            <a:spAutoFit/>
          </a:bodyPr>
          <a:lstStyle/>
          <a:p>
            <a:pPr>
              <a:lnSpc>
                <a:spcPts val="3499"/>
              </a:lnSpc>
            </a:pPr>
            <a:r>
              <a:rPr lang="es-US" sz="2499" spc="12" dirty="0" smtClean="0">
                <a:solidFill>
                  <a:srgbClr val="193A4D"/>
                </a:solidFill>
                <a:latin typeface="Fira Sans Medium Bold"/>
              </a:rPr>
              <a:t>Al mismo tiempo, se proporcionan servicios de Bienestar al Menor para asegurar que el niño tenga un hogar permanente POR SI NO pueden regresar con el padre/guardián.</a:t>
            </a:r>
            <a:endParaRPr lang="es-US" sz="2499" spc="12" dirty="0">
              <a:solidFill>
                <a:srgbClr val="193A4D"/>
              </a:solidFill>
              <a:latin typeface="Fira Sans Medium Bold"/>
            </a:endParaRPr>
          </a:p>
        </p:txBody>
      </p:sp>
      <p:sp>
        <p:nvSpPr>
          <p:cNvPr id="17" name="TextBox 17"/>
          <p:cNvSpPr txBox="1"/>
          <p:nvPr/>
        </p:nvSpPr>
        <p:spPr>
          <a:xfrm>
            <a:off x="258300" y="7557883"/>
            <a:ext cx="11544189" cy="2154436"/>
          </a:xfrm>
          <a:prstGeom prst="rect">
            <a:avLst/>
          </a:prstGeom>
        </p:spPr>
        <p:txBody>
          <a:bodyPr wrap="square" lIns="0" tIns="0" rIns="0" bIns="0" rtlCol="0" anchor="t">
            <a:spAutoFit/>
          </a:bodyPr>
          <a:lstStyle/>
          <a:p>
            <a:pPr algn="ctr">
              <a:lnSpc>
                <a:spcPts val="4200"/>
              </a:lnSpc>
            </a:pPr>
            <a:r>
              <a:rPr lang="es-US" sz="3500" spc="105" dirty="0" smtClean="0">
                <a:solidFill>
                  <a:srgbClr val="769523"/>
                </a:solidFill>
                <a:latin typeface="Fira Sans Medium Bold"/>
              </a:rPr>
              <a:t>Anualmente alrededor de 89.11% de los niños en nuestro cuidado se reunifican con sus padres (Estadísticas de los últimos </a:t>
            </a:r>
            <a:r>
              <a:rPr lang="es-US" sz="3500" spc="105" dirty="0">
                <a:solidFill>
                  <a:srgbClr val="769523"/>
                </a:solidFill>
                <a:latin typeface="Fira Sans Medium Bold"/>
              </a:rPr>
              <a:t>6 años</a:t>
            </a:r>
            <a:r>
              <a:rPr lang="es-US" sz="3500" spc="105" dirty="0" smtClean="0">
                <a:solidFill>
                  <a:srgbClr val="769523"/>
                </a:solidFill>
                <a:latin typeface="Fira Sans Medium Bold"/>
              </a:rPr>
              <a:t>)</a:t>
            </a:r>
          </a:p>
          <a:p>
            <a:pPr marL="0" lvl="0" indent="0" algn="ctr">
              <a:lnSpc>
                <a:spcPts val="4200"/>
              </a:lnSpc>
              <a:spcBef>
                <a:spcPct val="0"/>
              </a:spcBef>
            </a:pPr>
            <a:endParaRPr lang="en-US" sz="3500" spc="105" dirty="0">
              <a:solidFill>
                <a:srgbClr val="769523"/>
              </a:solidFill>
              <a:latin typeface="Fira Sans Medium Bold"/>
            </a:endParaRPr>
          </a:p>
        </p:txBody>
      </p:sp>
      <p:sp>
        <p:nvSpPr>
          <p:cNvPr id="18" name="TextBox 18"/>
          <p:cNvSpPr txBox="1"/>
          <p:nvPr/>
        </p:nvSpPr>
        <p:spPr>
          <a:xfrm>
            <a:off x="1784342" y="6315183"/>
            <a:ext cx="9264658" cy="897682"/>
          </a:xfrm>
          <a:prstGeom prst="rect">
            <a:avLst/>
          </a:prstGeom>
        </p:spPr>
        <p:txBody>
          <a:bodyPr wrap="square" lIns="0" tIns="0" rIns="0" bIns="0" rtlCol="0" anchor="t">
            <a:spAutoFit/>
          </a:bodyPr>
          <a:lstStyle/>
          <a:p>
            <a:pPr>
              <a:lnSpc>
                <a:spcPts val="3499"/>
              </a:lnSpc>
            </a:pPr>
            <a:r>
              <a:rPr lang="es-US" sz="2499" spc="12" dirty="0" smtClean="0">
                <a:solidFill>
                  <a:srgbClr val="193A4D"/>
                </a:solidFill>
                <a:latin typeface="Fira Sans Medium Bold"/>
              </a:rPr>
              <a:t>Contrario a las Agencias de Adopción que solamente se enfocan en combinar familias. </a:t>
            </a:r>
            <a:endParaRPr lang="es-US" sz="2499" spc="12" dirty="0">
              <a:solidFill>
                <a:srgbClr val="193A4D"/>
              </a:solidFill>
              <a:latin typeface="Fira Sans Medium Bol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0497632" y="-1337107"/>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193A4D"/>
            </a:solidFill>
          </p:spPr>
        </p:sp>
      </p:grpSp>
      <p:grpSp>
        <p:nvGrpSpPr>
          <p:cNvPr id="4" name="Group 4"/>
          <p:cNvGrpSpPr>
            <a:grpSpLocks noChangeAspect="1"/>
          </p:cNvGrpSpPr>
          <p:nvPr/>
        </p:nvGrpSpPr>
        <p:grpSpPr>
          <a:xfrm>
            <a:off x="10814730" y="0"/>
            <a:ext cx="11879371" cy="10287000"/>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974"/>
              </a:stretch>
            </a:blipFill>
          </p:spPr>
        </p:sp>
      </p:grpSp>
      <p:grpSp>
        <p:nvGrpSpPr>
          <p:cNvPr id="6" name="Group 6"/>
          <p:cNvGrpSpPr/>
          <p:nvPr/>
        </p:nvGrpSpPr>
        <p:grpSpPr>
          <a:xfrm>
            <a:off x="-458474" y="9515874"/>
            <a:ext cx="14320701" cy="1542251"/>
            <a:chOff x="0" y="0"/>
            <a:chExt cx="49883075" cy="5372100"/>
          </a:xfrm>
        </p:grpSpPr>
        <p:sp>
          <p:nvSpPr>
            <p:cNvPr id="7" name="Freeform 7"/>
            <p:cNvSpPr/>
            <p:nvPr/>
          </p:nvSpPr>
          <p:spPr>
            <a:xfrm>
              <a:off x="0" y="0"/>
              <a:ext cx="49883076" cy="5372100"/>
            </a:xfrm>
            <a:custGeom>
              <a:avLst/>
              <a:gdLst/>
              <a:ahLst/>
              <a:cxnLst/>
              <a:rect l="l" t="t" r="r" b="b"/>
              <a:pathLst>
                <a:path w="49883076" h="5372100">
                  <a:moveTo>
                    <a:pt x="48332405" y="0"/>
                  </a:moveTo>
                  <a:lnTo>
                    <a:pt x="1550670" y="0"/>
                  </a:lnTo>
                  <a:lnTo>
                    <a:pt x="0" y="2686050"/>
                  </a:lnTo>
                  <a:lnTo>
                    <a:pt x="1550670" y="5372100"/>
                  </a:lnTo>
                  <a:lnTo>
                    <a:pt x="48332405" y="5372100"/>
                  </a:lnTo>
                  <a:lnTo>
                    <a:pt x="49883076" y="2686050"/>
                  </a:lnTo>
                  <a:lnTo>
                    <a:pt x="48332405" y="0"/>
                  </a:lnTo>
                  <a:close/>
                </a:path>
              </a:pathLst>
            </a:custGeom>
            <a:solidFill>
              <a:srgbClr val="72942C"/>
            </a:solidFill>
          </p:spPr>
        </p:sp>
      </p:grpSp>
      <p:grpSp>
        <p:nvGrpSpPr>
          <p:cNvPr id="8" name="Group 8"/>
          <p:cNvGrpSpPr/>
          <p:nvPr/>
        </p:nvGrpSpPr>
        <p:grpSpPr>
          <a:xfrm rot="-10800000">
            <a:off x="1028700" y="5389077"/>
            <a:ext cx="342510" cy="296645"/>
            <a:chOff x="0" y="0"/>
            <a:chExt cx="6202680" cy="5372100"/>
          </a:xfrm>
        </p:grpSpPr>
        <p:sp>
          <p:nvSpPr>
            <p:cNvPr id="9" name="Freeform 9"/>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B5C76F"/>
            </a:solidFill>
          </p:spPr>
        </p:sp>
      </p:grpSp>
      <p:sp>
        <p:nvSpPr>
          <p:cNvPr id="10" name="TextBox 10"/>
          <p:cNvSpPr txBox="1"/>
          <p:nvPr/>
        </p:nvSpPr>
        <p:spPr>
          <a:xfrm>
            <a:off x="228600" y="116969"/>
            <a:ext cx="12611100" cy="1256754"/>
          </a:xfrm>
          <a:prstGeom prst="rect">
            <a:avLst/>
          </a:prstGeom>
        </p:spPr>
        <p:txBody>
          <a:bodyPr wrap="square" lIns="0" tIns="0" rIns="0" bIns="0" rtlCol="0" anchor="t">
            <a:spAutoFit/>
          </a:bodyPr>
          <a:lstStyle/>
          <a:p>
            <a:pPr>
              <a:lnSpc>
                <a:spcPts val="9799"/>
              </a:lnSpc>
              <a:spcBef>
                <a:spcPct val="0"/>
              </a:spcBef>
            </a:pPr>
            <a:r>
              <a:rPr lang="en-US" sz="6999" i="1" spc="-139" dirty="0" smtClean="0">
                <a:solidFill>
                  <a:srgbClr val="193A4D"/>
                </a:solidFill>
                <a:latin typeface="Playlist Script"/>
              </a:rPr>
              <a:t>¿</a:t>
            </a:r>
            <a:r>
              <a:rPr lang="es-US" sz="6999" spc="-139" dirty="0" smtClean="0">
                <a:solidFill>
                  <a:srgbClr val="193A4D"/>
                </a:solidFill>
                <a:latin typeface="Playlist Script"/>
              </a:rPr>
              <a:t>Porque hay niños en Cuidado de Crianza?</a:t>
            </a:r>
            <a:endParaRPr lang="es-US" sz="6999" spc="-139" dirty="0">
              <a:solidFill>
                <a:srgbClr val="193A4D"/>
              </a:solidFill>
              <a:latin typeface="Playlist Script"/>
            </a:endParaRPr>
          </a:p>
        </p:txBody>
      </p:sp>
      <p:grpSp>
        <p:nvGrpSpPr>
          <p:cNvPr id="11" name="Group 11"/>
          <p:cNvGrpSpPr/>
          <p:nvPr/>
        </p:nvGrpSpPr>
        <p:grpSpPr>
          <a:xfrm rot="-10800000">
            <a:off x="1028700" y="1705712"/>
            <a:ext cx="342510" cy="296645"/>
            <a:chOff x="0" y="0"/>
            <a:chExt cx="6202680" cy="5372100"/>
          </a:xfrm>
        </p:grpSpPr>
        <p:sp>
          <p:nvSpPr>
            <p:cNvPr id="12" name="Freeform 12"/>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B5C76F"/>
            </a:solidFill>
          </p:spPr>
        </p:sp>
      </p:grpSp>
      <p:sp>
        <p:nvSpPr>
          <p:cNvPr id="13" name="TextBox 13"/>
          <p:cNvSpPr txBox="1"/>
          <p:nvPr/>
        </p:nvSpPr>
        <p:spPr>
          <a:xfrm>
            <a:off x="1743075" y="3066771"/>
            <a:ext cx="8554744" cy="2244204"/>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193A4D"/>
                </a:solidFill>
                <a:latin typeface="Fira Sans Light Bold"/>
              </a:rPr>
              <a:t>Removido debido a maltrato al niño por el padre o guardián.  </a:t>
            </a:r>
          </a:p>
          <a:p>
            <a:pPr marL="539749" lvl="1" indent="-269875">
              <a:lnSpc>
                <a:spcPts val="3499"/>
              </a:lnSpc>
              <a:buFont typeface="Arial"/>
              <a:buChar char="•"/>
            </a:pPr>
            <a:r>
              <a:rPr lang="es-US" sz="2499" spc="12" dirty="0" smtClean="0">
                <a:solidFill>
                  <a:srgbClr val="193A4D"/>
                </a:solidFill>
                <a:latin typeface="Fira Sans Light Bold"/>
              </a:rPr>
              <a:t>La meta es la reunificación con los padres o tratar de mantener colocación estable para la permanencia. </a:t>
            </a:r>
          </a:p>
          <a:p>
            <a:pPr>
              <a:lnSpc>
                <a:spcPts val="3499"/>
              </a:lnSpc>
            </a:pPr>
            <a:endParaRPr lang="en-US" sz="2499" spc="12" dirty="0">
              <a:solidFill>
                <a:srgbClr val="193A4D"/>
              </a:solidFill>
              <a:latin typeface="Fira Sans Light Bold"/>
            </a:endParaRPr>
          </a:p>
        </p:txBody>
      </p:sp>
      <p:sp>
        <p:nvSpPr>
          <p:cNvPr id="14" name="TextBox 14"/>
          <p:cNvSpPr txBox="1"/>
          <p:nvPr/>
        </p:nvSpPr>
        <p:spPr>
          <a:xfrm>
            <a:off x="1743075" y="1545717"/>
            <a:ext cx="8554744" cy="1077218"/>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415969"/>
                </a:solidFill>
                <a:latin typeface="Fira Sans Medium Bold"/>
              </a:rPr>
              <a:t>Se convierten en niños Dependientes de la Corte </a:t>
            </a:r>
            <a:endParaRPr lang="es-US" sz="3500" spc="105" dirty="0">
              <a:solidFill>
                <a:srgbClr val="415969"/>
              </a:solidFill>
              <a:latin typeface="Fira Sans Medium Bold"/>
            </a:endParaRPr>
          </a:p>
        </p:txBody>
      </p:sp>
      <p:grpSp>
        <p:nvGrpSpPr>
          <p:cNvPr id="15" name="Group 15"/>
          <p:cNvGrpSpPr/>
          <p:nvPr/>
        </p:nvGrpSpPr>
        <p:grpSpPr>
          <a:xfrm>
            <a:off x="1743075" y="5234502"/>
            <a:ext cx="8554744" cy="2881213"/>
            <a:chOff x="0" y="-9525"/>
            <a:chExt cx="11406325" cy="3841617"/>
          </a:xfrm>
        </p:grpSpPr>
        <p:sp>
          <p:nvSpPr>
            <p:cNvPr id="16" name="TextBox 16"/>
            <p:cNvSpPr txBox="1"/>
            <p:nvPr/>
          </p:nvSpPr>
          <p:spPr>
            <a:xfrm>
              <a:off x="0" y="1438275"/>
              <a:ext cx="11406325" cy="2393817"/>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193A4D"/>
                  </a:solidFill>
                  <a:latin typeface="Fira Sans Light Bold"/>
                </a:rPr>
                <a:t>Removidos debido a comportamiento delincuente &amp; el hogar no es adecuado.</a:t>
              </a:r>
            </a:p>
            <a:p>
              <a:pPr marL="539749" lvl="1" indent="-269875">
                <a:lnSpc>
                  <a:spcPts val="3499"/>
                </a:lnSpc>
                <a:buFont typeface="Arial"/>
                <a:buChar char="•"/>
              </a:pPr>
              <a:r>
                <a:rPr lang="es-US" sz="2499" spc="12" dirty="0" smtClean="0">
                  <a:solidFill>
                    <a:srgbClr val="193A4D"/>
                  </a:solidFill>
                  <a:latin typeface="Fira Sans Light Bold"/>
                </a:rPr>
                <a:t>La meta es la rehabilitación, reunificación &amp; la permanencia. </a:t>
              </a:r>
              <a:endParaRPr lang="es-US" sz="2499" spc="12" dirty="0">
                <a:solidFill>
                  <a:srgbClr val="193A4D"/>
                </a:solidFill>
                <a:latin typeface="Fira Sans Light Bold"/>
              </a:endParaRPr>
            </a:p>
          </p:txBody>
        </p:sp>
        <p:sp>
          <p:nvSpPr>
            <p:cNvPr id="17" name="TextBox 17"/>
            <p:cNvSpPr txBox="1"/>
            <p:nvPr/>
          </p:nvSpPr>
          <p:spPr>
            <a:xfrm>
              <a:off x="0" y="-9525"/>
              <a:ext cx="11406325" cy="1241425"/>
            </a:xfrm>
            <a:prstGeom prst="rect">
              <a:avLst/>
            </a:prstGeom>
          </p:spPr>
          <p:txBody>
            <a:bodyPr lIns="0" tIns="0" rIns="0" bIns="0" rtlCol="0" anchor="t">
              <a:spAutoFit/>
            </a:bodyPr>
            <a:lstStyle/>
            <a:p>
              <a:pPr>
                <a:lnSpc>
                  <a:spcPts val="4200"/>
                </a:lnSpc>
              </a:pPr>
              <a:r>
                <a:rPr lang="es-US" sz="3500" spc="105" dirty="0" smtClean="0">
                  <a:solidFill>
                    <a:srgbClr val="415969"/>
                  </a:solidFill>
                  <a:latin typeface="Fira Sans Medium Bold"/>
                </a:rPr>
                <a:t>Se convierten en Tutelas de la Corte </a:t>
              </a:r>
            </a:p>
            <a:p>
              <a:pPr marL="0" lvl="0" indent="0">
                <a:lnSpc>
                  <a:spcPts val="3120"/>
                </a:lnSpc>
                <a:spcBef>
                  <a:spcPct val="0"/>
                </a:spcBef>
              </a:pPr>
              <a:r>
                <a:rPr lang="es-US" sz="2600" spc="78" dirty="0" smtClean="0">
                  <a:solidFill>
                    <a:srgbClr val="415969"/>
                  </a:solidFill>
                  <a:latin typeface="Fira Sans Medium Bold"/>
                </a:rPr>
                <a:t>(Bajo WIC 600)</a:t>
              </a:r>
              <a:endParaRPr lang="es-US" sz="2600" spc="78" dirty="0">
                <a:solidFill>
                  <a:srgbClr val="415969"/>
                </a:solidFill>
                <a:latin typeface="Fira Sans Medium Bold"/>
              </a:endParaRPr>
            </a:p>
          </p:txBody>
        </p:sp>
      </p:grpSp>
      <p:grpSp>
        <p:nvGrpSpPr>
          <p:cNvPr id="18" name="Group 18"/>
          <p:cNvGrpSpPr/>
          <p:nvPr/>
        </p:nvGrpSpPr>
        <p:grpSpPr>
          <a:xfrm>
            <a:off x="267948" y="8306151"/>
            <a:ext cx="12042155" cy="1182638"/>
            <a:chOff x="0" y="-9525"/>
            <a:chExt cx="14435739" cy="1576849"/>
          </a:xfrm>
        </p:grpSpPr>
        <p:sp>
          <p:nvSpPr>
            <p:cNvPr id="19" name="TextBox 19"/>
            <p:cNvSpPr txBox="1"/>
            <p:nvPr/>
          </p:nvSpPr>
          <p:spPr>
            <a:xfrm>
              <a:off x="0" y="917574"/>
              <a:ext cx="14435739" cy="649750"/>
            </a:xfrm>
            <a:prstGeom prst="rect">
              <a:avLst/>
            </a:prstGeom>
          </p:spPr>
          <p:txBody>
            <a:bodyPr lIns="0" tIns="0" rIns="0" bIns="0" rtlCol="0" anchor="t">
              <a:spAutoFit/>
            </a:bodyPr>
            <a:lstStyle/>
            <a:p>
              <a:pPr marL="0" lvl="0" indent="0" algn="ctr">
                <a:lnSpc>
                  <a:spcPts val="3779"/>
                </a:lnSpc>
                <a:spcBef>
                  <a:spcPct val="0"/>
                </a:spcBef>
              </a:pPr>
              <a:r>
                <a:rPr lang="es-US" sz="2699" spc="13" dirty="0" smtClean="0">
                  <a:solidFill>
                    <a:srgbClr val="415969"/>
                  </a:solidFill>
                  <a:latin typeface="Fira Sans Light Bold"/>
                </a:rPr>
                <a:t>Permanencia </a:t>
              </a:r>
              <a:r>
                <a:rPr lang="es-US" sz="2699" spc="13" dirty="0" smtClean="0">
                  <a:solidFill>
                    <a:srgbClr val="000000"/>
                  </a:solidFill>
                  <a:latin typeface="Fira Sans Light"/>
                </a:rPr>
                <a:t>– </a:t>
              </a:r>
              <a:r>
                <a:rPr lang="es-US" sz="2699" spc="13" dirty="0" smtClean="0">
                  <a:solidFill>
                    <a:srgbClr val="415969"/>
                  </a:solidFill>
                  <a:latin typeface="Fira Sans Light Bold"/>
                </a:rPr>
                <a:t>Solo cuando el niño no se puede reunificar con los padres.</a:t>
              </a:r>
              <a:r>
                <a:rPr lang="es-US" sz="2699" spc="13" dirty="0" smtClean="0">
                  <a:solidFill>
                    <a:srgbClr val="000000"/>
                  </a:solidFill>
                  <a:latin typeface="Fira Sans Light"/>
                </a:rPr>
                <a:t> </a:t>
              </a:r>
              <a:endParaRPr lang="es-US" sz="2699" spc="13" dirty="0">
                <a:solidFill>
                  <a:srgbClr val="000000"/>
                </a:solidFill>
                <a:latin typeface="Fira Sans Light"/>
              </a:endParaRPr>
            </a:p>
          </p:txBody>
        </p:sp>
        <p:sp>
          <p:nvSpPr>
            <p:cNvPr id="20" name="TextBox 20"/>
            <p:cNvSpPr txBox="1"/>
            <p:nvPr/>
          </p:nvSpPr>
          <p:spPr>
            <a:xfrm>
              <a:off x="0" y="-9525"/>
              <a:ext cx="14435739" cy="718145"/>
            </a:xfrm>
            <a:prstGeom prst="rect">
              <a:avLst/>
            </a:prstGeom>
          </p:spPr>
          <p:txBody>
            <a:bodyPr lIns="0" tIns="0" rIns="0" bIns="0" rtlCol="0" anchor="t">
              <a:spAutoFit/>
            </a:bodyPr>
            <a:lstStyle/>
            <a:p>
              <a:pPr marL="0" lvl="0" indent="0" algn="ctr">
                <a:lnSpc>
                  <a:spcPts val="4200"/>
                </a:lnSpc>
                <a:spcBef>
                  <a:spcPct val="0"/>
                </a:spcBef>
              </a:pPr>
              <a:r>
                <a:rPr lang="es-US" sz="3500" spc="105" dirty="0" smtClean="0">
                  <a:solidFill>
                    <a:srgbClr val="769523"/>
                  </a:solidFill>
                  <a:latin typeface="Fira Sans Medium Bold"/>
                </a:rPr>
                <a:t>Ambas agencias desean el mismo resultado:</a:t>
              </a:r>
              <a:endParaRPr lang="es-US" sz="3500" spc="105" dirty="0">
                <a:solidFill>
                  <a:srgbClr val="769523"/>
                </a:solidFill>
                <a:latin typeface="Fira Sans Medium Bold"/>
              </a:endParaRPr>
            </a:p>
          </p:txBody>
        </p:sp>
      </p:grpSp>
      <p:sp>
        <p:nvSpPr>
          <p:cNvPr id="21" name="TextBox 21"/>
          <p:cNvSpPr txBox="1"/>
          <p:nvPr/>
        </p:nvSpPr>
        <p:spPr>
          <a:xfrm>
            <a:off x="4151858" y="2096432"/>
            <a:ext cx="2382292" cy="434606"/>
          </a:xfrm>
          <a:prstGeom prst="rect">
            <a:avLst/>
          </a:prstGeom>
        </p:spPr>
        <p:txBody>
          <a:bodyPr lIns="0" tIns="0" rIns="0" bIns="0" rtlCol="0" anchor="t">
            <a:spAutoFit/>
          </a:bodyPr>
          <a:lstStyle/>
          <a:p>
            <a:pPr algn="ctr">
              <a:lnSpc>
                <a:spcPts val="3640"/>
              </a:lnSpc>
            </a:pPr>
            <a:r>
              <a:rPr lang="en-US" sz="2600" dirty="0" smtClean="0">
                <a:solidFill>
                  <a:srgbClr val="415969"/>
                </a:solidFill>
                <a:latin typeface="Fira Sans Medium Bold"/>
              </a:rPr>
              <a:t>(</a:t>
            </a:r>
            <a:r>
              <a:rPr lang="es-US" sz="2600" dirty="0" smtClean="0">
                <a:solidFill>
                  <a:srgbClr val="415969"/>
                </a:solidFill>
                <a:latin typeface="Fira Sans Medium Bold"/>
              </a:rPr>
              <a:t>Bajo</a:t>
            </a:r>
            <a:r>
              <a:rPr lang="en-US" sz="2600" dirty="0" smtClean="0">
                <a:solidFill>
                  <a:srgbClr val="415969"/>
                </a:solidFill>
                <a:latin typeface="Fira Sans Medium Bold"/>
              </a:rPr>
              <a:t> </a:t>
            </a:r>
            <a:r>
              <a:rPr lang="en-US" sz="2600" dirty="0">
                <a:solidFill>
                  <a:srgbClr val="415969"/>
                </a:solidFill>
                <a:latin typeface="Fira Sans Medium Bold"/>
              </a:rPr>
              <a:t>WIC 300)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979938" y="7870986"/>
            <a:ext cx="6326292" cy="3612105"/>
          </a:xfrm>
          <a:custGeom>
            <a:avLst/>
            <a:gdLst/>
            <a:ahLst/>
            <a:cxnLst/>
            <a:rect l="l" t="t" r="r" b="b"/>
            <a:pathLst>
              <a:path w="6326292" h="3612105">
                <a:moveTo>
                  <a:pt x="6326292" y="0"/>
                </a:moveTo>
                <a:lnTo>
                  <a:pt x="0" y="0"/>
                </a:lnTo>
                <a:lnTo>
                  <a:pt x="0" y="3612105"/>
                </a:lnTo>
                <a:lnTo>
                  <a:pt x="6326292" y="3612105"/>
                </a:lnTo>
                <a:lnTo>
                  <a:pt x="6326292" y="0"/>
                </a:lnTo>
                <a:close/>
              </a:path>
            </a:pathLst>
          </a:custGeom>
          <a:blipFill>
            <a:blip r:embed="rId2">
              <a:extLst>
                <a:ext uri="{96DAC541-7B7A-43D3-8B79-37D633B846F1}">
                  <asvg:svgBlip xmlns:asvg="http://schemas.microsoft.com/office/drawing/2016/SVG/main" xmlns="" r:embed="rId3"/>
                </a:ext>
              </a:extLst>
            </a:blip>
            <a:stretch>
              <a:fillRect t="-51576"/>
            </a:stretch>
          </a:blipFill>
        </p:spPr>
      </p:sp>
      <p:grpSp>
        <p:nvGrpSpPr>
          <p:cNvPr id="3" name="Group 3"/>
          <p:cNvGrpSpPr>
            <a:grpSpLocks noChangeAspect="1"/>
          </p:cNvGrpSpPr>
          <p:nvPr/>
        </p:nvGrpSpPr>
        <p:grpSpPr>
          <a:xfrm>
            <a:off x="357638" y="2706563"/>
            <a:ext cx="7039102" cy="5096505"/>
            <a:chOff x="0" y="0"/>
            <a:chExt cx="9144000" cy="6620510"/>
          </a:xfrm>
        </p:grpSpPr>
        <p:sp>
          <p:nvSpPr>
            <p:cNvPr id="4" name="Freeform 4"/>
            <p:cNvSpPr/>
            <p:nvPr/>
          </p:nvSpPr>
          <p:spPr>
            <a:xfrm>
              <a:off x="177800" y="212090"/>
              <a:ext cx="8789670" cy="6155690"/>
            </a:xfrm>
            <a:custGeom>
              <a:avLst/>
              <a:gdLst/>
              <a:ahLst/>
              <a:cxnLst/>
              <a:rect l="l" t="t" r="r" b="b"/>
              <a:pathLst>
                <a:path w="8789670" h="6155690">
                  <a:moveTo>
                    <a:pt x="8563610" y="6155690"/>
                  </a:moveTo>
                  <a:lnTo>
                    <a:pt x="224790" y="6155690"/>
                  </a:lnTo>
                  <a:cubicBezTo>
                    <a:pt x="100330" y="6155690"/>
                    <a:pt x="0" y="6055360"/>
                    <a:pt x="0" y="5930900"/>
                  </a:cubicBezTo>
                  <a:lnTo>
                    <a:pt x="0" y="224790"/>
                  </a:lnTo>
                  <a:cubicBezTo>
                    <a:pt x="0" y="100330"/>
                    <a:pt x="100330" y="0"/>
                    <a:pt x="224790" y="0"/>
                  </a:cubicBezTo>
                  <a:lnTo>
                    <a:pt x="8564880" y="0"/>
                  </a:lnTo>
                  <a:cubicBezTo>
                    <a:pt x="8689340" y="0"/>
                    <a:pt x="8789670" y="100330"/>
                    <a:pt x="8789670" y="224790"/>
                  </a:cubicBezTo>
                  <a:lnTo>
                    <a:pt x="8789670" y="5930900"/>
                  </a:lnTo>
                  <a:cubicBezTo>
                    <a:pt x="8789670" y="6054090"/>
                    <a:pt x="8688070" y="6155690"/>
                    <a:pt x="8563610" y="6155690"/>
                  </a:cubicBezTo>
                  <a:close/>
                </a:path>
              </a:pathLst>
            </a:custGeom>
            <a:blipFill>
              <a:blip r:embed="rId4"/>
              <a:stretch>
                <a:fillRect l="-2623" r="-2623"/>
              </a:stretch>
            </a:blipFill>
          </p:spPr>
        </p:sp>
        <p:sp>
          <p:nvSpPr>
            <p:cNvPr id="5" name="Freeform 5"/>
            <p:cNvSpPr/>
            <p:nvPr/>
          </p:nvSpPr>
          <p:spPr>
            <a:xfrm>
              <a:off x="0" y="5080"/>
              <a:ext cx="9144000" cy="6619240"/>
            </a:xfrm>
            <a:custGeom>
              <a:avLst/>
              <a:gdLst/>
              <a:ahLst/>
              <a:cxnLst/>
              <a:rect l="l" t="t" r="r" b="b"/>
              <a:pathLst>
                <a:path w="9144000" h="6619240">
                  <a:moveTo>
                    <a:pt x="9144000" y="6619240"/>
                  </a:moveTo>
                  <a:lnTo>
                    <a:pt x="0" y="6619240"/>
                  </a:lnTo>
                  <a:lnTo>
                    <a:pt x="0" y="0"/>
                  </a:lnTo>
                  <a:lnTo>
                    <a:pt x="9144000" y="0"/>
                  </a:lnTo>
                  <a:lnTo>
                    <a:pt x="9144000" y="6619240"/>
                  </a:lnTo>
                  <a:close/>
                </a:path>
              </a:pathLst>
            </a:custGeom>
            <a:blipFill>
              <a:blip r:embed="rId5"/>
              <a:stretch>
                <a:fillRect t="-19" b="-19"/>
              </a:stretch>
            </a:blipFill>
          </p:spPr>
        </p:sp>
      </p:grpSp>
      <p:grpSp>
        <p:nvGrpSpPr>
          <p:cNvPr id="6" name="Group 6"/>
          <p:cNvGrpSpPr/>
          <p:nvPr/>
        </p:nvGrpSpPr>
        <p:grpSpPr>
          <a:xfrm>
            <a:off x="5353801" y="6185244"/>
            <a:ext cx="3863753" cy="3863753"/>
            <a:chOff x="0" y="0"/>
            <a:chExt cx="5151670" cy="5151670"/>
          </a:xfrm>
        </p:grpSpPr>
        <p:grpSp>
          <p:nvGrpSpPr>
            <p:cNvPr id="7" name="Group 7"/>
            <p:cNvGrpSpPr/>
            <p:nvPr/>
          </p:nvGrpSpPr>
          <p:grpSpPr>
            <a:xfrm>
              <a:off x="0" y="0"/>
              <a:ext cx="5151670" cy="5151670"/>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5C76F"/>
              </a:solidFill>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0" name="Group 10"/>
            <p:cNvGrpSpPr>
              <a:grpSpLocks noChangeAspect="1"/>
            </p:cNvGrpSpPr>
            <p:nvPr/>
          </p:nvGrpSpPr>
          <p:grpSpPr>
            <a:xfrm>
              <a:off x="211923" y="211932"/>
              <a:ext cx="4727825" cy="4727806"/>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94514" t="-25551" r="-15734" b="-14526"/>
                </a:stretch>
              </a:blipFill>
            </p:spPr>
          </p:sp>
        </p:grpSp>
      </p:grpSp>
      <p:grpSp>
        <p:nvGrpSpPr>
          <p:cNvPr id="12" name="Group 12"/>
          <p:cNvGrpSpPr/>
          <p:nvPr/>
        </p:nvGrpSpPr>
        <p:grpSpPr>
          <a:xfrm>
            <a:off x="8985058" y="384963"/>
            <a:ext cx="8692413" cy="2440604"/>
            <a:chOff x="-48301" y="-414201"/>
            <a:chExt cx="11093326" cy="3254138"/>
          </a:xfrm>
        </p:grpSpPr>
        <p:sp>
          <p:nvSpPr>
            <p:cNvPr id="13" name="TextBox 13"/>
            <p:cNvSpPr txBox="1"/>
            <p:nvPr/>
          </p:nvSpPr>
          <p:spPr>
            <a:xfrm>
              <a:off x="0" y="1044575"/>
              <a:ext cx="10654731" cy="1795362"/>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415969"/>
                  </a:solidFill>
                  <a:latin typeface="Fira Sans Light Bold"/>
                </a:rPr>
                <a:t>Negligencia o abandono</a:t>
              </a:r>
            </a:p>
            <a:p>
              <a:pPr marL="539749" lvl="1" indent="-269875">
                <a:lnSpc>
                  <a:spcPts val="3499"/>
                </a:lnSpc>
                <a:buFont typeface="Arial"/>
                <a:buChar char="•"/>
              </a:pPr>
              <a:r>
                <a:rPr lang="es-US" sz="2499" spc="12" dirty="0" smtClean="0">
                  <a:solidFill>
                    <a:srgbClr val="415969"/>
                  </a:solidFill>
                  <a:latin typeface="Fira Sans Light Bold"/>
                </a:rPr>
                <a:t>Abuso físico, emocional, o sexual</a:t>
              </a:r>
            </a:p>
            <a:p>
              <a:pPr marL="539749" lvl="1" indent="-269875" algn="l">
                <a:lnSpc>
                  <a:spcPts val="3499"/>
                </a:lnSpc>
                <a:buFont typeface="Arial"/>
                <a:buChar char="•"/>
              </a:pPr>
              <a:r>
                <a:rPr lang="es-US" sz="2499" spc="12" dirty="0" smtClean="0">
                  <a:solidFill>
                    <a:srgbClr val="415969"/>
                  </a:solidFill>
                  <a:latin typeface="Fira Sans Light Bold"/>
                </a:rPr>
                <a:t>Trafico humano</a:t>
              </a:r>
              <a:endParaRPr lang="es-US" sz="2499" spc="12" dirty="0">
                <a:solidFill>
                  <a:srgbClr val="415969"/>
                </a:solidFill>
                <a:latin typeface="Fira Sans Light Bold"/>
              </a:endParaRPr>
            </a:p>
          </p:txBody>
        </p:sp>
        <p:sp>
          <p:nvSpPr>
            <p:cNvPr id="14" name="TextBox 14"/>
            <p:cNvSpPr txBox="1"/>
            <p:nvPr/>
          </p:nvSpPr>
          <p:spPr>
            <a:xfrm>
              <a:off x="-48301" y="-414201"/>
              <a:ext cx="11093326" cy="1436291"/>
            </a:xfrm>
            <a:prstGeom prst="rect">
              <a:avLst/>
            </a:prstGeom>
          </p:spPr>
          <p:txBody>
            <a:bodyPr wrap="square" lIns="0" tIns="0" rIns="0" bIns="0" rtlCol="0" anchor="t">
              <a:spAutoFit/>
            </a:bodyPr>
            <a:lstStyle/>
            <a:p>
              <a:pPr marL="0" lvl="0" indent="0" algn="l">
                <a:lnSpc>
                  <a:spcPts val="4200"/>
                </a:lnSpc>
                <a:spcBef>
                  <a:spcPct val="0"/>
                </a:spcBef>
              </a:pPr>
              <a:r>
                <a:rPr lang="es-US" sz="3500" spc="105" dirty="0" smtClean="0">
                  <a:solidFill>
                    <a:srgbClr val="415969"/>
                  </a:solidFill>
                  <a:latin typeface="Fira Sans Medium Bold"/>
                </a:rPr>
                <a:t>Niños que pudieron haber experimentado:</a:t>
              </a:r>
              <a:endParaRPr lang="es-US" sz="3500" spc="105" dirty="0">
                <a:solidFill>
                  <a:srgbClr val="415969"/>
                </a:solidFill>
                <a:latin typeface="Fira Sans Medium Bold"/>
              </a:endParaRPr>
            </a:p>
          </p:txBody>
        </p:sp>
      </p:grpSp>
      <p:grpSp>
        <p:nvGrpSpPr>
          <p:cNvPr id="15" name="Group 15"/>
          <p:cNvGrpSpPr/>
          <p:nvPr/>
        </p:nvGrpSpPr>
        <p:grpSpPr>
          <a:xfrm>
            <a:off x="9040098" y="3003219"/>
            <a:ext cx="8281928" cy="3483620"/>
            <a:chOff x="0" y="-9525"/>
            <a:chExt cx="10487464" cy="4644827"/>
          </a:xfrm>
        </p:grpSpPr>
        <p:sp>
          <p:nvSpPr>
            <p:cNvPr id="16" name="TextBox 16"/>
            <p:cNvSpPr txBox="1"/>
            <p:nvPr/>
          </p:nvSpPr>
          <p:spPr>
            <a:xfrm>
              <a:off x="0" y="1044575"/>
              <a:ext cx="10487464" cy="3590727"/>
            </a:xfrm>
            <a:prstGeom prst="rect">
              <a:avLst/>
            </a:prstGeom>
          </p:spPr>
          <p:txBody>
            <a:bodyPr lIns="0" tIns="0" rIns="0" bIns="0" rtlCol="0" anchor="t">
              <a:spAutoFit/>
            </a:bodyPr>
            <a:lstStyle/>
            <a:p>
              <a:pPr marL="539749" lvl="1" indent="-269875" algn="l">
                <a:lnSpc>
                  <a:spcPts val="3499"/>
                </a:lnSpc>
                <a:buFont typeface="Arial"/>
                <a:buChar char="•"/>
              </a:pPr>
              <a:r>
                <a:rPr lang="es-US" sz="2499" spc="12" dirty="0" smtClean="0">
                  <a:solidFill>
                    <a:srgbClr val="415969"/>
                  </a:solidFill>
                  <a:latin typeface="Fira Sans Light Bold"/>
                </a:rPr>
                <a:t>Todos grupos de edades: 0-17 &amp; dependientes no menores</a:t>
              </a:r>
            </a:p>
            <a:p>
              <a:pPr marL="539749" lvl="1" indent="-269875" algn="l">
                <a:lnSpc>
                  <a:spcPts val="3499"/>
                </a:lnSpc>
                <a:buFont typeface="Arial"/>
                <a:buChar char="•"/>
              </a:pPr>
              <a:r>
                <a:rPr lang="es-US" sz="2499" spc="12" dirty="0" smtClean="0">
                  <a:solidFill>
                    <a:srgbClr val="415969"/>
                  </a:solidFill>
                  <a:latin typeface="Fira Sans Light Bold"/>
                </a:rPr>
                <a:t>Padres adolecentes con sus bebes</a:t>
              </a:r>
              <a:endParaRPr lang="es-US" sz="2499" u="none" spc="12" dirty="0" smtClean="0">
                <a:solidFill>
                  <a:srgbClr val="415969"/>
                </a:solidFill>
                <a:latin typeface="Fira Sans Light Bold"/>
              </a:endParaRPr>
            </a:p>
            <a:p>
              <a:pPr marL="539749" lvl="1" indent="-269875" algn="l">
                <a:lnSpc>
                  <a:spcPts val="3499"/>
                </a:lnSpc>
                <a:buFont typeface="Arial"/>
                <a:buChar char="•"/>
              </a:pPr>
              <a:r>
                <a:rPr lang="es-US" sz="2499" u="none" spc="12" dirty="0" smtClean="0">
                  <a:solidFill>
                    <a:srgbClr val="415969"/>
                  </a:solidFill>
                  <a:latin typeface="Fira Sans Light Bold"/>
                </a:rPr>
                <a:t>Bebes que nacieron expuestos durante el embarazo a las drogas o alcohol </a:t>
              </a:r>
            </a:p>
            <a:p>
              <a:pPr marL="539749" lvl="1" indent="-269875" algn="l">
                <a:lnSpc>
                  <a:spcPts val="3499"/>
                </a:lnSpc>
                <a:buFont typeface="Arial"/>
                <a:buChar char="•"/>
              </a:pPr>
              <a:r>
                <a:rPr lang="es-US" sz="2499" spc="12" dirty="0" smtClean="0">
                  <a:solidFill>
                    <a:srgbClr val="415969"/>
                  </a:solidFill>
                  <a:latin typeface="Fira Sans Light Bold"/>
                </a:rPr>
                <a:t>Niños con necesidades medicas especiales</a:t>
              </a:r>
              <a:endParaRPr lang="es-US" sz="2499" u="none" spc="12" dirty="0">
                <a:solidFill>
                  <a:srgbClr val="415969"/>
                </a:solidFill>
                <a:latin typeface="Fira Sans Light Bold"/>
              </a:endParaRPr>
            </a:p>
          </p:txBody>
        </p:sp>
        <p:sp>
          <p:nvSpPr>
            <p:cNvPr id="17" name="TextBox 17"/>
            <p:cNvSpPr txBox="1"/>
            <p:nvPr/>
          </p:nvSpPr>
          <p:spPr>
            <a:xfrm>
              <a:off x="0" y="-9525"/>
              <a:ext cx="10487464" cy="720725"/>
            </a:xfrm>
            <a:prstGeom prst="rect">
              <a:avLst/>
            </a:prstGeom>
          </p:spPr>
          <p:txBody>
            <a:bodyPr lIns="0" tIns="0" rIns="0" bIns="0" rtlCol="0" anchor="t">
              <a:spAutoFit/>
            </a:bodyPr>
            <a:lstStyle/>
            <a:p>
              <a:pPr marL="0" lvl="0" indent="0" algn="l">
                <a:lnSpc>
                  <a:spcPts val="4200"/>
                </a:lnSpc>
                <a:spcBef>
                  <a:spcPct val="0"/>
                </a:spcBef>
              </a:pPr>
              <a:r>
                <a:rPr lang="es-US" sz="3500" spc="105" dirty="0" smtClean="0">
                  <a:solidFill>
                    <a:srgbClr val="415969"/>
                  </a:solidFill>
                  <a:latin typeface="Fira Sans Medium Bold"/>
                </a:rPr>
                <a:t>Estos niños &amp; jóvenes incluyen</a:t>
              </a:r>
              <a:r>
                <a:rPr lang="en-US" sz="3500" spc="105" dirty="0" smtClean="0">
                  <a:solidFill>
                    <a:srgbClr val="415969"/>
                  </a:solidFill>
                  <a:latin typeface="Fira Sans Medium Bold"/>
                </a:rPr>
                <a:t>:</a:t>
              </a:r>
              <a:endParaRPr lang="en-US" sz="3500" spc="105" dirty="0">
                <a:solidFill>
                  <a:srgbClr val="415969"/>
                </a:solidFill>
                <a:latin typeface="Fira Sans Medium Bold"/>
              </a:endParaRPr>
            </a:p>
          </p:txBody>
        </p:sp>
      </p:grpSp>
      <p:sp>
        <p:nvSpPr>
          <p:cNvPr id="18" name="TextBox 18"/>
          <p:cNvSpPr txBox="1"/>
          <p:nvPr/>
        </p:nvSpPr>
        <p:spPr>
          <a:xfrm>
            <a:off x="9393702" y="6726252"/>
            <a:ext cx="8283769" cy="3231654"/>
          </a:xfrm>
          <a:prstGeom prst="rect">
            <a:avLst/>
          </a:prstGeom>
        </p:spPr>
        <p:txBody>
          <a:bodyPr lIns="0" tIns="0" rIns="0" bIns="0" rtlCol="0" anchor="t">
            <a:spAutoFit/>
          </a:bodyPr>
          <a:lstStyle/>
          <a:p>
            <a:pPr marL="0" lvl="0" indent="0" algn="l">
              <a:lnSpc>
                <a:spcPts val="4200"/>
              </a:lnSpc>
              <a:spcBef>
                <a:spcPct val="0"/>
              </a:spcBef>
            </a:pPr>
            <a:r>
              <a:rPr lang="es-US" sz="3500" u="sng" spc="105" dirty="0" smtClean="0">
                <a:solidFill>
                  <a:srgbClr val="415969"/>
                </a:solidFill>
                <a:latin typeface="Fira Sans Medium Bold"/>
                <a:hlinkClick r:id="rId7" tooltip="https://web.microsoftstream.com/video/e62c035a-fbf7-45b5-abd2-7c15944194fa"/>
              </a:rPr>
              <a:t>Hay mas de 1,000 de Familias de Apoyo aprobadas por el condado. Particularmente se necesitan familias dispuestas a obtener colocación de adolecentes &amp; niños con necesidades especiales.</a:t>
            </a:r>
            <a:endParaRPr lang="es-US" sz="3500" u="sng" spc="105" dirty="0">
              <a:solidFill>
                <a:srgbClr val="415969"/>
              </a:solidFill>
              <a:latin typeface="Fira Sans Medium Bold"/>
              <a:hlinkClick r:id="rId7" tooltip="https://web.microsoftstream.com/video/e62c035a-fbf7-45b5-abd2-7c15944194fa"/>
            </a:endParaRPr>
          </a:p>
        </p:txBody>
      </p:sp>
      <p:sp>
        <p:nvSpPr>
          <p:cNvPr id="19" name="TextBox 19"/>
          <p:cNvSpPr txBox="1"/>
          <p:nvPr/>
        </p:nvSpPr>
        <p:spPr>
          <a:xfrm>
            <a:off x="110574" y="119584"/>
            <a:ext cx="8471559" cy="3039294"/>
          </a:xfrm>
          <a:prstGeom prst="rect">
            <a:avLst/>
          </a:prstGeom>
        </p:spPr>
        <p:txBody>
          <a:bodyPr wrap="square" lIns="0" tIns="0" rIns="0" bIns="0" rtlCol="0" anchor="t">
            <a:spAutoFit/>
          </a:bodyPr>
          <a:lstStyle/>
          <a:p>
            <a:pPr>
              <a:lnSpc>
                <a:spcPts val="7928"/>
              </a:lnSpc>
            </a:pPr>
            <a:r>
              <a:rPr lang="en-US" sz="7207" dirty="0" smtClean="0">
                <a:solidFill>
                  <a:srgbClr val="415969"/>
                </a:solidFill>
                <a:latin typeface="Playlist Script Bold"/>
              </a:rPr>
              <a:t>¿</a:t>
            </a:r>
            <a:r>
              <a:rPr lang="es-US" sz="7207" dirty="0" smtClean="0">
                <a:solidFill>
                  <a:srgbClr val="415969"/>
                </a:solidFill>
                <a:latin typeface="Playlist Script Bold"/>
              </a:rPr>
              <a:t>Quienes son los niños en Cuidado de Crianza?</a:t>
            </a:r>
            <a:endParaRPr lang="es-US" sz="7207" dirty="0">
              <a:solidFill>
                <a:srgbClr val="415969"/>
              </a:solidFill>
              <a:latin typeface="Playlist Script Bold"/>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979938" y="7870986"/>
            <a:ext cx="6326292" cy="3612105"/>
          </a:xfrm>
          <a:custGeom>
            <a:avLst/>
            <a:gdLst/>
            <a:ahLst/>
            <a:cxnLst/>
            <a:rect l="l" t="t" r="r" b="b"/>
            <a:pathLst>
              <a:path w="6326292" h="3612105">
                <a:moveTo>
                  <a:pt x="6326292" y="0"/>
                </a:moveTo>
                <a:lnTo>
                  <a:pt x="0" y="0"/>
                </a:lnTo>
                <a:lnTo>
                  <a:pt x="0" y="3612105"/>
                </a:lnTo>
                <a:lnTo>
                  <a:pt x="6326292" y="3612105"/>
                </a:lnTo>
                <a:lnTo>
                  <a:pt x="6326292" y="0"/>
                </a:lnTo>
                <a:close/>
              </a:path>
            </a:pathLst>
          </a:custGeom>
          <a:blipFill>
            <a:blip r:embed="rId2">
              <a:extLst>
                <a:ext uri="{96DAC541-7B7A-43D3-8B79-37D633B846F1}">
                  <asvg:svgBlip xmlns:asvg="http://schemas.microsoft.com/office/drawing/2016/SVG/main" xmlns="" r:embed="rId3"/>
                </a:ext>
              </a:extLst>
            </a:blip>
            <a:stretch>
              <a:fillRect t="-51576"/>
            </a:stretch>
          </a:blipFill>
        </p:spPr>
      </p:sp>
      <p:sp>
        <p:nvSpPr>
          <p:cNvPr id="3" name="Freeform 3"/>
          <p:cNvSpPr/>
          <p:nvPr/>
        </p:nvSpPr>
        <p:spPr>
          <a:xfrm>
            <a:off x="4885806" y="6411663"/>
            <a:ext cx="3968443" cy="3875337"/>
          </a:xfrm>
          <a:custGeom>
            <a:avLst/>
            <a:gdLst/>
            <a:ahLst/>
            <a:cxnLst/>
            <a:rect l="l" t="t" r="r" b="b"/>
            <a:pathLst>
              <a:path w="3968443" h="3875337">
                <a:moveTo>
                  <a:pt x="0" y="0"/>
                </a:moveTo>
                <a:lnTo>
                  <a:pt x="3968444" y="0"/>
                </a:lnTo>
                <a:lnTo>
                  <a:pt x="3968444" y="3875337"/>
                </a:lnTo>
                <a:lnTo>
                  <a:pt x="0" y="3875337"/>
                </a:lnTo>
                <a:lnTo>
                  <a:pt x="0" y="0"/>
                </a:lnTo>
                <a:close/>
              </a:path>
            </a:pathLst>
          </a:custGeom>
          <a:blipFill>
            <a:blip r:embed="rId4"/>
            <a:stretch>
              <a:fillRect l="-202" r="-202" b="-2816"/>
            </a:stretch>
          </a:blipFill>
        </p:spPr>
      </p:sp>
      <p:sp>
        <p:nvSpPr>
          <p:cNvPr id="4" name="Freeform 4"/>
          <p:cNvSpPr/>
          <p:nvPr/>
        </p:nvSpPr>
        <p:spPr>
          <a:xfrm>
            <a:off x="225233" y="2440065"/>
            <a:ext cx="7306736" cy="4067876"/>
          </a:xfrm>
          <a:custGeom>
            <a:avLst/>
            <a:gdLst/>
            <a:ahLst/>
            <a:cxnLst/>
            <a:rect l="l" t="t" r="r" b="b"/>
            <a:pathLst>
              <a:path w="7306736" h="4067876">
                <a:moveTo>
                  <a:pt x="0" y="0"/>
                </a:moveTo>
                <a:lnTo>
                  <a:pt x="7306736" y="0"/>
                </a:lnTo>
                <a:lnTo>
                  <a:pt x="7306736" y="4067876"/>
                </a:lnTo>
                <a:lnTo>
                  <a:pt x="0" y="4067876"/>
                </a:lnTo>
                <a:lnTo>
                  <a:pt x="0" y="0"/>
                </a:lnTo>
                <a:close/>
              </a:path>
            </a:pathLst>
          </a:custGeom>
          <a:blipFill>
            <a:blip r:embed="rId5"/>
            <a:stretch>
              <a:fillRect t="-11809" b="-7937"/>
            </a:stretch>
          </a:blipFill>
        </p:spPr>
      </p:sp>
      <p:grpSp>
        <p:nvGrpSpPr>
          <p:cNvPr id="5" name="Group 5"/>
          <p:cNvGrpSpPr/>
          <p:nvPr/>
        </p:nvGrpSpPr>
        <p:grpSpPr>
          <a:xfrm>
            <a:off x="9393702" y="1286398"/>
            <a:ext cx="8441928" cy="6523516"/>
            <a:chOff x="0" y="-9525"/>
            <a:chExt cx="11255904" cy="8698022"/>
          </a:xfrm>
        </p:grpSpPr>
        <p:sp>
          <p:nvSpPr>
            <p:cNvPr id="6" name="TextBox 6"/>
            <p:cNvSpPr txBox="1"/>
            <p:nvPr/>
          </p:nvSpPr>
          <p:spPr>
            <a:xfrm>
              <a:off x="0" y="1096675"/>
              <a:ext cx="11255904" cy="7591822"/>
            </a:xfrm>
            <a:prstGeom prst="rect">
              <a:avLst/>
            </a:prstGeom>
          </p:spPr>
          <p:txBody>
            <a:bodyPr lIns="0" tIns="0" rIns="0" bIns="0" rtlCol="0" anchor="t">
              <a:spAutoFit/>
            </a:bodyPr>
            <a:lstStyle/>
            <a:p>
              <a:pPr marL="570204" lvl="1" indent="-285102">
                <a:lnSpc>
                  <a:spcPts val="3697"/>
                </a:lnSpc>
                <a:buFont typeface="Arial"/>
                <a:buChar char="•"/>
              </a:pPr>
              <a:r>
                <a:rPr lang="es-US" sz="2641" spc="13" dirty="0" smtClean="0">
                  <a:solidFill>
                    <a:srgbClr val="415969"/>
                  </a:solidFill>
                  <a:latin typeface="Fira Sans Light Bold"/>
                </a:rPr>
                <a:t>Típicamente son de 13 a 17 </a:t>
              </a:r>
              <a:r>
                <a:rPr lang="es-US" sz="2641" spc="13" dirty="0">
                  <a:solidFill>
                    <a:srgbClr val="415969"/>
                  </a:solidFill>
                  <a:latin typeface="Fira Sans Light Bold"/>
                </a:rPr>
                <a:t>años </a:t>
              </a:r>
              <a:r>
                <a:rPr lang="es-US" sz="2641" spc="13" dirty="0" smtClean="0">
                  <a:solidFill>
                    <a:srgbClr val="415969"/>
                  </a:solidFill>
                  <a:latin typeface="Fira Sans Light Bold"/>
                </a:rPr>
                <a:t>de edad</a:t>
              </a:r>
            </a:p>
            <a:p>
              <a:pPr marL="570204" lvl="1" indent="-285102">
                <a:lnSpc>
                  <a:spcPts val="3697"/>
                </a:lnSpc>
                <a:buFont typeface="Arial"/>
                <a:buChar char="•"/>
              </a:pPr>
              <a:r>
                <a:rPr lang="es-US" sz="2641" spc="13" dirty="0" smtClean="0">
                  <a:solidFill>
                    <a:srgbClr val="415969"/>
                  </a:solidFill>
                  <a:latin typeface="Fira Sans Light Bold"/>
                </a:rPr>
                <a:t>Similar a Bienestar del Menor, si estos jóvenes no tienen un hogar adecuado, el cuidado &amp; control es establecido con el Departamento de Libertad Condicional. </a:t>
              </a:r>
            </a:p>
            <a:p>
              <a:pPr marL="570204" lvl="1" indent="-285102">
                <a:lnSpc>
                  <a:spcPts val="3697"/>
                </a:lnSpc>
                <a:buFont typeface="Arial"/>
                <a:buChar char="•"/>
              </a:pPr>
              <a:r>
                <a:rPr lang="es-US" sz="2641" spc="13" dirty="0" smtClean="0">
                  <a:solidFill>
                    <a:srgbClr val="415969"/>
                  </a:solidFill>
                  <a:latin typeface="Fira Sans Light Bold"/>
                </a:rPr>
                <a:t>Cuando esto ocurre, el joven es identificado como un joven de crianza &amp; es elegible para todos los servicios &amp; apoyo de Cuidado de Crianza. </a:t>
              </a:r>
            </a:p>
            <a:p>
              <a:pPr marL="570204" lvl="1" indent="-285102">
                <a:lnSpc>
                  <a:spcPts val="3697"/>
                </a:lnSpc>
                <a:buFont typeface="Arial"/>
                <a:buChar char="•"/>
              </a:pPr>
              <a:r>
                <a:rPr lang="es-US" sz="2641" spc="13" dirty="0" smtClean="0">
                  <a:solidFill>
                    <a:srgbClr val="415969"/>
                  </a:solidFill>
                  <a:latin typeface="Fira Sans Light Bold"/>
                </a:rPr>
                <a:t>Mientras se consideran Tutelas de la Corte, muchos nada mas necesitan una Familia de Crianza para la estabilidad &amp; éxito.</a:t>
              </a:r>
            </a:p>
            <a:p>
              <a:pPr algn="l">
                <a:lnSpc>
                  <a:spcPts val="3697"/>
                </a:lnSpc>
              </a:pPr>
              <a:endParaRPr lang="en-US" sz="2641" spc="13" dirty="0">
                <a:solidFill>
                  <a:srgbClr val="415969"/>
                </a:solidFill>
                <a:latin typeface="Fira Sans Light Bold"/>
              </a:endParaRPr>
            </a:p>
          </p:txBody>
        </p:sp>
        <p:sp>
          <p:nvSpPr>
            <p:cNvPr id="7" name="TextBox 7"/>
            <p:cNvSpPr txBox="1"/>
            <p:nvPr/>
          </p:nvSpPr>
          <p:spPr>
            <a:xfrm>
              <a:off x="0" y="-9525"/>
              <a:ext cx="11255904" cy="760853"/>
            </a:xfrm>
            <a:prstGeom prst="rect">
              <a:avLst/>
            </a:prstGeom>
          </p:spPr>
          <p:txBody>
            <a:bodyPr lIns="0" tIns="0" rIns="0" bIns="0" rtlCol="0" anchor="t">
              <a:spAutoFit/>
            </a:bodyPr>
            <a:lstStyle/>
            <a:p>
              <a:pPr marL="0" lvl="0" indent="0" algn="l">
                <a:lnSpc>
                  <a:spcPts val="4436"/>
                </a:lnSpc>
                <a:spcBef>
                  <a:spcPct val="0"/>
                </a:spcBef>
              </a:pPr>
              <a:r>
                <a:rPr lang="es-US" sz="3697" spc="110" dirty="0" smtClean="0">
                  <a:solidFill>
                    <a:srgbClr val="415969"/>
                  </a:solidFill>
                  <a:latin typeface="Fira Sans Medium Bold"/>
                </a:rPr>
                <a:t>Jóvenes en Libertad Condicional</a:t>
              </a:r>
              <a:endParaRPr lang="es-US" sz="3697" spc="110" dirty="0">
                <a:solidFill>
                  <a:srgbClr val="415969"/>
                </a:solidFill>
                <a:latin typeface="Fira Sans Medium Bold"/>
              </a:endParaRPr>
            </a:p>
          </p:txBody>
        </p:sp>
      </p:grpSp>
      <p:sp>
        <p:nvSpPr>
          <p:cNvPr id="8" name="TextBox 8"/>
          <p:cNvSpPr txBox="1"/>
          <p:nvPr/>
        </p:nvSpPr>
        <p:spPr>
          <a:xfrm>
            <a:off x="8854249" y="7335426"/>
            <a:ext cx="9128951" cy="2693045"/>
          </a:xfrm>
          <a:prstGeom prst="rect">
            <a:avLst/>
          </a:prstGeom>
        </p:spPr>
        <p:txBody>
          <a:bodyPr wrap="square" lIns="0" tIns="0" rIns="0" bIns="0" rtlCol="0" anchor="t">
            <a:spAutoFit/>
          </a:bodyPr>
          <a:lstStyle/>
          <a:p>
            <a:pPr algn="ctr">
              <a:lnSpc>
                <a:spcPts val="4200"/>
              </a:lnSpc>
            </a:pPr>
            <a:r>
              <a:rPr lang="es-US" sz="3500" spc="105" dirty="0" smtClean="0">
                <a:solidFill>
                  <a:srgbClr val="415969"/>
                </a:solidFill>
                <a:latin typeface="Fira Sans Medium Bold"/>
              </a:rPr>
              <a:t>Si usted esta interesado en convertirse en una Familia de Crianza para un Joven de Libertad Condicional, por favor déjele saber a los Trabajadores Sociales o al Oficial de Libertad Condicional. </a:t>
            </a:r>
            <a:endParaRPr lang="es-US" sz="3500" spc="105" dirty="0">
              <a:solidFill>
                <a:srgbClr val="415969"/>
              </a:solidFill>
              <a:latin typeface="Fira Sans Medium Bold"/>
            </a:endParaRPr>
          </a:p>
        </p:txBody>
      </p:sp>
      <p:sp>
        <p:nvSpPr>
          <p:cNvPr id="9" name="TextBox 9"/>
          <p:cNvSpPr txBox="1"/>
          <p:nvPr/>
        </p:nvSpPr>
        <p:spPr>
          <a:xfrm>
            <a:off x="268308" y="166796"/>
            <a:ext cx="13523892" cy="2923877"/>
          </a:xfrm>
          <a:prstGeom prst="rect">
            <a:avLst/>
          </a:prstGeom>
        </p:spPr>
        <p:txBody>
          <a:bodyPr wrap="square" lIns="0" tIns="0" rIns="0" bIns="0" rtlCol="0" anchor="t">
            <a:spAutoFit/>
          </a:bodyPr>
          <a:lstStyle/>
          <a:p>
            <a:pPr>
              <a:lnSpc>
                <a:spcPts val="7598"/>
              </a:lnSpc>
            </a:pPr>
            <a:r>
              <a:rPr lang="es-ES" sz="6907" dirty="0" smtClean="0">
                <a:solidFill>
                  <a:srgbClr val="415969"/>
                </a:solidFill>
                <a:latin typeface="Playlist Script Bold"/>
              </a:rPr>
              <a:t>¿</a:t>
            </a:r>
            <a:r>
              <a:rPr lang="es-ES" sz="6907" dirty="0">
                <a:solidFill>
                  <a:srgbClr val="415969"/>
                </a:solidFill>
                <a:latin typeface="Playlist Script Bold"/>
              </a:rPr>
              <a:t>Quienes son los niños en Cuidado de Crianza?</a:t>
            </a:r>
          </a:p>
          <a:p>
            <a:pPr>
              <a:lnSpc>
                <a:spcPts val="7598"/>
              </a:lnSpc>
            </a:pPr>
            <a:endParaRPr lang="en-US" sz="6907" dirty="0">
              <a:solidFill>
                <a:srgbClr val="415969"/>
              </a:solidFill>
              <a:latin typeface="Playlist Script Bold"/>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91181" y="6257674"/>
            <a:ext cx="3863753" cy="3863753"/>
            <a:chOff x="0" y="0"/>
            <a:chExt cx="5151670" cy="5151670"/>
          </a:xfrm>
        </p:grpSpPr>
        <p:grpSp>
          <p:nvGrpSpPr>
            <p:cNvPr id="3" name="Group 3"/>
            <p:cNvGrpSpPr/>
            <p:nvPr/>
          </p:nvGrpSpPr>
          <p:grpSpPr>
            <a:xfrm>
              <a:off x="0" y="0"/>
              <a:ext cx="5151670" cy="5151670"/>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5C76F"/>
              </a:solidFill>
            </p:spPr>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6" name="Group 6"/>
            <p:cNvGrpSpPr>
              <a:grpSpLocks noChangeAspect="1"/>
            </p:cNvGrpSpPr>
            <p:nvPr/>
          </p:nvGrpSpPr>
          <p:grpSpPr>
            <a:xfrm>
              <a:off x="211923" y="211932"/>
              <a:ext cx="4727825" cy="4727806"/>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24906" r="-24906"/>
                </a:stretch>
              </a:blipFill>
            </p:spPr>
          </p:sp>
        </p:grpSp>
      </p:grpSp>
      <p:grpSp>
        <p:nvGrpSpPr>
          <p:cNvPr id="8" name="Group 8"/>
          <p:cNvGrpSpPr/>
          <p:nvPr/>
        </p:nvGrpSpPr>
        <p:grpSpPr>
          <a:xfrm>
            <a:off x="4791181" y="2393921"/>
            <a:ext cx="3863753" cy="3863753"/>
            <a:chOff x="0" y="0"/>
            <a:chExt cx="5151670" cy="5151670"/>
          </a:xfrm>
        </p:grpSpPr>
        <p:grpSp>
          <p:nvGrpSpPr>
            <p:cNvPr id="9" name="Group 9"/>
            <p:cNvGrpSpPr/>
            <p:nvPr/>
          </p:nvGrpSpPr>
          <p:grpSpPr>
            <a:xfrm>
              <a:off x="0" y="0"/>
              <a:ext cx="5151670" cy="5151670"/>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93A4D"/>
              </a:solidFill>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2" name="Group 12"/>
            <p:cNvGrpSpPr>
              <a:grpSpLocks noChangeAspect="1"/>
            </p:cNvGrpSpPr>
            <p:nvPr/>
          </p:nvGrpSpPr>
          <p:grpSpPr>
            <a:xfrm>
              <a:off x="211923" y="211932"/>
              <a:ext cx="4727825" cy="4727806"/>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49812"/>
                </a:stretch>
              </a:blipFill>
            </p:spPr>
          </p:sp>
        </p:grpSp>
      </p:grpSp>
      <p:grpSp>
        <p:nvGrpSpPr>
          <p:cNvPr id="14" name="Group 14"/>
          <p:cNvGrpSpPr/>
          <p:nvPr/>
        </p:nvGrpSpPr>
        <p:grpSpPr>
          <a:xfrm>
            <a:off x="482601" y="2393921"/>
            <a:ext cx="3863753" cy="3863753"/>
            <a:chOff x="0" y="0"/>
            <a:chExt cx="5151670" cy="5151670"/>
          </a:xfrm>
        </p:grpSpPr>
        <p:grpSp>
          <p:nvGrpSpPr>
            <p:cNvPr id="15" name="Group 15"/>
            <p:cNvGrpSpPr/>
            <p:nvPr/>
          </p:nvGrpSpPr>
          <p:grpSpPr>
            <a:xfrm>
              <a:off x="0" y="0"/>
              <a:ext cx="5151670" cy="5151670"/>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69523"/>
              </a:solidFill>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8" name="Group 18"/>
            <p:cNvGrpSpPr>
              <a:grpSpLocks noChangeAspect="1"/>
            </p:cNvGrpSpPr>
            <p:nvPr/>
          </p:nvGrpSpPr>
          <p:grpSpPr>
            <a:xfrm>
              <a:off x="211923" y="211932"/>
              <a:ext cx="4727825" cy="4727806"/>
              <a:chOff x="0" y="0"/>
              <a:chExt cx="6350000" cy="6349975"/>
            </a:xfrm>
          </p:grpSpPr>
          <p:sp>
            <p:nvSpPr>
              <p:cNvPr id="19" name="Freeform 1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4211" r="-45881"/>
                </a:stretch>
              </a:blipFill>
            </p:spPr>
          </p:sp>
        </p:grpSp>
      </p:grpSp>
      <p:grpSp>
        <p:nvGrpSpPr>
          <p:cNvPr id="20" name="Group 20"/>
          <p:cNvGrpSpPr/>
          <p:nvPr/>
        </p:nvGrpSpPr>
        <p:grpSpPr>
          <a:xfrm>
            <a:off x="482601" y="6257674"/>
            <a:ext cx="3863753" cy="3863753"/>
            <a:chOff x="0" y="0"/>
            <a:chExt cx="5151670" cy="5151670"/>
          </a:xfrm>
        </p:grpSpPr>
        <p:grpSp>
          <p:nvGrpSpPr>
            <p:cNvPr id="21" name="Group 21"/>
            <p:cNvGrpSpPr/>
            <p:nvPr/>
          </p:nvGrpSpPr>
          <p:grpSpPr>
            <a:xfrm>
              <a:off x="0" y="0"/>
              <a:ext cx="5151670" cy="5151670"/>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15969"/>
              </a:solidFill>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24" name="Group 24"/>
            <p:cNvGrpSpPr>
              <a:grpSpLocks noChangeAspect="1"/>
            </p:cNvGrpSpPr>
            <p:nvPr/>
          </p:nvGrpSpPr>
          <p:grpSpPr>
            <a:xfrm>
              <a:off x="211923" y="211932"/>
              <a:ext cx="4727825" cy="4727806"/>
              <a:chOff x="0" y="0"/>
              <a:chExt cx="6350000" cy="6349975"/>
            </a:xfrm>
          </p:grpSpPr>
          <p:sp>
            <p:nvSpPr>
              <p:cNvPr id="25" name="Freeform 2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7830" r="-31981"/>
                </a:stretch>
              </a:blipFill>
            </p:spPr>
          </p:sp>
        </p:grpSp>
      </p:grpSp>
      <p:sp>
        <p:nvSpPr>
          <p:cNvPr id="26" name="TextBox 26"/>
          <p:cNvSpPr txBox="1"/>
          <p:nvPr/>
        </p:nvSpPr>
        <p:spPr>
          <a:xfrm>
            <a:off x="207175" y="241392"/>
            <a:ext cx="12899225" cy="2923877"/>
          </a:xfrm>
          <a:prstGeom prst="rect">
            <a:avLst/>
          </a:prstGeom>
        </p:spPr>
        <p:txBody>
          <a:bodyPr wrap="square" lIns="0" tIns="0" rIns="0" bIns="0" rtlCol="0" anchor="t">
            <a:spAutoFit/>
          </a:bodyPr>
          <a:lstStyle/>
          <a:p>
            <a:pPr>
              <a:lnSpc>
                <a:spcPts val="7598"/>
              </a:lnSpc>
            </a:pPr>
            <a:r>
              <a:rPr lang="es-ES" sz="6907" dirty="0" smtClean="0">
                <a:solidFill>
                  <a:srgbClr val="415969"/>
                </a:solidFill>
                <a:latin typeface="Playlist Script Bold"/>
              </a:rPr>
              <a:t>¿</a:t>
            </a:r>
            <a:r>
              <a:rPr lang="es-ES" sz="6907" dirty="0">
                <a:solidFill>
                  <a:srgbClr val="415969"/>
                </a:solidFill>
                <a:latin typeface="Playlist Script Bold"/>
              </a:rPr>
              <a:t>Quienes son los niños en Cuidado de Crianza?</a:t>
            </a:r>
          </a:p>
          <a:p>
            <a:pPr>
              <a:lnSpc>
                <a:spcPts val="7598"/>
              </a:lnSpc>
            </a:pPr>
            <a:endParaRPr lang="en-US" sz="6907" dirty="0">
              <a:solidFill>
                <a:srgbClr val="415969"/>
              </a:solidFill>
              <a:latin typeface="Playlist Script Bold"/>
            </a:endParaRPr>
          </a:p>
        </p:txBody>
      </p:sp>
      <p:grpSp>
        <p:nvGrpSpPr>
          <p:cNvPr id="27" name="Group 27"/>
          <p:cNvGrpSpPr/>
          <p:nvPr/>
        </p:nvGrpSpPr>
        <p:grpSpPr>
          <a:xfrm>
            <a:off x="9108379" y="1440038"/>
            <a:ext cx="9179621" cy="7833275"/>
            <a:chOff x="0" y="-9525"/>
            <a:chExt cx="11924572" cy="10444366"/>
          </a:xfrm>
        </p:grpSpPr>
        <p:sp>
          <p:nvSpPr>
            <p:cNvPr id="28" name="TextBox 28"/>
            <p:cNvSpPr txBox="1"/>
            <p:nvPr/>
          </p:nvSpPr>
          <p:spPr>
            <a:xfrm>
              <a:off x="0" y="1543519"/>
              <a:ext cx="11924572" cy="8891322"/>
            </a:xfrm>
            <a:prstGeom prst="rect">
              <a:avLst/>
            </a:prstGeom>
          </p:spPr>
          <p:txBody>
            <a:bodyPr lIns="0" tIns="0" rIns="0" bIns="0" rtlCol="0" anchor="t">
              <a:spAutoFit/>
            </a:bodyPr>
            <a:lstStyle/>
            <a:p>
              <a:pPr marL="805149" lvl="1" indent="-402574">
                <a:lnSpc>
                  <a:spcPts val="5220"/>
                </a:lnSpc>
                <a:buFont typeface="Arial"/>
                <a:buChar char="•"/>
              </a:pPr>
              <a:r>
                <a:rPr lang="es-US" sz="3729" spc="18" dirty="0" smtClean="0">
                  <a:solidFill>
                    <a:srgbClr val="415969"/>
                  </a:solidFill>
                  <a:latin typeface="Fira Sans Light Bold"/>
                </a:rPr>
                <a:t>Raza &amp; grupos étnicos </a:t>
              </a:r>
            </a:p>
            <a:p>
              <a:pPr marL="805149" lvl="1" indent="-402574">
                <a:lnSpc>
                  <a:spcPts val="5220"/>
                </a:lnSpc>
                <a:buFont typeface="Arial"/>
                <a:buChar char="•"/>
              </a:pPr>
              <a:r>
                <a:rPr lang="es-US" sz="3729" spc="18" dirty="0" smtClean="0">
                  <a:solidFill>
                    <a:srgbClr val="415969"/>
                  </a:solidFill>
                  <a:latin typeface="Fira Sans Light Bold"/>
                </a:rPr>
                <a:t>Religión</a:t>
              </a:r>
            </a:p>
            <a:p>
              <a:pPr marL="805149" lvl="1" indent="-402574">
                <a:lnSpc>
                  <a:spcPts val="5220"/>
                </a:lnSpc>
                <a:buFont typeface="Arial"/>
                <a:buChar char="•"/>
              </a:pPr>
              <a:r>
                <a:rPr lang="es-US" sz="3729" spc="18" dirty="0" smtClean="0">
                  <a:solidFill>
                    <a:srgbClr val="415969"/>
                  </a:solidFill>
                  <a:latin typeface="Fira Sans Light Bold"/>
                </a:rPr>
                <a:t>Nacionalidad</a:t>
              </a:r>
            </a:p>
            <a:p>
              <a:pPr marL="805149" lvl="1" indent="-402574">
                <a:lnSpc>
                  <a:spcPts val="5220"/>
                </a:lnSpc>
                <a:buFont typeface="Arial"/>
                <a:buChar char="•"/>
              </a:pPr>
              <a:r>
                <a:rPr lang="es-US" sz="3729" spc="18" dirty="0" smtClean="0">
                  <a:solidFill>
                    <a:srgbClr val="415969"/>
                  </a:solidFill>
                  <a:latin typeface="Fira Sans Light Bold"/>
                </a:rPr>
                <a:t>LGBTQ+ Jóvenes</a:t>
              </a:r>
            </a:p>
            <a:p>
              <a:pPr marL="1610298" lvl="2" indent="-536766">
                <a:lnSpc>
                  <a:spcPts val="5220"/>
                </a:lnSpc>
                <a:buFont typeface="Arial"/>
                <a:buChar char="⚬"/>
              </a:pPr>
              <a:r>
                <a:rPr lang="es-US" sz="3729" spc="18" dirty="0" smtClean="0">
                  <a:solidFill>
                    <a:srgbClr val="415969"/>
                  </a:solidFill>
                  <a:latin typeface="Fira Sans Light Bold"/>
                </a:rPr>
                <a:t>Lesbianas, Gay, Bi-Sexuales, </a:t>
              </a:r>
              <a:r>
                <a:rPr lang="es-US" sz="3729" spc="18" dirty="0" err="1">
                  <a:solidFill>
                    <a:srgbClr val="415969"/>
                  </a:solidFill>
                  <a:latin typeface="Fira Sans Light Bold"/>
                </a:rPr>
                <a:t>Transgénero</a:t>
              </a:r>
              <a:r>
                <a:rPr lang="es-US" sz="3729" spc="18" dirty="0" smtClean="0">
                  <a:solidFill>
                    <a:srgbClr val="415969"/>
                  </a:solidFill>
                  <a:latin typeface="Fira Sans Light Bold"/>
                </a:rPr>
                <a:t>, &amp; Cuestionando</a:t>
              </a:r>
            </a:p>
            <a:p>
              <a:pPr marL="805149" lvl="1" indent="-402574">
                <a:lnSpc>
                  <a:spcPts val="5220"/>
                </a:lnSpc>
                <a:buFont typeface="Arial"/>
                <a:buChar char="•"/>
              </a:pPr>
              <a:r>
                <a:rPr lang="es-US" sz="3729" spc="18" dirty="0" smtClean="0">
                  <a:solidFill>
                    <a:srgbClr val="415969"/>
                  </a:solidFill>
                  <a:latin typeface="Fira Sans Light Bold"/>
                </a:rPr>
                <a:t>Nativo Americanos &amp; Esquimo</a:t>
              </a:r>
            </a:p>
            <a:p>
              <a:pPr marL="1610298" lvl="2" indent="-536766">
                <a:lnSpc>
                  <a:spcPts val="5220"/>
                </a:lnSpc>
                <a:buFont typeface="Arial"/>
                <a:buChar char="⚬"/>
              </a:pPr>
              <a:r>
                <a:rPr lang="es-US" sz="3729" spc="18" dirty="0" smtClean="0">
                  <a:solidFill>
                    <a:srgbClr val="415969"/>
                  </a:solidFill>
                  <a:latin typeface="Fira Sans Light Bold"/>
                </a:rPr>
                <a:t>ICWA (Ley de Bienestar Infantil al </a:t>
              </a:r>
              <a:r>
                <a:rPr lang="es-US" sz="3729" spc="18" dirty="0">
                  <a:solidFill>
                    <a:srgbClr val="415969"/>
                  </a:solidFill>
                  <a:latin typeface="Fira Sans Light Bold"/>
                </a:rPr>
                <a:t>Niño </a:t>
              </a:r>
              <a:r>
                <a:rPr lang="es-US" sz="3729" spc="18" dirty="0" smtClean="0">
                  <a:solidFill>
                    <a:srgbClr val="415969"/>
                  </a:solidFill>
                  <a:latin typeface="Fira Sans Light Bold"/>
                </a:rPr>
                <a:t>Indio)</a:t>
              </a:r>
            </a:p>
            <a:p>
              <a:pPr algn="l">
                <a:lnSpc>
                  <a:spcPts val="5220"/>
                </a:lnSpc>
              </a:pPr>
              <a:endParaRPr lang="en-US" sz="3729" spc="18" dirty="0">
                <a:solidFill>
                  <a:srgbClr val="415969"/>
                </a:solidFill>
                <a:latin typeface="Fira Sans Light Bold"/>
              </a:endParaRPr>
            </a:p>
          </p:txBody>
        </p:sp>
        <p:sp>
          <p:nvSpPr>
            <p:cNvPr id="29" name="TextBox 29"/>
            <p:cNvSpPr txBox="1"/>
            <p:nvPr/>
          </p:nvSpPr>
          <p:spPr>
            <a:xfrm>
              <a:off x="0" y="-9525"/>
              <a:ext cx="11924572" cy="1070428"/>
            </a:xfrm>
            <a:prstGeom prst="rect">
              <a:avLst/>
            </a:prstGeom>
          </p:spPr>
          <p:txBody>
            <a:bodyPr lIns="0" tIns="0" rIns="0" bIns="0" rtlCol="0" anchor="t">
              <a:spAutoFit/>
            </a:bodyPr>
            <a:lstStyle/>
            <a:p>
              <a:pPr marL="0" lvl="0" indent="0" algn="l">
                <a:lnSpc>
                  <a:spcPts val="6265"/>
                </a:lnSpc>
                <a:spcBef>
                  <a:spcPct val="0"/>
                </a:spcBef>
              </a:pPr>
              <a:r>
                <a:rPr lang="es-US" sz="5220" spc="156" dirty="0" smtClean="0">
                  <a:solidFill>
                    <a:srgbClr val="415969"/>
                  </a:solidFill>
                  <a:latin typeface="Fira Sans Medium Bold"/>
                </a:rPr>
                <a:t>Consideraciones Culturales</a:t>
              </a:r>
              <a:endParaRPr lang="es-US" sz="5220" spc="156" dirty="0">
                <a:solidFill>
                  <a:srgbClr val="415969"/>
                </a:solidFill>
                <a:latin typeface="Fira Sans Medium Bold"/>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91181" y="6257674"/>
            <a:ext cx="3863753" cy="3863753"/>
            <a:chOff x="0" y="0"/>
            <a:chExt cx="5151670" cy="5151670"/>
          </a:xfrm>
        </p:grpSpPr>
        <p:grpSp>
          <p:nvGrpSpPr>
            <p:cNvPr id="3" name="Group 3"/>
            <p:cNvGrpSpPr/>
            <p:nvPr/>
          </p:nvGrpSpPr>
          <p:grpSpPr>
            <a:xfrm>
              <a:off x="0" y="0"/>
              <a:ext cx="5151670" cy="5151670"/>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5C76F"/>
              </a:solidFill>
            </p:spPr>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6" name="Group 6"/>
            <p:cNvGrpSpPr>
              <a:grpSpLocks noChangeAspect="1"/>
            </p:cNvGrpSpPr>
            <p:nvPr/>
          </p:nvGrpSpPr>
          <p:grpSpPr>
            <a:xfrm>
              <a:off x="211923" y="211932"/>
              <a:ext cx="4727825" cy="4727806"/>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41445" r="-36727"/>
                </a:stretch>
              </a:blipFill>
            </p:spPr>
          </p:sp>
        </p:grpSp>
      </p:grpSp>
      <p:grpSp>
        <p:nvGrpSpPr>
          <p:cNvPr id="8" name="Group 8"/>
          <p:cNvGrpSpPr/>
          <p:nvPr/>
        </p:nvGrpSpPr>
        <p:grpSpPr>
          <a:xfrm>
            <a:off x="4791181" y="2393921"/>
            <a:ext cx="3863753" cy="3863753"/>
            <a:chOff x="0" y="0"/>
            <a:chExt cx="5151670" cy="5151670"/>
          </a:xfrm>
        </p:grpSpPr>
        <p:grpSp>
          <p:nvGrpSpPr>
            <p:cNvPr id="9" name="Group 9"/>
            <p:cNvGrpSpPr/>
            <p:nvPr/>
          </p:nvGrpSpPr>
          <p:grpSpPr>
            <a:xfrm>
              <a:off x="0" y="0"/>
              <a:ext cx="5151670" cy="5151670"/>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93A4D"/>
              </a:solidFill>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2" name="Group 12"/>
            <p:cNvGrpSpPr>
              <a:grpSpLocks noChangeAspect="1"/>
            </p:cNvGrpSpPr>
            <p:nvPr/>
          </p:nvGrpSpPr>
          <p:grpSpPr>
            <a:xfrm>
              <a:off x="211923" y="211932"/>
              <a:ext cx="4727825" cy="4727806"/>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49026" r="-1067"/>
                </a:stretch>
              </a:blipFill>
            </p:spPr>
          </p:sp>
        </p:grpSp>
      </p:grpSp>
      <p:grpSp>
        <p:nvGrpSpPr>
          <p:cNvPr id="14" name="Group 14"/>
          <p:cNvGrpSpPr/>
          <p:nvPr/>
        </p:nvGrpSpPr>
        <p:grpSpPr>
          <a:xfrm>
            <a:off x="482601" y="2393921"/>
            <a:ext cx="3863753" cy="3863753"/>
            <a:chOff x="0" y="0"/>
            <a:chExt cx="5151670" cy="5151670"/>
          </a:xfrm>
        </p:grpSpPr>
        <p:grpSp>
          <p:nvGrpSpPr>
            <p:cNvPr id="15" name="Group 15"/>
            <p:cNvGrpSpPr/>
            <p:nvPr/>
          </p:nvGrpSpPr>
          <p:grpSpPr>
            <a:xfrm>
              <a:off x="0" y="0"/>
              <a:ext cx="5151670" cy="5151670"/>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69523"/>
              </a:solidFill>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8" name="Group 18"/>
            <p:cNvGrpSpPr>
              <a:grpSpLocks noChangeAspect="1"/>
            </p:cNvGrpSpPr>
            <p:nvPr/>
          </p:nvGrpSpPr>
          <p:grpSpPr>
            <a:xfrm>
              <a:off x="211923" y="211932"/>
              <a:ext cx="4727825" cy="4727806"/>
              <a:chOff x="0" y="0"/>
              <a:chExt cx="6350000" cy="6349975"/>
            </a:xfrm>
          </p:grpSpPr>
          <p:sp>
            <p:nvSpPr>
              <p:cNvPr id="19" name="Freeform 1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648" r="-50607"/>
                </a:stretch>
              </a:blipFill>
            </p:spPr>
          </p:sp>
        </p:grpSp>
      </p:grpSp>
      <p:grpSp>
        <p:nvGrpSpPr>
          <p:cNvPr id="20" name="Group 20"/>
          <p:cNvGrpSpPr/>
          <p:nvPr/>
        </p:nvGrpSpPr>
        <p:grpSpPr>
          <a:xfrm>
            <a:off x="482601" y="6257674"/>
            <a:ext cx="3863753" cy="3863753"/>
            <a:chOff x="0" y="0"/>
            <a:chExt cx="5151670" cy="5151670"/>
          </a:xfrm>
        </p:grpSpPr>
        <p:grpSp>
          <p:nvGrpSpPr>
            <p:cNvPr id="21" name="Group 21"/>
            <p:cNvGrpSpPr/>
            <p:nvPr/>
          </p:nvGrpSpPr>
          <p:grpSpPr>
            <a:xfrm>
              <a:off x="0" y="0"/>
              <a:ext cx="5151670" cy="5151670"/>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15969"/>
              </a:solidFill>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24" name="Group 24"/>
            <p:cNvGrpSpPr>
              <a:grpSpLocks noChangeAspect="1"/>
            </p:cNvGrpSpPr>
            <p:nvPr/>
          </p:nvGrpSpPr>
          <p:grpSpPr>
            <a:xfrm>
              <a:off x="211923" y="211932"/>
              <a:ext cx="4727825" cy="4727806"/>
              <a:chOff x="0" y="0"/>
              <a:chExt cx="6350000" cy="6349975"/>
            </a:xfrm>
          </p:grpSpPr>
          <p:sp>
            <p:nvSpPr>
              <p:cNvPr id="25" name="Freeform 2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0894" r="-39198"/>
                </a:stretch>
              </a:blipFill>
            </p:spPr>
          </p:sp>
        </p:grpSp>
      </p:grpSp>
      <p:sp>
        <p:nvSpPr>
          <p:cNvPr id="26" name="TextBox 26"/>
          <p:cNvSpPr txBox="1"/>
          <p:nvPr/>
        </p:nvSpPr>
        <p:spPr>
          <a:xfrm>
            <a:off x="304800" y="330444"/>
            <a:ext cx="9829800" cy="2923877"/>
          </a:xfrm>
          <a:prstGeom prst="rect">
            <a:avLst/>
          </a:prstGeom>
        </p:spPr>
        <p:txBody>
          <a:bodyPr wrap="square" lIns="0" tIns="0" rIns="0" bIns="0" rtlCol="0" anchor="t">
            <a:spAutoFit/>
          </a:bodyPr>
          <a:lstStyle/>
          <a:p>
            <a:pPr>
              <a:lnSpc>
                <a:spcPts val="7598"/>
              </a:lnSpc>
            </a:pPr>
            <a:r>
              <a:rPr lang="es-ES" sz="6907" dirty="0" smtClean="0">
                <a:solidFill>
                  <a:srgbClr val="415969"/>
                </a:solidFill>
                <a:latin typeface="Playlist Script Bold"/>
              </a:rPr>
              <a:t>¿</a:t>
            </a:r>
            <a:r>
              <a:rPr lang="es-ES" sz="6907" dirty="0">
                <a:solidFill>
                  <a:srgbClr val="415969"/>
                </a:solidFill>
                <a:latin typeface="Playlist Script Bold"/>
              </a:rPr>
              <a:t>Quienes son los niños en Cuidado de Crianza?</a:t>
            </a:r>
          </a:p>
          <a:p>
            <a:pPr>
              <a:lnSpc>
                <a:spcPts val="7598"/>
              </a:lnSpc>
            </a:pPr>
            <a:endParaRPr lang="en-US" sz="6907" dirty="0">
              <a:solidFill>
                <a:srgbClr val="415969"/>
              </a:solidFill>
              <a:latin typeface="Playlist Script Bold"/>
            </a:endParaRPr>
          </a:p>
        </p:txBody>
      </p:sp>
      <p:grpSp>
        <p:nvGrpSpPr>
          <p:cNvPr id="27" name="Group 27"/>
          <p:cNvGrpSpPr/>
          <p:nvPr/>
        </p:nvGrpSpPr>
        <p:grpSpPr>
          <a:xfrm>
            <a:off x="9448800" y="2393921"/>
            <a:ext cx="8421934" cy="6707202"/>
            <a:chOff x="0" y="24292"/>
            <a:chExt cx="11229245" cy="8942936"/>
          </a:xfrm>
        </p:grpSpPr>
        <p:sp>
          <p:nvSpPr>
            <p:cNvPr id="28" name="TextBox 28"/>
            <p:cNvSpPr txBox="1"/>
            <p:nvPr/>
          </p:nvSpPr>
          <p:spPr>
            <a:xfrm>
              <a:off x="0" y="2401328"/>
              <a:ext cx="10939877" cy="6565900"/>
            </a:xfrm>
            <a:prstGeom prst="rect">
              <a:avLst/>
            </a:prstGeom>
          </p:spPr>
          <p:txBody>
            <a:bodyPr lIns="0" tIns="0" rIns="0" bIns="0" rtlCol="0" anchor="t">
              <a:spAutoFit/>
            </a:bodyPr>
            <a:lstStyle/>
            <a:p>
              <a:pPr>
                <a:lnSpc>
                  <a:spcPts val="4789"/>
                </a:lnSpc>
              </a:pPr>
              <a:r>
                <a:rPr lang="es-US" sz="3421" spc="17" dirty="0" smtClean="0">
                  <a:solidFill>
                    <a:srgbClr val="415969"/>
                  </a:solidFill>
                  <a:latin typeface="Fira Sans Light Bold"/>
                </a:rPr>
                <a:t>Los jóvenes en Cuidado de Crianza necesitan su ayuda para prepararse para Vivir Independientemente!</a:t>
              </a:r>
            </a:p>
            <a:p>
              <a:pPr marL="738662" lvl="1" indent="-369331">
                <a:lnSpc>
                  <a:spcPts val="4789"/>
                </a:lnSpc>
                <a:buFont typeface="Arial"/>
                <a:buChar char="•"/>
              </a:pPr>
              <a:r>
                <a:rPr lang="es-US" sz="3421" spc="17" dirty="0" smtClean="0">
                  <a:solidFill>
                    <a:srgbClr val="415969"/>
                  </a:solidFill>
                  <a:latin typeface="Fira Sans Light Bold"/>
                </a:rPr>
                <a:t>Empleo</a:t>
              </a:r>
            </a:p>
            <a:p>
              <a:pPr marL="738662" lvl="1" indent="-369331">
                <a:lnSpc>
                  <a:spcPts val="4789"/>
                </a:lnSpc>
                <a:buFont typeface="Arial"/>
                <a:buChar char="•"/>
              </a:pPr>
              <a:r>
                <a:rPr lang="es-US" sz="3421" spc="17" dirty="0" smtClean="0">
                  <a:solidFill>
                    <a:srgbClr val="415969"/>
                  </a:solidFill>
                  <a:latin typeface="Fira Sans Light Bold"/>
                </a:rPr>
                <a:t>Colegio</a:t>
              </a:r>
            </a:p>
            <a:p>
              <a:pPr marL="738662" lvl="1" indent="-369331">
                <a:lnSpc>
                  <a:spcPts val="4789"/>
                </a:lnSpc>
                <a:buFont typeface="Arial"/>
                <a:buChar char="•"/>
              </a:pPr>
              <a:r>
                <a:rPr lang="es-US" sz="3421" spc="17" dirty="0" smtClean="0">
                  <a:solidFill>
                    <a:srgbClr val="415969"/>
                  </a:solidFill>
                  <a:latin typeface="Fira Sans Light Bold"/>
                </a:rPr>
                <a:t>Auto Suficiencia</a:t>
              </a:r>
            </a:p>
            <a:p>
              <a:pPr marL="738662" lvl="1" indent="-369331">
                <a:lnSpc>
                  <a:spcPts val="4789"/>
                </a:lnSpc>
                <a:buFont typeface="Arial"/>
                <a:buChar char="•"/>
              </a:pPr>
              <a:r>
                <a:rPr lang="es-US" sz="3421" spc="17" dirty="0" smtClean="0">
                  <a:solidFill>
                    <a:srgbClr val="415969"/>
                  </a:solidFill>
                  <a:latin typeface="Fira Sans Light Bold"/>
                </a:rPr>
                <a:t>Relaciones positivas continuas</a:t>
              </a:r>
            </a:p>
            <a:p>
              <a:pPr algn="l">
                <a:lnSpc>
                  <a:spcPts val="4789"/>
                </a:lnSpc>
              </a:pPr>
              <a:endParaRPr lang="en-US" sz="3421" spc="17" dirty="0">
                <a:solidFill>
                  <a:srgbClr val="415969"/>
                </a:solidFill>
                <a:latin typeface="Fira Sans Light Bold"/>
              </a:endParaRPr>
            </a:p>
          </p:txBody>
        </p:sp>
        <p:sp>
          <p:nvSpPr>
            <p:cNvPr id="29" name="TextBox 29"/>
            <p:cNvSpPr txBox="1"/>
            <p:nvPr/>
          </p:nvSpPr>
          <p:spPr>
            <a:xfrm>
              <a:off x="289368" y="24292"/>
              <a:ext cx="10939877" cy="1949252"/>
            </a:xfrm>
            <a:prstGeom prst="rect">
              <a:avLst/>
            </a:prstGeom>
          </p:spPr>
          <p:txBody>
            <a:bodyPr lIns="0" tIns="0" rIns="0" bIns="0" rtlCol="0" anchor="t">
              <a:spAutoFit/>
            </a:bodyPr>
            <a:lstStyle/>
            <a:p>
              <a:pPr marL="0" lvl="0" indent="0" algn="l">
                <a:lnSpc>
                  <a:spcPts val="5747"/>
                </a:lnSpc>
                <a:spcBef>
                  <a:spcPct val="0"/>
                </a:spcBef>
              </a:pPr>
              <a:r>
                <a:rPr lang="es-US" sz="4789" spc="143" dirty="0" smtClean="0">
                  <a:solidFill>
                    <a:srgbClr val="415969"/>
                  </a:solidFill>
                  <a:latin typeface="Fira Sans Medium Bold"/>
                </a:rPr>
                <a:t>Jóvenes preparándose para Vivir Independientemente</a:t>
              </a:r>
              <a:endParaRPr lang="es-US" sz="4789" spc="143" dirty="0">
                <a:solidFill>
                  <a:srgbClr val="415969"/>
                </a:solidFill>
                <a:latin typeface="Fira Sans Medium Bold"/>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209659" y="6330538"/>
            <a:ext cx="3863753" cy="3863753"/>
            <a:chOff x="0" y="0"/>
            <a:chExt cx="5151670" cy="5151670"/>
          </a:xfrm>
        </p:grpSpPr>
        <p:grpSp>
          <p:nvGrpSpPr>
            <p:cNvPr id="3" name="Group 3"/>
            <p:cNvGrpSpPr/>
            <p:nvPr/>
          </p:nvGrpSpPr>
          <p:grpSpPr>
            <a:xfrm>
              <a:off x="0" y="0"/>
              <a:ext cx="5151670" cy="5151670"/>
              <a:chOff x="0" y="0"/>
              <a:chExt cx="812800" cy="812800"/>
            </a:xfrm>
          </p:grpSpPr>
          <p:sp>
            <p:nvSpPr>
              <p:cNvPr id="4" name="Freeform 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B5C76F"/>
              </a:solidFill>
            </p:spPr>
          </p:sp>
          <p:sp>
            <p:nvSpPr>
              <p:cNvPr id="5" name="TextBox 5"/>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6" name="Group 6"/>
            <p:cNvGrpSpPr>
              <a:grpSpLocks noChangeAspect="1"/>
            </p:cNvGrpSpPr>
            <p:nvPr/>
          </p:nvGrpSpPr>
          <p:grpSpPr>
            <a:xfrm>
              <a:off x="211923" y="211932"/>
              <a:ext cx="4727825" cy="4727806"/>
              <a:chOff x="0" y="0"/>
              <a:chExt cx="6350000" cy="6349975"/>
            </a:xfrm>
          </p:grpSpPr>
          <p:sp>
            <p:nvSpPr>
              <p:cNvPr id="7" name="Freeform 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6177" r="-43915"/>
                </a:stretch>
              </a:blipFill>
            </p:spPr>
          </p:sp>
        </p:grpSp>
      </p:grpSp>
      <p:grpSp>
        <p:nvGrpSpPr>
          <p:cNvPr id="8" name="Group 8"/>
          <p:cNvGrpSpPr/>
          <p:nvPr/>
        </p:nvGrpSpPr>
        <p:grpSpPr>
          <a:xfrm>
            <a:off x="4026462" y="2381432"/>
            <a:ext cx="3863753" cy="3863753"/>
            <a:chOff x="0" y="0"/>
            <a:chExt cx="5151670" cy="5151670"/>
          </a:xfrm>
        </p:grpSpPr>
        <p:grpSp>
          <p:nvGrpSpPr>
            <p:cNvPr id="9" name="Group 9"/>
            <p:cNvGrpSpPr/>
            <p:nvPr/>
          </p:nvGrpSpPr>
          <p:grpSpPr>
            <a:xfrm>
              <a:off x="0" y="0"/>
              <a:ext cx="5151670" cy="5151670"/>
              <a:chOff x="0" y="0"/>
              <a:chExt cx="812800" cy="812800"/>
            </a:xfrm>
          </p:grpSpPr>
          <p:sp>
            <p:nvSpPr>
              <p:cNvPr id="10" name="Freeform 10"/>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93A4D"/>
              </a:solidFill>
            </p:spPr>
          </p:sp>
          <p:sp>
            <p:nvSpPr>
              <p:cNvPr id="11" name="TextBox 11"/>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2" name="Group 12"/>
            <p:cNvGrpSpPr>
              <a:grpSpLocks noChangeAspect="1"/>
            </p:cNvGrpSpPr>
            <p:nvPr/>
          </p:nvGrpSpPr>
          <p:grpSpPr>
            <a:xfrm>
              <a:off x="211923" y="211932"/>
              <a:ext cx="4727825" cy="4727806"/>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50093"/>
                </a:stretch>
              </a:blipFill>
            </p:spPr>
          </p:sp>
        </p:grpSp>
      </p:grpSp>
      <p:grpSp>
        <p:nvGrpSpPr>
          <p:cNvPr id="14" name="Group 14"/>
          <p:cNvGrpSpPr/>
          <p:nvPr/>
        </p:nvGrpSpPr>
        <p:grpSpPr>
          <a:xfrm>
            <a:off x="138519" y="2393921"/>
            <a:ext cx="3863753" cy="3863753"/>
            <a:chOff x="0" y="0"/>
            <a:chExt cx="5151670" cy="5151670"/>
          </a:xfrm>
        </p:grpSpPr>
        <p:grpSp>
          <p:nvGrpSpPr>
            <p:cNvPr id="15" name="Group 15"/>
            <p:cNvGrpSpPr/>
            <p:nvPr/>
          </p:nvGrpSpPr>
          <p:grpSpPr>
            <a:xfrm>
              <a:off x="0" y="0"/>
              <a:ext cx="5151670" cy="5151670"/>
              <a:chOff x="0" y="0"/>
              <a:chExt cx="812800" cy="812800"/>
            </a:xfrm>
          </p:grpSpPr>
          <p:sp>
            <p:nvSpPr>
              <p:cNvPr id="16" name="Freeform 1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69523"/>
              </a:solidFill>
            </p:spPr>
          </p:sp>
          <p:sp>
            <p:nvSpPr>
              <p:cNvPr id="17" name="TextBox 17"/>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18" name="Group 18"/>
            <p:cNvGrpSpPr>
              <a:grpSpLocks noChangeAspect="1"/>
            </p:cNvGrpSpPr>
            <p:nvPr/>
          </p:nvGrpSpPr>
          <p:grpSpPr>
            <a:xfrm>
              <a:off x="211923" y="211932"/>
              <a:ext cx="4727825" cy="4727806"/>
              <a:chOff x="0" y="0"/>
              <a:chExt cx="6350000" cy="6349975"/>
            </a:xfrm>
          </p:grpSpPr>
          <p:sp>
            <p:nvSpPr>
              <p:cNvPr id="19" name="Freeform 19"/>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56354" t="-4717" r="-15770" b="-10176"/>
                </a:stretch>
              </a:blipFill>
            </p:spPr>
          </p:sp>
        </p:grpSp>
      </p:grpSp>
      <p:grpSp>
        <p:nvGrpSpPr>
          <p:cNvPr id="20" name="Group 20"/>
          <p:cNvGrpSpPr/>
          <p:nvPr/>
        </p:nvGrpSpPr>
        <p:grpSpPr>
          <a:xfrm>
            <a:off x="289657" y="6362604"/>
            <a:ext cx="3863753" cy="3863753"/>
            <a:chOff x="0" y="0"/>
            <a:chExt cx="5151670" cy="5151670"/>
          </a:xfrm>
        </p:grpSpPr>
        <p:grpSp>
          <p:nvGrpSpPr>
            <p:cNvPr id="21" name="Group 21"/>
            <p:cNvGrpSpPr/>
            <p:nvPr/>
          </p:nvGrpSpPr>
          <p:grpSpPr>
            <a:xfrm>
              <a:off x="0" y="0"/>
              <a:ext cx="5151670" cy="5151670"/>
              <a:chOff x="0" y="0"/>
              <a:chExt cx="812800" cy="812800"/>
            </a:xfrm>
          </p:grpSpPr>
          <p:sp>
            <p:nvSpPr>
              <p:cNvPr id="22" name="Freeform 2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15969"/>
              </a:solidFill>
            </p:spPr>
          </p:sp>
          <p:sp>
            <p:nvSpPr>
              <p:cNvPr id="23" name="TextBox 23"/>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24" name="Group 24"/>
            <p:cNvGrpSpPr>
              <a:grpSpLocks noChangeAspect="1"/>
            </p:cNvGrpSpPr>
            <p:nvPr/>
          </p:nvGrpSpPr>
          <p:grpSpPr>
            <a:xfrm>
              <a:off x="211923" y="211932"/>
              <a:ext cx="4727825" cy="4727806"/>
              <a:chOff x="0" y="0"/>
              <a:chExt cx="6350000" cy="6349975"/>
            </a:xfrm>
          </p:grpSpPr>
          <p:sp>
            <p:nvSpPr>
              <p:cNvPr id="25" name="Freeform 2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67895" t="-23193" r="-26205" b="-6126"/>
                </a:stretch>
              </a:blipFill>
            </p:spPr>
          </p:sp>
        </p:grpSp>
      </p:grpSp>
      <p:grpSp>
        <p:nvGrpSpPr>
          <p:cNvPr id="26" name="Group 26"/>
          <p:cNvGrpSpPr/>
          <p:nvPr/>
        </p:nvGrpSpPr>
        <p:grpSpPr>
          <a:xfrm>
            <a:off x="8100426" y="6294935"/>
            <a:ext cx="3863753" cy="3863753"/>
            <a:chOff x="0" y="0"/>
            <a:chExt cx="5151670" cy="5151670"/>
          </a:xfrm>
        </p:grpSpPr>
        <p:grpSp>
          <p:nvGrpSpPr>
            <p:cNvPr id="27" name="Group 27"/>
            <p:cNvGrpSpPr/>
            <p:nvPr/>
          </p:nvGrpSpPr>
          <p:grpSpPr>
            <a:xfrm>
              <a:off x="0" y="0"/>
              <a:ext cx="5151670" cy="5151670"/>
              <a:chOff x="0" y="0"/>
              <a:chExt cx="812800" cy="812800"/>
            </a:xfrm>
          </p:grpSpPr>
          <p:sp>
            <p:nvSpPr>
              <p:cNvPr id="28" name="Freeform 2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193A4D"/>
              </a:solidFill>
            </p:spPr>
          </p:sp>
          <p:sp>
            <p:nvSpPr>
              <p:cNvPr id="29" name="TextBox 29"/>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30" name="Group 30"/>
            <p:cNvGrpSpPr>
              <a:grpSpLocks noChangeAspect="1"/>
            </p:cNvGrpSpPr>
            <p:nvPr/>
          </p:nvGrpSpPr>
          <p:grpSpPr>
            <a:xfrm>
              <a:off x="211923" y="211932"/>
              <a:ext cx="4727825" cy="4727806"/>
              <a:chOff x="0" y="0"/>
              <a:chExt cx="6350000" cy="6349975"/>
            </a:xfrm>
          </p:grpSpPr>
          <p:sp>
            <p:nvSpPr>
              <p:cNvPr id="31" name="Freeform 3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32918" t="-5334" b="-4324"/>
                </a:stretch>
              </a:blipFill>
            </p:spPr>
          </p:sp>
        </p:grpSp>
      </p:grpSp>
      <p:grpSp>
        <p:nvGrpSpPr>
          <p:cNvPr id="32" name="Group 32"/>
          <p:cNvGrpSpPr/>
          <p:nvPr/>
        </p:nvGrpSpPr>
        <p:grpSpPr>
          <a:xfrm>
            <a:off x="12365414" y="6307563"/>
            <a:ext cx="3863753" cy="3863753"/>
            <a:chOff x="0" y="0"/>
            <a:chExt cx="5151670" cy="5151670"/>
          </a:xfrm>
        </p:grpSpPr>
        <p:grpSp>
          <p:nvGrpSpPr>
            <p:cNvPr id="33" name="Group 33"/>
            <p:cNvGrpSpPr/>
            <p:nvPr/>
          </p:nvGrpSpPr>
          <p:grpSpPr>
            <a:xfrm>
              <a:off x="0" y="0"/>
              <a:ext cx="5151670" cy="5151670"/>
              <a:chOff x="0" y="0"/>
              <a:chExt cx="812800" cy="812800"/>
            </a:xfrm>
          </p:grpSpPr>
          <p:sp>
            <p:nvSpPr>
              <p:cNvPr id="34" name="Freeform 34"/>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69523"/>
              </a:solidFill>
            </p:spPr>
          </p:sp>
          <p:sp>
            <p:nvSpPr>
              <p:cNvPr id="35" name="TextBox 35"/>
              <p:cNvSpPr txBox="1"/>
              <p:nvPr/>
            </p:nvSpPr>
            <p:spPr>
              <a:xfrm>
                <a:off x="76200" y="28575"/>
                <a:ext cx="660400" cy="708025"/>
              </a:xfrm>
              <a:prstGeom prst="rect">
                <a:avLst/>
              </a:prstGeom>
            </p:spPr>
            <p:txBody>
              <a:bodyPr lIns="50800" tIns="50800" rIns="50800" bIns="50800" rtlCol="0" anchor="ctr"/>
              <a:lstStyle/>
              <a:p>
                <a:pPr algn="ctr">
                  <a:lnSpc>
                    <a:spcPts val="3499"/>
                  </a:lnSpc>
                </a:pPr>
                <a:endParaRPr/>
              </a:p>
            </p:txBody>
          </p:sp>
        </p:grpSp>
        <p:grpSp>
          <p:nvGrpSpPr>
            <p:cNvPr id="36" name="Group 36"/>
            <p:cNvGrpSpPr>
              <a:grpSpLocks noChangeAspect="1"/>
            </p:cNvGrpSpPr>
            <p:nvPr/>
          </p:nvGrpSpPr>
          <p:grpSpPr>
            <a:xfrm>
              <a:off x="211923" y="211932"/>
              <a:ext cx="4727825" cy="4727806"/>
              <a:chOff x="0" y="0"/>
              <a:chExt cx="6350000" cy="6349975"/>
            </a:xfrm>
          </p:grpSpPr>
          <p:sp>
            <p:nvSpPr>
              <p:cNvPr id="37" name="Freeform 37"/>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t="-25047" b="-25047"/>
                </a:stretch>
              </a:blipFill>
            </p:spPr>
          </p:sp>
        </p:grpSp>
      </p:grpSp>
      <p:sp>
        <p:nvSpPr>
          <p:cNvPr id="38" name="TextBox 38"/>
          <p:cNvSpPr txBox="1"/>
          <p:nvPr/>
        </p:nvSpPr>
        <p:spPr>
          <a:xfrm>
            <a:off x="47989" y="129546"/>
            <a:ext cx="9503620" cy="2923877"/>
          </a:xfrm>
          <a:prstGeom prst="rect">
            <a:avLst/>
          </a:prstGeom>
        </p:spPr>
        <p:txBody>
          <a:bodyPr wrap="square" lIns="0" tIns="0" rIns="0" bIns="0" rtlCol="0" anchor="t">
            <a:spAutoFit/>
          </a:bodyPr>
          <a:lstStyle/>
          <a:p>
            <a:pPr>
              <a:lnSpc>
                <a:spcPts val="7598"/>
              </a:lnSpc>
            </a:pPr>
            <a:r>
              <a:rPr lang="es-ES" sz="6907" dirty="0" smtClean="0">
                <a:solidFill>
                  <a:srgbClr val="415969"/>
                </a:solidFill>
                <a:latin typeface="Playlist Script Bold"/>
              </a:rPr>
              <a:t>¿</a:t>
            </a:r>
            <a:r>
              <a:rPr lang="es-ES" sz="6907" dirty="0">
                <a:solidFill>
                  <a:srgbClr val="415969"/>
                </a:solidFill>
                <a:latin typeface="Playlist Script Bold"/>
              </a:rPr>
              <a:t>Quienes son los niños en Cuidado de Crianza?</a:t>
            </a:r>
          </a:p>
          <a:p>
            <a:pPr>
              <a:lnSpc>
                <a:spcPts val="7598"/>
              </a:lnSpc>
            </a:pPr>
            <a:endParaRPr lang="en-US" sz="6907" dirty="0">
              <a:solidFill>
                <a:srgbClr val="415969"/>
              </a:solidFill>
              <a:latin typeface="Playlist Script Bold"/>
            </a:endParaRPr>
          </a:p>
        </p:txBody>
      </p:sp>
      <p:grpSp>
        <p:nvGrpSpPr>
          <p:cNvPr id="39" name="Group 39"/>
          <p:cNvGrpSpPr/>
          <p:nvPr/>
        </p:nvGrpSpPr>
        <p:grpSpPr>
          <a:xfrm>
            <a:off x="7913835" y="206489"/>
            <a:ext cx="11203989" cy="6461012"/>
            <a:chOff x="-1293986" y="-438952"/>
            <a:chExt cx="14938651" cy="9216945"/>
          </a:xfrm>
        </p:grpSpPr>
        <p:sp>
          <p:nvSpPr>
            <p:cNvPr id="40" name="TextBox 40"/>
            <p:cNvSpPr txBox="1"/>
            <p:nvPr/>
          </p:nvSpPr>
          <p:spPr>
            <a:xfrm>
              <a:off x="-1293986" y="1899530"/>
              <a:ext cx="13539812" cy="6878463"/>
            </a:xfrm>
            <a:prstGeom prst="rect">
              <a:avLst/>
            </a:prstGeom>
          </p:spPr>
          <p:txBody>
            <a:bodyPr wrap="square" lIns="0" tIns="0" rIns="0" bIns="0" rtlCol="0" anchor="t">
              <a:spAutoFit/>
            </a:bodyPr>
            <a:lstStyle/>
            <a:p>
              <a:pPr>
                <a:lnSpc>
                  <a:spcPts val="4505"/>
                </a:lnSpc>
              </a:pPr>
              <a:r>
                <a:rPr lang="es-US" sz="3218" spc="16" dirty="0" smtClean="0">
                  <a:solidFill>
                    <a:srgbClr val="415969"/>
                  </a:solidFill>
                  <a:latin typeface="Fira Sans Light Bold"/>
                </a:rPr>
                <a:t>Ley de Asamblea (AB) 12</a:t>
              </a:r>
            </a:p>
            <a:p>
              <a:pPr marL="694785" lvl="1" indent="-347392">
                <a:lnSpc>
                  <a:spcPts val="4505"/>
                </a:lnSpc>
                <a:buFont typeface="Arial"/>
                <a:buChar char="•"/>
              </a:pPr>
              <a:r>
                <a:rPr lang="es-US" sz="3218" spc="16" dirty="0" smtClean="0">
                  <a:solidFill>
                    <a:srgbClr val="415969"/>
                  </a:solidFill>
                  <a:latin typeface="Fira Sans Light Bold"/>
                </a:rPr>
                <a:t>Los jóvenes Adultos pueden irse de Cuidado de Crianza a la edad de 18, pero pueden recibir servicios hasta la edad de 21 anos. </a:t>
              </a:r>
            </a:p>
            <a:p>
              <a:pPr>
                <a:lnSpc>
                  <a:spcPts val="4505"/>
                </a:lnSpc>
              </a:pPr>
              <a:r>
                <a:rPr lang="es-US" sz="3218" spc="16" dirty="0" err="1" smtClean="0">
                  <a:solidFill>
                    <a:srgbClr val="415969"/>
                  </a:solidFill>
                  <a:latin typeface="Fira Sans Light Bold"/>
                </a:rPr>
                <a:t>NMDs</a:t>
              </a:r>
              <a:r>
                <a:rPr lang="es-US" sz="3218" spc="16" dirty="0" smtClean="0">
                  <a:solidFill>
                    <a:srgbClr val="415969"/>
                  </a:solidFill>
                  <a:latin typeface="Fira Sans Light Bold"/>
                </a:rPr>
                <a:t> necesitan su ayuda!</a:t>
              </a:r>
            </a:p>
            <a:p>
              <a:pPr marL="694785" lvl="1" indent="-347392">
                <a:lnSpc>
                  <a:spcPts val="4505"/>
                </a:lnSpc>
                <a:buFont typeface="Arial"/>
                <a:buChar char="•"/>
              </a:pPr>
              <a:r>
                <a:rPr lang="es-US" sz="3218" spc="16" dirty="0" smtClean="0">
                  <a:solidFill>
                    <a:srgbClr val="415969"/>
                  </a:solidFill>
                  <a:latin typeface="Fira Sans Light Bold"/>
                </a:rPr>
                <a:t>Mentores/conexiones familiares</a:t>
              </a:r>
            </a:p>
            <a:p>
              <a:pPr marL="694785" lvl="1" indent="-347392">
                <a:lnSpc>
                  <a:spcPts val="4505"/>
                </a:lnSpc>
                <a:buFont typeface="Arial"/>
                <a:buChar char="•"/>
              </a:pPr>
              <a:r>
                <a:rPr lang="es-US" sz="3218" spc="16" dirty="0" smtClean="0">
                  <a:solidFill>
                    <a:srgbClr val="415969"/>
                  </a:solidFill>
                  <a:latin typeface="Fira Sans Light Bold"/>
                </a:rPr>
                <a:t>Vivienda</a:t>
              </a:r>
            </a:p>
            <a:p>
              <a:pPr marL="694785" lvl="1" indent="-347392">
                <a:lnSpc>
                  <a:spcPts val="4505"/>
                </a:lnSpc>
                <a:buFont typeface="Arial"/>
                <a:buChar char="•"/>
              </a:pPr>
              <a:r>
                <a:rPr lang="es-US" sz="3218" spc="16" dirty="0" smtClean="0">
                  <a:solidFill>
                    <a:srgbClr val="415969"/>
                  </a:solidFill>
                  <a:latin typeface="Fira Sans Light Bold"/>
                </a:rPr>
                <a:t>Guía con el colegio o entrenamiento vocacional </a:t>
              </a:r>
            </a:p>
            <a:p>
              <a:pPr algn="l">
                <a:lnSpc>
                  <a:spcPts val="4505"/>
                </a:lnSpc>
              </a:pPr>
              <a:endParaRPr lang="en-US" sz="3218" spc="16" dirty="0">
                <a:solidFill>
                  <a:srgbClr val="415969"/>
                </a:solidFill>
                <a:latin typeface="Fira Sans Light Bold"/>
              </a:endParaRPr>
            </a:p>
          </p:txBody>
        </p:sp>
        <p:sp>
          <p:nvSpPr>
            <p:cNvPr id="41" name="TextBox 41"/>
            <p:cNvSpPr txBox="1"/>
            <p:nvPr/>
          </p:nvSpPr>
          <p:spPr>
            <a:xfrm>
              <a:off x="1565434" y="-438952"/>
              <a:ext cx="12079231" cy="1975762"/>
            </a:xfrm>
            <a:prstGeom prst="rect">
              <a:avLst/>
            </a:prstGeom>
          </p:spPr>
          <p:txBody>
            <a:bodyPr lIns="0" tIns="0" rIns="0" bIns="0" rtlCol="0" anchor="t">
              <a:spAutoFit/>
            </a:bodyPr>
            <a:lstStyle/>
            <a:p>
              <a:pPr marL="0" lvl="0" indent="0" algn="l">
                <a:lnSpc>
                  <a:spcPts val="5406"/>
                </a:lnSpc>
                <a:spcBef>
                  <a:spcPct val="0"/>
                </a:spcBef>
              </a:pPr>
              <a:r>
                <a:rPr lang="es-US" sz="4505" spc="135" dirty="0" smtClean="0">
                  <a:solidFill>
                    <a:srgbClr val="415969"/>
                  </a:solidFill>
                  <a:latin typeface="Fira Sans Medium Bold"/>
                </a:rPr>
                <a:t>Dependientes No Menores </a:t>
              </a:r>
              <a:r>
                <a:rPr lang="en-US" sz="4505" spc="135" dirty="0" smtClean="0">
                  <a:solidFill>
                    <a:srgbClr val="415969"/>
                  </a:solidFill>
                  <a:latin typeface="Fira Sans Medium Bold"/>
                </a:rPr>
                <a:t>(</a:t>
              </a:r>
              <a:r>
                <a:rPr lang="en-US" sz="4505" spc="135" dirty="0">
                  <a:solidFill>
                    <a:srgbClr val="415969"/>
                  </a:solidFill>
                  <a:latin typeface="Fira Sans Medium Bold"/>
                </a:rPr>
                <a:t>NMD)</a:t>
              </a: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9578586" y="-1435253"/>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72942C"/>
            </a:solidFill>
          </p:spPr>
        </p:sp>
      </p:grpSp>
      <p:grpSp>
        <p:nvGrpSpPr>
          <p:cNvPr id="4" name="Group 4"/>
          <p:cNvGrpSpPr>
            <a:grpSpLocks noChangeAspect="1"/>
          </p:cNvGrpSpPr>
          <p:nvPr/>
        </p:nvGrpSpPr>
        <p:grpSpPr>
          <a:xfrm>
            <a:off x="9796014" y="0"/>
            <a:ext cx="11879371" cy="10287000"/>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t="-44225" b="-28777"/>
              </a:stretch>
            </a:blipFill>
          </p:spPr>
        </p:sp>
      </p:grpSp>
      <p:grpSp>
        <p:nvGrpSpPr>
          <p:cNvPr id="6" name="Group 6"/>
          <p:cNvGrpSpPr/>
          <p:nvPr/>
        </p:nvGrpSpPr>
        <p:grpSpPr>
          <a:xfrm>
            <a:off x="-458474" y="9515874"/>
            <a:ext cx="13261335" cy="1542251"/>
            <a:chOff x="0" y="0"/>
            <a:chExt cx="46193002" cy="5372100"/>
          </a:xfrm>
        </p:grpSpPr>
        <p:sp>
          <p:nvSpPr>
            <p:cNvPr id="7" name="Freeform 7"/>
            <p:cNvSpPr/>
            <p:nvPr/>
          </p:nvSpPr>
          <p:spPr>
            <a:xfrm>
              <a:off x="0" y="0"/>
              <a:ext cx="46193004" cy="5372100"/>
            </a:xfrm>
            <a:custGeom>
              <a:avLst/>
              <a:gdLst/>
              <a:ahLst/>
              <a:cxnLst/>
              <a:rect l="l" t="t" r="r" b="b"/>
              <a:pathLst>
                <a:path w="46193004" h="5372100">
                  <a:moveTo>
                    <a:pt x="44642332" y="0"/>
                  </a:moveTo>
                  <a:lnTo>
                    <a:pt x="1550670" y="0"/>
                  </a:lnTo>
                  <a:lnTo>
                    <a:pt x="0" y="2686050"/>
                  </a:lnTo>
                  <a:lnTo>
                    <a:pt x="1550670" y="5372100"/>
                  </a:lnTo>
                  <a:lnTo>
                    <a:pt x="44642332" y="5372100"/>
                  </a:lnTo>
                  <a:lnTo>
                    <a:pt x="46193004" y="2686050"/>
                  </a:lnTo>
                  <a:lnTo>
                    <a:pt x="44642332" y="0"/>
                  </a:lnTo>
                  <a:close/>
                </a:path>
              </a:pathLst>
            </a:custGeom>
            <a:solidFill>
              <a:srgbClr val="72942C"/>
            </a:solidFill>
          </p:spPr>
        </p:sp>
      </p:grpSp>
      <p:sp>
        <p:nvSpPr>
          <p:cNvPr id="8" name="TextBox 8"/>
          <p:cNvSpPr txBox="1"/>
          <p:nvPr/>
        </p:nvSpPr>
        <p:spPr>
          <a:xfrm>
            <a:off x="152400" y="25220"/>
            <a:ext cx="13453946" cy="1256754"/>
          </a:xfrm>
          <a:prstGeom prst="rect">
            <a:avLst/>
          </a:prstGeom>
        </p:spPr>
        <p:txBody>
          <a:bodyPr wrap="square" lIns="0" tIns="0" rIns="0" bIns="0" rtlCol="0" anchor="t">
            <a:spAutoFit/>
          </a:bodyPr>
          <a:lstStyle/>
          <a:p>
            <a:pPr>
              <a:lnSpc>
                <a:spcPts val="9799"/>
              </a:lnSpc>
              <a:spcBef>
                <a:spcPct val="0"/>
              </a:spcBef>
            </a:pPr>
            <a:r>
              <a:rPr lang="en-US" sz="6999" i="1" spc="-139" dirty="0" smtClean="0">
                <a:solidFill>
                  <a:srgbClr val="193A4D"/>
                </a:solidFill>
                <a:latin typeface="Playlist Script"/>
              </a:rPr>
              <a:t>¿</a:t>
            </a:r>
            <a:r>
              <a:rPr lang="es-US" sz="6999" spc="-139" dirty="0" smtClean="0">
                <a:solidFill>
                  <a:srgbClr val="193A4D"/>
                </a:solidFill>
                <a:latin typeface="Playlist Script"/>
              </a:rPr>
              <a:t>Que desean los niños en Cuidado de Crianza</a:t>
            </a:r>
            <a:r>
              <a:rPr lang="en-US" sz="6999" spc="-139" dirty="0" smtClean="0">
                <a:solidFill>
                  <a:srgbClr val="193A4D"/>
                </a:solidFill>
                <a:latin typeface="Playlist Script"/>
              </a:rPr>
              <a:t>?</a:t>
            </a:r>
            <a:endParaRPr lang="en-US" sz="6999" spc="-139" dirty="0">
              <a:solidFill>
                <a:srgbClr val="193A4D"/>
              </a:solidFill>
              <a:latin typeface="Playlist Script"/>
            </a:endParaRPr>
          </a:p>
        </p:txBody>
      </p:sp>
      <p:sp>
        <p:nvSpPr>
          <p:cNvPr id="9" name="TextBox 9"/>
          <p:cNvSpPr txBox="1"/>
          <p:nvPr/>
        </p:nvSpPr>
        <p:spPr>
          <a:xfrm>
            <a:off x="501805" y="3621033"/>
            <a:ext cx="8847463" cy="5257850"/>
          </a:xfrm>
          <a:prstGeom prst="rect">
            <a:avLst/>
          </a:prstGeom>
        </p:spPr>
        <p:txBody>
          <a:bodyPr lIns="0" tIns="0" rIns="0" bIns="0" rtlCol="0" anchor="t">
            <a:spAutoFit/>
          </a:bodyPr>
          <a:lstStyle/>
          <a:p>
            <a:pPr marL="626107" lvl="1" indent="-313054">
              <a:lnSpc>
                <a:spcPts val="4059"/>
              </a:lnSpc>
              <a:buFont typeface="Arial"/>
              <a:buChar char="•"/>
            </a:pPr>
            <a:r>
              <a:rPr lang="es-US" sz="2899" spc="14" dirty="0" smtClean="0">
                <a:solidFill>
                  <a:srgbClr val="000000"/>
                </a:solidFill>
                <a:latin typeface="Fira Sans Light Bold"/>
              </a:rPr>
              <a:t>Aman a sus padres &amp; quieren permanecer juntos como una familia</a:t>
            </a:r>
          </a:p>
          <a:p>
            <a:pPr>
              <a:lnSpc>
                <a:spcPts val="4059"/>
              </a:lnSpc>
            </a:pPr>
            <a:endParaRPr lang="es-US" sz="2899" spc="14" dirty="0" smtClean="0">
              <a:solidFill>
                <a:srgbClr val="000000"/>
              </a:solidFill>
              <a:latin typeface="Fira Sans Light Bold"/>
            </a:endParaRPr>
          </a:p>
          <a:p>
            <a:pPr marL="626107" lvl="1" indent="-313054">
              <a:lnSpc>
                <a:spcPts val="4059"/>
              </a:lnSpc>
              <a:buFont typeface="Arial"/>
              <a:buChar char="•"/>
            </a:pPr>
            <a:r>
              <a:rPr lang="es-US" sz="2899" spc="14" dirty="0" smtClean="0">
                <a:solidFill>
                  <a:srgbClr val="000000"/>
                </a:solidFill>
                <a:latin typeface="Fira Sans Light Bold"/>
              </a:rPr>
              <a:t>Necesitan un hogar con amor incondicional </a:t>
            </a:r>
          </a:p>
          <a:p>
            <a:pPr>
              <a:lnSpc>
                <a:spcPts val="4059"/>
              </a:lnSpc>
            </a:pPr>
            <a:endParaRPr lang="es-US" sz="2899" spc="14" dirty="0" smtClean="0">
              <a:solidFill>
                <a:srgbClr val="000000"/>
              </a:solidFill>
              <a:latin typeface="Fira Sans Light Bold"/>
            </a:endParaRPr>
          </a:p>
          <a:p>
            <a:pPr marL="626107" lvl="1" indent="-313054">
              <a:lnSpc>
                <a:spcPts val="4059"/>
              </a:lnSpc>
              <a:buFont typeface="Arial"/>
              <a:buChar char="•"/>
            </a:pPr>
            <a:r>
              <a:rPr lang="es-US" sz="2899" spc="14" dirty="0" smtClean="0">
                <a:solidFill>
                  <a:srgbClr val="000000"/>
                </a:solidFill>
                <a:latin typeface="Fira Sans Light Bold"/>
              </a:rPr>
              <a:t>Quieren sentirse seguros en un ambiente donde apoyan el crecimiento personal &amp; la identidad incluyendo la sensibilidad cultural &amp; libertad de religión</a:t>
            </a:r>
          </a:p>
          <a:p>
            <a:pPr>
              <a:lnSpc>
                <a:spcPts val="4059"/>
              </a:lnSpc>
            </a:pPr>
            <a:endParaRPr lang="en-US" sz="2899" spc="14" dirty="0">
              <a:solidFill>
                <a:srgbClr val="000000"/>
              </a:solidFill>
              <a:latin typeface="Fira Sans Light Bold"/>
            </a:endParaRPr>
          </a:p>
        </p:txBody>
      </p:sp>
      <p:sp>
        <p:nvSpPr>
          <p:cNvPr id="10" name="TextBox 10"/>
          <p:cNvSpPr txBox="1"/>
          <p:nvPr/>
        </p:nvSpPr>
        <p:spPr>
          <a:xfrm>
            <a:off x="885825" y="1923074"/>
            <a:ext cx="9349268" cy="1615827"/>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415969"/>
                </a:solidFill>
                <a:latin typeface="Fira Sans Medium Bold"/>
              </a:rPr>
              <a:t>Los niños &amp; jóvenes en Cuidado de Crianza quieren mantenerse conectados con su familia &amp;...</a:t>
            </a:r>
            <a:endParaRPr lang="es-US" sz="3500" spc="105" dirty="0">
              <a:solidFill>
                <a:srgbClr val="415969"/>
              </a:solidFill>
              <a:latin typeface="Fira Sans Medium Bold"/>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0788674" y="-2535890"/>
            <a:ext cx="8901106" cy="5082240"/>
          </a:xfrm>
          <a:custGeom>
            <a:avLst/>
            <a:gdLst/>
            <a:ahLst/>
            <a:cxnLst/>
            <a:rect l="l" t="t" r="r" b="b"/>
            <a:pathLst>
              <a:path w="8901106" h="5082240">
                <a:moveTo>
                  <a:pt x="8901107" y="0"/>
                </a:moveTo>
                <a:lnTo>
                  <a:pt x="0" y="0"/>
                </a:lnTo>
                <a:lnTo>
                  <a:pt x="0" y="5082240"/>
                </a:lnTo>
                <a:lnTo>
                  <a:pt x="8901107" y="5082240"/>
                </a:lnTo>
                <a:lnTo>
                  <a:pt x="8901107" y="0"/>
                </a:lnTo>
                <a:close/>
              </a:path>
            </a:pathLst>
          </a:custGeom>
          <a:blipFill>
            <a:blip r:embed="rId2">
              <a:extLst>
                <a:ext uri="{96DAC541-7B7A-43D3-8B79-37D633B846F1}">
                  <asvg:svgBlip xmlns:asvg="http://schemas.microsoft.com/office/drawing/2016/SVG/main" xmlns="" r:embed="rId3"/>
                </a:ext>
              </a:extLst>
            </a:blip>
            <a:stretch>
              <a:fillRect t="-51576"/>
            </a:stretch>
          </a:blipFill>
        </p:spPr>
      </p:sp>
      <p:grpSp>
        <p:nvGrpSpPr>
          <p:cNvPr id="3" name="Group 3"/>
          <p:cNvGrpSpPr/>
          <p:nvPr/>
        </p:nvGrpSpPr>
        <p:grpSpPr>
          <a:xfrm>
            <a:off x="1645695" y="3529012"/>
            <a:ext cx="5578891" cy="6009358"/>
            <a:chOff x="0" y="0"/>
            <a:chExt cx="1469338" cy="1582711"/>
          </a:xfrm>
        </p:grpSpPr>
        <p:sp>
          <p:nvSpPr>
            <p:cNvPr id="4" name="Freeform 4"/>
            <p:cNvSpPr/>
            <p:nvPr/>
          </p:nvSpPr>
          <p:spPr>
            <a:xfrm>
              <a:off x="0" y="0"/>
              <a:ext cx="1469338" cy="1582711"/>
            </a:xfrm>
            <a:custGeom>
              <a:avLst/>
              <a:gdLst/>
              <a:ahLst/>
              <a:cxnLst/>
              <a:rect l="l" t="t" r="r" b="b"/>
              <a:pathLst>
                <a:path w="1469338" h="1582711">
                  <a:moveTo>
                    <a:pt x="0" y="0"/>
                  </a:moveTo>
                  <a:lnTo>
                    <a:pt x="1469338" y="0"/>
                  </a:lnTo>
                  <a:lnTo>
                    <a:pt x="1469338" y="1582711"/>
                  </a:lnTo>
                  <a:lnTo>
                    <a:pt x="0" y="1582711"/>
                  </a:lnTo>
                  <a:close/>
                </a:path>
              </a:pathLst>
            </a:custGeom>
            <a:solidFill>
              <a:srgbClr val="415969"/>
            </a:solidFill>
          </p:spPr>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6" name="Freeform 6"/>
          <p:cNvSpPr/>
          <p:nvPr/>
        </p:nvSpPr>
        <p:spPr>
          <a:xfrm>
            <a:off x="1909187" y="3741506"/>
            <a:ext cx="5051907" cy="5584370"/>
          </a:xfrm>
          <a:custGeom>
            <a:avLst/>
            <a:gdLst/>
            <a:ahLst/>
            <a:cxnLst/>
            <a:rect l="l" t="t" r="r" b="b"/>
            <a:pathLst>
              <a:path w="5051907" h="5584370">
                <a:moveTo>
                  <a:pt x="0" y="0"/>
                </a:moveTo>
                <a:lnTo>
                  <a:pt x="5051907" y="0"/>
                </a:lnTo>
                <a:lnTo>
                  <a:pt x="5051907" y="5584370"/>
                </a:lnTo>
                <a:lnTo>
                  <a:pt x="0" y="5584370"/>
                </a:lnTo>
                <a:lnTo>
                  <a:pt x="0" y="0"/>
                </a:lnTo>
                <a:close/>
              </a:path>
            </a:pathLst>
          </a:custGeom>
          <a:blipFill>
            <a:blip r:embed="rId4"/>
            <a:stretch>
              <a:fillRect/>
            </a:stretch>
          </a:blipFill>
        </p:spPr>
      </p:sp>
      <p:sp>
        <p:nvSpPr>
          <p:cNvPr id="7" name="Freeform 7"/>
          <p:cNvSpPr/>
          <p:nvPr/>
        </p:nvSpPr>
        <p:spPr>
          <a:xfrm>
            <a:off x="9419817" y="3342018"/>
            <a:ext cx="6681108" cy="1401994"/>
          </a:xfrm>
          <a:custGeom>
            <a:avLst/>
            <a:gdLst/>
            <a:ahLst/>
            <a:cxnLst/>
            <a:rect l="l" t="t" r="r" b="b"/>
            <a:pathLst>
              <a:path w="6681108" h="1401994">
                <a:moveTo>
                  <a:pt x="0" y="0"/>
                </a:moveTo>
                <a:lnTo>
                  <a:pt x="6681108" y="0"/>
                </a:lnTo>
                <a:lnTo>
                  <a:pt x="6681108" y="1401994"/>
                </a:lnTo>
                <a:lnTo>
                  <a:pt x="0" y="1401994"/>
                </a:lnTo>
                <a:lnTo>
                  <a:pt x="0" y="0"/>
                </a:lnTo>
                <a:close/>
              </a:path>
            </a:pathLst>
          </a:custGeom>
          <a:blipFill>
            <a:blip r:embed="rId5"/>
            <a:stretch>
              <a:fillRect/>
            </a:stretch>
          </a:blipFill>
        </p:spPr>
      </p:sp>
      <p:sp>
        <p:nvSpPr>
          <p:cNvPr id="8" name="Freeform 8"/>
          <p:cNvSpPr/>
          <p:nvPr/>
        </p:nvSpPr>
        <p:spPr>
          <a:xfrm>
            <a:off x="9653985" y="6390836"/>
            <a:ext cx="3909883" cy="1818946"/>
          </a:xfrm>
          <a:custGeom>
            <a:avLst/>
            <a:gdLst/>
            <a:ahLst/>
            <a:cxnLst/>
            <a:rect l="l" t="t" r="r" b="b"/>
            <a:pathLst>
              <a:path w="3909883" h="1818946">
                <a:moveTo>
                  <a:pt x="0" y="0"/>
                </a:moveTo>
                <a:lnTo>
                  <a:pt x="3909883" y="0"/>
                </a:lnTo>
                <a:lnTo>
                  <a:pt x="3909883" y="1818945"/>
                </a:lnTo>
                <a:lnTo>
                  <a:pt x="0" y="1818945"/>
                </a:lnTo>
                <a:lnTo>
                  <a:pt x="0" y="0"/>
                </a:lnTo>
                <a:close/>
              </a:path>
            </a:pathLst>
          </a:custGeom>
          <a:blipFill>
            <a:blip r:embed="rId6"/>
            <a:stretch>
              <a:fillRect l="-4291" t="-10482" r="-7781" b="-4160"/>
            </a:stretch>
          </a:blipFill>
        </p:spPr>
      </p:sp>
      <p:sp>
        <p:nvSpPr>
          <p:cNvPr id="9" name="TextBox 9"/>
          <p:cNvSpPr txBox="1"/>
          <p:nvPr/>
        </p:nvSpPr>
        <p:spPr>
          <a:xfrm>
            <a:off x="637712" y="509918"/>
            <a:ext cx="9801688" cy="2821285"/>
          </a:xfrm>
          <a:prstGeom prst="rect">
            <a:avLst/>
          </a:prstGeom>
        </p:spPr>
        <p:txBody>
          <a:bodyPr wrap="square" lIns="0" tIns="0" rIns="0" bIns="0" rtlCol="0" anchor="t">
            <a:spAutoFit/>
          </a:bodyPr>
          <a:lstStyle/>
          <a:p>
            <a:pPr algn="ctr">
              <a:lnSpc>
                <a:spcPts val="10999"/>
              </a:lnSpc>
            </a:pPr>
            <a:r>
              <a:rPr lang="es-US" sz="9999" dirty="0" smtClean="0">
                <a:solidFill>
                  <a:srgbClr val="72942C"/>
                </a:solidFill>
                <a:latin typeface="Playlist Script Bold"/>
              </a:rPr>
              <a:t>El Proceso de la Corte Juvenil</a:t>
            </a:r>
            <a:r>
              <a:rPr lang="en-US" sz="9999" dirty="0" smtClean="0">
                <a:solidFill>
                  <a:srgbClr val="72942C"/>
                </a:solidFill>
                <a:latin typeface="Playlist Script Bold"/>
              </a:rPr>
              <a:t>...</a:t>
            </a:r>
            <a:endParaRPr lang="en-US" sz="9999" dirty="0">
              <a:solidFill>
                <a:srgbClr val="72942C"/>
              </a:solidFill>
              <a:latin typeface="Playlist Script Bold"/>
            </a:endParaRPr>
          </a:p>
        </p:txBody>
      </p:sp>
      <p:grpSp>
        <p:nvGrpSpPr>
          <p:cNvPr id="10" name="Group 10"/>
          <p:cNvGrpSpPr/>
          <p:nvPr/>
        </p:nvGrpSpPr>
        <p:grpSpPr>
          <a:xfrm>
            <a:off x="9067800" y="4744012"/>
            <a:ext cx="8701485" cy="1196610"/>
            <a:chOff x="-781580" y="0"/>
            <a:chExt cx="11601980" cy="1595481"/>
          </a:xfrm>
        </p:grpSpPr>
        <p:sp>
          <p:nvSpPr>
            <p:cNvPr id="11" name="TextBox 11"/>
            <p:cNvSpPr txBox="1"/>
            <p:nvPr/>
          </p:nvSpPr>
          <p:spPr>
            <a:xfrm>
              <a:off x="-781580" y="0"/>
              <a:ext cx="11601980" cy="872034"/>
            </a:xfrm>
            <a:prstGeom prst="rect">
              <a:avLst/>
            </a:prstGeom>
          </p:spPr>
          <p:txBody>
            <a:bodyPr wrap="square" lIns="0" tIns="0" rIns="0" bIns="0" rtlCol="0" anchor="t">
              <a:spAutoFit/>
            </a:bodyPr>
            <a:lstStyle/>
            <a:p>
              <a:pPr>
                <a:lnSpc>
                  <a:spcPts val="5073"/>
                </a:lnSpc>
              </a:pPr>
              <a:r>
                <a:rPr lang="es-US" sz="4227" spc="126" dirty="0" smtClean="0">
                  <a:solidFill>
                    <a:srgbClr val="415969"/>
                  </a:solidFill>
                  <a:latin typeface="Fira Sans Medium Bold"/>
                </a:rPr>
                <a:t>Servicios de Protección al Menor</a:t>
              </a:r>
              <a:endParaRPr lang="es-US" sz="4227" spc="126" dirty="0">
                <a:solidFill>
                  <a:srgbClr val="415969"/>
                </a:solidFill>
                <a:latin typeface="Fira Sans Medium Bold"/>
              </a:endParaRPr>
            </a:p>
          </p:txBody>
        </p:sp>
        <p:sp>
          <p:nvSpPr>
            <p:cNvPr id="12" name="TextBox 12"/>
            <p:cNvSpPr txBox="1"/>
            <p:nvPr/>
          </p:nvSpPr>
          <p:spPr>
            <a:xfrm>
              <a:off x="0" y="782905"/>
              <a:ext cx="10820400" cy="812576"/>
            </a:xfrm>
            <a:prstGeom prst="rect">
              <a:avLst/>
            </a:prstGeom>
          </p:spPr>
          <p:txBody>
            <a:bodyPr lIns="0" tIns="0" rIns="0" bIns="0" rtlCol="0" anchor="t">
              <a:spAutoFit/>
            </a:bodyPr>
            <a:lstStyle/>
            <a:p>
              <a:pPr marL="782399" lvl="1" indent="-391200">
                <a:lnSpc>
                  <a:spcPts val="5073"/>
                </a:lnSpc>
                <a:buFont typeface="Arial"/>
                <a:buChar char="•"/>
              </a:pPr>
              <a:r>
                <a:rPr lang="es-US" sz="3623" spc="18" dirty="0" smtClean="0">
                  <a:solidFill>
                    <a:srgbClr val="000000"/>
                  </a:solidFill>
                  <a:latin typeface="Fira Sans Light"/>
                </a:rPr>
                <a:t>Dependencia de los Niños </a:t>
              </a:r>
              <a:endParaRPr lang="es-US" sz="3623" spc="18" dirty="0">
                <a:solidFill>
                  <a:srgbClr val="000000"/>
                </a:solidFill>
                <a:latin typeface="Fira Sans Light"/>
              </a:endParaRPr>
            </a:p>
          </p:txBody>
        </p:sp>
      </p:grpSp>
      <p:grpSp>
        <p:nvGrpSpPr>
          <p:cNvPr id="13" name="Group 13"/>
          <p:cNvGrpSpPr/>
          <p:nvPr/>
        </p:nvGrpSpPr>
        <p:grpSpPr>
          <a:xfrm>
            <a:off x="9653985" y="8209781"/>
            <a:ext cx="8115300" cy="1200808"/>
            <a:chOff x="0" y="0"/>
            <a:chExt cx="10820400" cy="1601078"/>
          </a:xfrm>
        </p:grpSpPr>
        <p:sp>
          <p:nvSpPr>
            <p:cNvPr id="14" name="TextBox 14"/>
            <p:cNvSpPr txBox="1"/>
            <p:nvPr/>
          </p:nvSpPr>
          <p:spPr>
            <a:xfrm>
              <a:off x="0" y="0"/>
              <a:ext cx="10820400" cy="859105"/>
            </a:xfrm>
            <a:prstGeom prst="rect">
              <a:avLst/>
            </a:prstGeom>
          </p:spPr>
          <p:txBody>
            <a:bodyPr lIns="0" tIns="0" rIns="0" bIns="0" rtlCol="0" anchor="t">
              <a:spAutoFit/>
            </a:bodyPr>
            <a:lstStyle/>
            <a:p>
              <a:pPr>
                <a:lnSpc>
                  <a:spcPts val="5073"/>
                </a:lnSpc>
              </a:pPr>
              <a:r>
                <a:rPr lang="es-US" sz="4227" spc="126" dirty="0" smtClean="0">
                  <a:solidFill>
                    <a:srgbClr val="415969"/>
                  </a:solidFill>
                  <a:latin typeface="Fira Sans Medium Bold"/>
                </a:rPr>
                <a:t>Libertad Condicional Juvenil</a:t>
              </a:r>
              <a:endParaRPr lang="es-US" sz="4227" spc="126" dirty="0">
                <a:solidFill>
                  <a:srgbClr val="415969"/>
                </a:solidFill>
                <a:latin typeface="Fira Sans Medium Bold"/>
              </a:endParaRPr>
            </a:p>
          </p:txBody>
        </p:sp>
        <p:sp>
          <p:nvSpPr>
            <p:cNvPr id="15" name="TextBox 15"/>
            <p:cNvSpPr txBox="1"/>
            <p:nvPr/>
          </p:nvSpPr>
          <p:spPr>
            <a:xfrm>
              <a:off x="0" y="782904"/>
              <a:ext cx="10820400" cy="818174"/>
            </a:xfrm>
            <a:prstGeom prst="rect">
              <a:avLst/>
            </a:prstGeom>
          </p:spPr>
          <p:txBody>
            <a:bodyPr lIns="0" tIns="0" rIns="0" bIns="0" rtlCol="0" anchor="t">
              <a:spAutoFit/>
            </a:bodyPr>
            <a:lstStyle/>
            <a:p>
              <a:pPr marL="782399" lvl="1" indent="-391200">
                <a:lnSpc>
                  <a:spcPts val="5073"/>
                </a:lnSpc>
                <a:buFont typeface="Arial"/>
                <a:buChar char="•"/>
              </a:pPr>
              <a:r>
                <a:rPr lang="es-US" sz="3623" spc="18" dirty="0" smtClean="0">
                  <a:solidFill>
                    <a:srgbClr val="000000"/>
                  </a:solidFill>
                  <a:latin typeface="Fira Sans Light"/>
                </a:rPr>
                <a:t>Tutelas de la Corte</a:t>
              </a:r>
              <a:endParaRPr lang="es-US" sz="3623" spc="18" dirty="0">
                <a:solidFill>
                  <a:srgbClr val="000000"/>
                </a:solidFill>
                <a:latin typeface="Fira Sans Light"/>
              </a:endParaRP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60115"/>
            <a:ext cx="24356819" cy="1543050"/>
            <a:chOff x="0" y="0"/>
            <a:chExt cx="6414965" cy="406400"/>
          </a:xfrm>
        </p:grpSpPr>
        <p:sp>
          <p:nvSpPr>
            <p:cNvPr id="3" name="Freeform 3"/>
            <p:cNvSpPr/>
            <p:nvPr/>
          </p:nvSpPr>
          <p:spPr>
            <a:xfrm>
              <a:off x="0" y="0"/>
              <a:ext cx="6414965" cy="406400"/>
            </a:xfrm>
            <a:custGeom>
              <a:avLst/>
              <a:gdLst/>
              <a:ahLst/>
              <a:cxnLst/>
              <a:rect l="l" t="t" r="r" b="b"/>
              <a:pathLst>
                <a:path w="6414965" h="406400">
                  <a:moveTo>
                    <a:pt x="4811223" y="0"/>
                  </a:moveTo>
                  <a:lnTo>
                    <a:pt x="0" y="0"/>
                  </a:lnTo>
                  <a:lnTo>
                    <a:pt x="0" y="406400"/>
                  </a:lnTo>
                  <a:lnTo>
                    <a:pt x="4811223" y="406400"/>
                  </a:lnTo>
                  <a:lnTo>
                    <a:pt x="6414965" y="203200"/>
                  </a:lnTo>
                  <a:lnTo>
                    <a:pt x="4811223" y="0"/>
                  </a:lnTo>
                  <a:close/>
                </a:path>
              </a:pathLst>
            </a:custGeom>
            <a:solidFill>
              <a:srgbClr val="B5C76F"/>
            </a:solidFill>
          </p:spPr>
        </p:sp>
        <p:sp>
          <p:nvSpPr>
            <p:cNvPr id="4" name="TextBox 4"/>
            <p:cNvSpPr txBox="1"/>
            <p:nvPr/>
          </p:nvSpPr>
          <p:spPr>
            <a:xfrm>
              <a:off x="0" y="-47625"/>
              <a:ext cx="698500" cy="4540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254992" y="2767475"/>
            <a:ext cx="3704063" cy="2376025"/>
            <a:chOff x="0" y="0"/>
            <a:chExt cx="4938751" cy="3168033"/>
          </a:xfrm>
        </p:grpSpPr>
        <p:grpSp>
          <p:nvGrpSpPr>
            <p:cNvPr id="6" name="Group 6"/>
            <p:cNvGrpSpPr/>
            <p:nvPr/>
          </p:nvGrpSpPr>
          <p:grpSpPr>
            <a:xfrm>
              <a:off x="0" y="0"/>
              <a:ext cx="3212175" cy="3168033"/>
              <a:chOff x="0" y="0"/>
              <a:chExt cx="651620" cy="642665"/>
            </a:xfrm>
          </p:grpSpPr>
          <p:sp>
            <p:nvSpPr>
              <p:cNvPr id="7" name="Freeform 7"/>
              <p:cNvSpPr/>
              <p:nvPr/>
            </p:nvSpPr>
            <p:spPr>
              <a:xfrm>
                <a:off x="0" y="0"/>
                <a:ext cx="651620" cy="642665"/>
              </a:xfrm>
              <a:custGeom>
                <a:avLst/>
                <a:gdLst/>
                <a:ahLst/>
                <a:cxnLst/>
                <a:rect l="l" t="t" r="r" b="b"/>
                <a:pathLst>
                  <a:path w="651620" h="642665">
                    <a:moveTo>
                      <a:pt x="159587" y="0"/>
                    </a:moveTo>
                    <a:lnTo>
                      <a:pt x="492032" y="0"/>
                    </a:lnTo>
                    <a:cubicBezTo>
                      <a:pt x="534357" y="0"/>
                      <a:pt x="574949" y="16814"/>
                      <a:pt x="604878" y="46742"/>
                    </a:cubicBezTo>
                    <a:cubicBezTo>
                      <a:pt x="634806" y="76670"/>
                      <a:pt x="651620" y="117262"/>
                      <a:pt x="651620" y="159587"/>
                    </a:cubicBezTo>
                    <a:lnTo>
                      <a:pt x="651620" y="483078"/>
                    </a:lnTo>
                    <a:cubicBezTo>
                      <a:pt x="651620" y="525403"/>
                      <a:pt x="634806" y="565995"/>
                      <a:pt x="604878" y="595923"/>
                    </a:cubicBezTo>
                    <a:cubicBezTo>
                      <a:pt x="574949" y="625852"/>
                      <a:pt x="534357" y="642665"/>
                      <a:pt x="492032" y="642665"/>
                    </a:cubicBezTo>
                    <a:lnTo>
                      <a:pt x="159587" y="642665"/>
                    </a:lnTo>
                    <a:cubicBezTo>
                      <a:pt x="71450" y="642665"/>
                      <a:pt x="0" y="571216"/>
                      <a:pt x="0" y="483078"/>
                    </a:cubicBezTo>
                    <a:lnTo>
                      <a:pt x="0" y="159587"/>
                    </a:lnTo>
                    <a:cubicBezTo>
                      <a:pt x="0" y="117262"/>
                      <a:pt x="16814" y="76670"/>
                      <a:pt x="46742" y="46742"/>
                    </a:cubicBezTo>
                    <a:cubicBezTo>
                      <a:pt x="76670" y="16814"/>
                      <a:pt x="117262" y="0"/>
                      <a:pt x="159587" y="0"/>
                    </a:cubicBezTo>
                    <a:close/>
                  </a:path>
                </a:pathLst>
              </a:custGeom>
              <a:solidFill>
                <a:srgbClr val="769523"/>
              </a:solidFill>
            </p:spPr>
          </p:sp>
          <p:sp>
            <p:nvSpPr>
              <p:cNvPr id="8" name="TextBox 8"/>
              <p:cNvSpPr txBox="1"/>
              <p:nvPr/>
            </p:nvSpPr>
            <p:spPr>
              <a:xfrm>
                <a:off x="0" y="-57150"/>
                <a:ext cx="812800" cy="869950"/>
              </a:xfrm>
              <a:prstGeom prst="rect">
                <a:avLst/>
              </a:prstGeom>
            </p:spPr>
            <p:txBody>
              <a:bodyPr lIns="50800" tIns="50800" rIns="50800" bIns="50800" rtlCol="0" anchor="ctr"/>
              <a:lstStyle/>
              <a:p>
                <a:pPr algn="ctr">
                  <a:lnSpc>
                    <a:spcPts val="3500"/>
                  </a:lnSpc>
                </a:pPr>
                <a:endParaRPr/>
              </a:p>
            </p:txBody>
          </p:sp>
        </p:grpSp>
        <p:grpSp>
          <p:nvGrpSpPr>
            <p:cNvPr id="9" name="Group 9"/>
            <p:cNvGrpSpPr/>
            <p:nvPr/>
          </p:nvGrpSpPr>
          <p:grpSpPr>
            <a:xfrm>
              <a:off x="2096709" y="162996"/>
              <a:ext cx="2842042" cy="2842042"/>
              <a:chOff x="0" y="0"/>
              <a:chExt cx="812800" cy="812800"/>
            </a:xfrm>
          </p:grpSpPr>
          <p:sp>
            <p:nvSpPr>
              <p:cNvPr id="10" name="Freeform 10"/>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769523"/>
              </a:solidFill>
            </p:spPr>
          </p:sp>
          <p:sp>
            <p:nvSpPr>
              <p:cNvPr id="11" name="TextBox 11"/>
              <p:cNvSpPr txBox="1"/>
              <p:nvPr/>
            </p:nvSpPr>
            <p:spPr>
              <a:xfrm>
                <a:off x="0" y="146050"/>
                <a:ext cx="711200" cy="463550"/>
              </a:xfrm>
              <a:prstGeom prst="rect">
                <a:avLst/>
              </a:prstGeom>
            </p:spPr>
            <p:txBody>
              <a:bodyPr lIns="50800" tIns="50800" rIns="50800" bIns="50800" rtlCol="0" anchor="ctr"/>
              <a:lstStyle/>
              <a:p>
                <a:pPr algn="ctr">
                  <a:lnSpc>
                    <a:spcPts val="3500"/>
                  </a:lnSpc>
                </a:pPr>
                <a:endParaRPr/>
              </a:p>
            </p:txBody>
          </p:sp>
        </p:grpSp>
        <p:sp>
          <p:nvSpPr>
            <p:cNvPr id="12" name="TextBox 12"/>
            <p:cNvSpPr txBox="1"/>
            <p:nvPr/>
          </p:nvSpPr>
          <p:spPr>
            <a:xfrm>
              <a:off x="134255" y="527977"/>
              <a:ext cx="3120880" cy="2311830"/>
            </a:xfrm>
            <a:prstGeom prst="rect">
              <a:avLst/>
            </a:prstGeom>
          </p:spPr>
          <p:txBody>
            <a:bodyPr lIns="0" tIns="0" rIns="0" bIns="0" rtlCol="0" anchor="t">
              <a:spAutoFit/>
            </a:bodyPr>
            <a:lstStyle/>
            <a:p>
              <a:pPr algn="ctr">
                <a:lnSpc>
                  <a:spcPts val="4600"/>
                </a:lnSpc>
              </a:pPr>
              <a:r>
                <a:rPr lang="es-US" sz="3285" dirty="0" smtClean="0">
                  <a:solidFill>
                    <a:srgbClr val="FFFFFF"/>
                  </a:solidFill>
                  <a:latin typeface="Fira Sans Medium"/>
                </a:rPr>
                <a:t>Audiencia de Detención</a:t>
              </a:r>
              <a:endParaRPr lang="es-US" sz="3285" dirty="0">
                <a:solidFill>
                  <a:srgbClr val="FFFFFF"/>
                </a:solidFill>
                <a:latin typeface="Fira Sans Medium"/>
              </a:endParaRPr>
            </a:p>
          </p:txBody>
        </p:sp>
      </p:grpSp>
      <p:sp>
        <p:nvSpPr>
          <p:cNvPr id="13" name="TextBox 13"/>
          <p:cNvSpPr txBox="1"/>
          <p:nvPr/>
        </p:nvSpPr>
        <p:spPr>
          <a:xfrm>
            <a:off x="-152400" y="264284"/>
            <a:ext cx="18592800" cy="1410643"/>
          </a:xfrm>
          <a:prstGeom prst="rect">
            <a:avLst/>
          </a:prstGeom>
        </p:spPr>
        <p:txBody>
          <a:bodyPr wrap="square" lIns="0" tIns="0" rIns="0" bIns="0" rtlCol="0" anchor="t">
            <a:spAutoFit/>
          </a:bodyPr>
          <a:lstStyle/>
          <a:p>
            <a:pPr algn="ctr">
              <a:lnSpc>
                <a:spcPts val="10959"/>
              </a:lnSpc>
              <a:spcBef>
                <a:spcPct val="0"/>
              </a:spcBef>
            </a:pPr>
            <a:r>
              <a:rPr lang="es-US" sz="7700" spc="-156" dirty="0" smtClean="0">
                <a:solidFill>
                  <a:srgbClr val="193A4D"/>
                </a:solidFill>
                <a:latin typeface="Playlist Script"/>
              </a:rPr>
              <a:t>Proceso de la Corte de Bienestar al Menor </a:t>
            </a:r>
            <a:r>
              <a:rPr lang="en-US" sz="7700" spc="-156" dirty="0" smtClean="0">
                <a:solidFill>
                  <a:srgbClr val="193A4D"/>
                </a:solidFill>
                <a:latin typeface="Playlist Script"/>
              </a:rPr>
              <a:t>(</a:t>
            </a:r>
            <a:r>
              <a:rPr lang="en-US" sz="7700" spc="-156" dirty="0">
                <a:solidFill>
                  <a:srgbClr val="193A4D"/>
                </a:solidFill>
                <a:latin typeface="Playlist Script"/>
              </a:rPr>
              <a:t>W&amp;IC 300)</a:t>
            </a:r>
          </a:p>
        </p:txBody>
      </p:sp>
      <p:sp>
        <p:nvSpPr>
          <p:cNvPr id="14" name="TextBox 14"/>
          <p:cNvSpPr txBox="1"/>
          <p:nvPr/>
        </p:nvSpPr>
        <p:spPr>
          <a:xfrm>
            <a:off x="1675569" y="1849884"/>
            <a:ext cx="14946844" cy="1423467"/>
          </a:xfrm>
          <a:prstGeom prst="rect">
            <a:avLst/>
          </a:prstGeom>
        </p:spPr>
        <p:txBody>
          <a:bodyPr lIns="0" tIns="0" rIns="0" bIns="0" rtlCol="0" anchor="t">
            <a:spAutoFit/>
          </a:bodyPr>
          <a:lstStyle/>
          <a:p>
            <a:pPr algn="ctr">
              <a:lnSpc>
                <a:spcPts val="3710"/>
              </a:lnSpc>
            </a:pPr>
            <a:r>
              <a:rPr lang="es-US" sz="2650" dirty="0" smtClean="0">
                <a:solidFill>
                  <a:srgbClr val="000000"/>
                </a:solidFill>
                <a:latin typeface="Fira Sans Light Bold"/>
              </a:rPr>
              <a:t>Un joven es temporalmente separado de sus padre(s) o guardián(es) debido a alegaciones comprobadas de abuso de niño o negligencia.</a:t>
            </a:r>
          </a:p>
          <a:p>
            <a:pPr algn="ctr">
              <a:lnSpc>
                <a:spcPts val="3710"/>
              </a:lnSpc>
            </a:pPr>
            <a:endParaRPr lang="en-US" sz="2650" dirty="0">
              <a:solidFill>
                <a:srgbClr val="000000"/>
              </a:solidFill>
              <a:latin typeface="Fira Sans Light Bold"/>
            </a:endParaRPr>
          </a:p>
        </p:txBody>
      </p:sp>
      <p:sp>
        <p:nvSpPr>
          <p:cNvPr id="15" name="TextBox 15"/>
          <p:cNvSpPr txBox="1"/>
          <p:nvPr/>
        </p:nvSpPr>
        <p:spPr>
          <a:xfrm>
            <a:off x="4112052" y="3287522"/>
            <a:ext cx="7748315" cy="1897955"/>
          </a:xfrm>
          <a:prstGeom prst="rect">
            <a:avLst/>
          </a:prstGeom>
        </p:spPr>
        <p:txBody>
          <a:bodyPr lIns="0" tIns="0" rIns="0" bIns="0" rtlCol="0" anchor="t">
            <a:spAutoFit/>
          </a:bodyPr>
          <a:lstStyle/>
          <a:p>
            <a:pPr>
              <a:lnSpc>
                <a:spcPts val="3709"/>
              </a:lnSpc>
            </a:pPr>
            <a:r>
              <a:rPr lang="es-US" sz="2649" dirty="0" smtClean="0">
                <a:solidFill>
                  <a:srgbClr val="000000"/>
                </a:solidFill>
                <a:latin typeface="Fira Sans Light Bold"/>
              </a:rPr>
              <a:t>La Corte decide si un niño permanecerá en Cuidado de Crianza mientras es determinado si las alegaciones son verdaderas &amp; cual será el plan para la familia. </a:t>
            </a:r>
            <a:endParaRPr lang="es-US" sz="2649" dirty="0">
              <a:solidFill>
                <a:srgbClr val="000000"/>
              </a:solidFill>
              <a:latin typeface="Fira Sans Light Bold"/>
            </a:endParaRPr>
          </a:p>
        </p:txBody>
      </p:sp>
      <p:grpSp>
        <p:nvGrpSpPr>
          <p:cNvPr id="16" name="Group 16"/>
          <p:cNvGrpSpPr/>
          <p:nvPr/>
        </p:nvGrpSpPr>
        <p:grpSpPr>
          <a:xfrm>
            <a:off x="132746" y="5248275"/>
            <a:ext cx="3826309" cy="2376025"/>
            <a:chOff x="-162995" y="0"/>
            <a:chExt cx="5101746" cy="3168033"/>
          </a:xfrm>
        </p:grpSpPr>
        <p:grpSp>
          <p:nvGrpSpPr>
            <p:cNvPr id="17" name="Group 17"/>
            <p:cNvGrpSpPr/>
            <p:nvPr/>
          </p:nvGrpSpPr>
          <p:grpSpPr>
            <a:xfrm>
              <a:off x="2096709" y="162996"/>
              <a:ext cx="2842042" cy="2842042"/>
              <a:chOff x="0" y="0"/>
              <a:chExt cx="812800" cy="812800"/>
            </a:xfrm>
          </p:grpSpPr>
          <p:sp>
            <p:nvSpPr>
              <p:cNvPr id="18" name="Freeform 18"/>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193A4D"/>
              </a:solidFill>
            </p:spPr>
          </p:sp>
          <p:sp>
            <p:nvSpPr>
              <p:cNvPr id="19" name="TextBox 19"/>
              <p:cNvSpPr txBox="1"/>
              <p:nvPr/>
            </p:nvSpPr>
            <p:spPr>
              <a:xfrm>
                <a:off x="0" y="146050"/>
                <a:ext cx="711200" cy="463550"/>
              </a:xfrm>
              <a:prstGeom prst="rect">
                <a:avLst/>
              </a:prstGeom>
            </p:spPr>
            <p:txBody>
              <a:bodyPr lIns="49466" tIns="49466" rIns="49466" bIns="49466" rtlCol="0" anchor="ctr"/>
              <a:lstStyle/>
              <a:p>
                <a:pPr algn="ctr">
                  <a:lnSpc>
                    <a:spcPts val="3500"/>
                  </a:lnSpc>
                </a:pPr>
                <a:endParaRPr/>
              </a:p>
            </p:txBody>
          </p:sp>
        </p:grpSp>
        <p:grpSp>
          <p:nvGrpSpPr>
            <p:cNvPr id="20" name="Group 20"/>
            <p:cNvGrpSpPr/>
            <p:nvPr/>
          </p:nvGrpSpPr>
          <p:grpSpPr>
            <a:xfrm>
              <a:off x="0" y="0"/>
              <a:ext cx="3212175" cy="3168033"/>
              <a:chOff x="0" y="0"/>
              <a:chExt cx="651620" cy="642665"/>
            </a:xfrm>
          </p:grpSpPr>
          <p:sp>
            <p:nvSpPr>
              <p:cNvPr id="21" name="Freeform 21"/>
              <p:cNvSpPr/>
              <p:nvPr/>
            </p:nvSpPr>
            <p:spPr>
              <a:xfrm>
                <a:off x="0" y="0"/>
                <a:ext cx="651620" cy="642665"/>
              </a:xfrm>
              <a:custGeom>
                <a:avLst/>
                <a:gdLst/>
                <a:ahLst/>
                <a:cxnLst/>
                <a:rect l="l" t="t" r="r" b="b"/>
                <a:pathLst>
                  <a:path w="651620" h="642665">
                    <a:moveTo>
                      <a:pt x="163892" y="0"/>
                    </a:moveTo>
                    <a:lnTo>
                      <a:pt x="487727" y="0"/>
                    </a:lnTo>
                    <a:cubicBezTo>
                      <a:pt x="531194" y="0"/>
                      <a:pt x="572881" y="17267"/>
                      <a:pt x="603617" y="48003"/>
                    </a:cubicBezTo>
                    <a:cubicBezTo>
                      <a:pt x="634352" y="78739"/>
                      <a:pt x="651620" y="120425"/>
                      <a:pt x="651620" y="163892"/>
                    </a:cubicBezTo>
                    <a:lnTo>
                      <a:pt x="651620" y="478773"/>
                    </a:lnTo>
                    <a:cubicBezTo>
                      <a:pt x="651620" y="522240"/>
                      <a:pt x="634352" y="563926"/>
                      <a:pt x="603617" y="594662"/>
                    </a:cubicBezTo>
                    <a:cubicBezTo>
                      <a:pt x="572881" y="625398"/>
                      <a:pt x="531194" y="642665"/>
                      <a:pt x="487727" y="642665"/>
                    </a:cubicBezTo>
                    <a:lnTo>
                      <a:pt x="163892" y="642665"/>
                    </a:lnTo>
                    <a:cubicBezTo>
                      <a:pt x="73377" y="642665"/>
                      <a:pt x="0" y="569288"/>
                      <a:pt x="0" y="478773"/>
                    </a:cubicBezTo>
                    <a:lnTo>
                      <a:pt x="0" y="163892"/>
                    </a:lnTo>
                    <a:cubicBezTo>
                      <a:pt x="0" y="120425"/>
                      <a:pt x="17267" y="78739"/>
                      <a:pt x="48003" y="48003"/>
                    </a:cubicBezTo>
                    <a:cubicBezTo>
                      <a:pt x="78739" y="17267"/>
                      <a:pt x="120425" y="0"/>
                      <a:pt x="163892" y="0"/>
                    </a:cubicBezTo>
                    <a:close/>
                  </a:path>
                </a:pathLst>
              </a:custGeom>
              <a:solidFill>
                <a:srgbClr val="193A4D"/>
              </a:solidFill>
            </p:spPr>
          </p:sp>
          <p:sp>
            <p:nvSpPr>
              <p:cNvPr id="22" name="TextBox 22"/>
              <p:cNvSpPr txBox="1"/>
              <p:nvPr/>
            </p:nvSpPr>
            <p:spPr>
              <a:xfrm>
                <a:off x="0" y="-57150"/>
                <a:ext cx="812800" cy="869950"/>
              </a:xfrm>
              <a:prstGeom prst="rect">
                <a:avLst/>
              </a:prstGeom>
            </p:spPr>
            <p:txBody>
              <a:bodyPr lIns="49466" tIns="49466" rIns="49466" bIns="49466" rtlCol="0" anchor="ctr"/>
              <a:lstStyle/>
              <a:p>
                <a:pPr algn="ctr">
                  <a:lnSpc>
                    <a:spcPts val="3500"/>
                  </a:lnSpc>
                </a:pPr>
                <a:endParaRPr/>
              </a:p>
            </p:txBody>
          </p:sp>
        </p:grpSp>
        <p:sp>
          <p:nvSpPr>
            <p:cNvPr id="23" name="TextBox 23"/>
            <p:cNvSpPr txBox="1"/>
            <p:nvPr/>
          </p:nvSpPr>
          <p:spPr>
            <a:xfrm>
              <a:off x="-162995" y="438851"/>
              <a:ext cx="3775302" cy="2051844"/>
            </a:xfrm>
            <a:prstGeom prst="rect">
              <a:avLst/>
            </a:prstGeom>
          </p:spPr>
          <p:txBody>
            <a:bodyPr wrap="square" lIns="0" tIns="0" rIns="0" bIns="0" rtlCol="0" anchor="t">
              <a:spAutoFit/>
            </a:bodyPr>
            <a:lstStyle/>
            <a:p>
              <a:pPr algn="ctr">
                <a:lnSpc>
                  <a:spcPts val="3958"/>
                </a:lnSpc>
              </a:pPr>
              <a:r>
                <a:rPr lang="es-US" sz="2827" dirty="0" smtClean="0">
                  <a:solidFill>
                    <a:srgbClr val="FFFFFF"/>
                  </a:solidFill>
                  <a:latin typeface="Fira Sans Medium"/>
                </a:rPr>
                <a:t>Audiencia Jurisdiccional/</a:t>
              </a:r>
            </a:p>
            <a:p>
              <a:pPr algn="ctr">
                <a:lnSpc>
                  <a:spcPts val="3958"/>
                </a:lnSpc>
              </a:pPr>
              <a:r>
                <a:rPr lang="es-US" sz="2827" dirty="0" smtClean="0">
                  <a:solidFill>
                    <a:srgbClr val="FFFFFF"/>
                  </a:solidFill>
                  <a:latin typeface="Fira Sans Medium"/>
                </a:rPr>
                <a:t>Disposición </a:t>
              </a:r>
              <a:endParaRPr lang="es-US" sz="2827" dirty="0">
                <a:solidFill>
                  <a:srgbClr val="FFFFFF"/>
                </a:solidFill>
                <a:latin typeface="Fira Sans Medium"/>
              </a:endParaRPr>
            </a:p>
          </p:txBody>
        </p:sp>
      </p:grpSp>
      <p:sp>
        <p:nvSpPr>
          <p:cNvPr id="24" name="TextBox 24"/>
          <p:cNvSpPr txBox="1"/>
          <p:nvPr/>
        </p:nvSpPr>
        <p:spPr>
          <a:xfrm>
            <a:off x="4112052" y="5805580"/>
            <a:ext cx="7748315" cy="1897955"/>
          </a:xfrm>
          <a:prstGeom prst="rect">
            <a:avLst/>
          </a:prstGeom>
        </p:spPr>
        <p:txBody>
          <a:bodyPr lIns="0" tIns="0" rIns="0" bIns="0" rtlCol="0" anchor="t">
            <a:spAutoFit/>
          </a:bodyPr>
          <a:lstStyle/>
          <a:p>
            <a:pPr>
              <a:lnSpc>
                <a:spcPts val="3709"/>
              </a:lnSpc>
            </a:pPr>
            <a:r>
              <a:rPr lang="es-US" sz="2649" dirty="0" smtClean="0">
                <a:solidFill>
                  <a:srgbClr val="000000"/>
                </a:solidFill>
                <a:latin typeface="Fira Sans Light Bold"/>
              </a:rPr>
              <a:t>La Corte decide si un niño permanecerá en Cuidado de Crianza mientras es determinado si las alegaciones son verdaderas &amp; cual será el plan para la familia.</a:t>
            </a:r>
            <a:endParaRPr lang="es-US" sz="2649" dirty="0">
              <a:solidFill>
                <a:srgbClr val="000000"/>
              </a:solidFill>
              <a:latin typeface="Fira Sans Light Bold"/>
            </a:endParaRPr>
          </a:p>
        </p:txBody>
      </p:sp>
      <p:grpSp>
        <p:nvGrpSpPr>
          <p:cNvPr id="25" name="Group 25"/>
          <p:cNvGrpSpPr/>
          <p:nvPr/>
        </p:nvGrpSpPr>
        <p:grpSpPr>
          <a:xfrm>
            <a:off x="1827524" y="7851322"/>
            <a:ext cx="2131532" cy="2131532"/>
            <a:chOff x="0" y="0"/>
            <a:chExt cx="812800" cy="812800"/>
          </a:xfrm>
        </p:grpSpPr>
        <p:sp>
          <p:nvSpPr>
            <p:cNvPr id="26" name="Freeform 26"/>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7D8489"/>
            </a:solidFill>
          </p:spPr>
        </p:sp>
        <p:sp>
          <p:nvSpPr>
            <p:cNvPr id="27" name="TextBox 27"/>
            <p:cNvSpPr txBox="1"/>
            <p:nvPr/>
          </p:nvSpPr>
          <p:spPr>
            <a:xfrm>
              <a:off x="0" y="146050"/>
              <a:ext cx="711200" cy="463550"/>
            </a:xfrm>
            <a:prstGeom prst="rect">
              <a:avLst/>
            </a:prstGeom>
          </p:spPr>
          <p:txBody>
            <a:bodyPr lIns="49466" tIns="49466" rIns="49466" bIns="49466" rtlCol="0" anchor="ctr"/>
            <a:lstStyle/>
            <a:p>
              <a:pPr algn="ctr">
                <a:lnSpc>
                  <a:spcPts val="3500"/>
                </a:lnSpc>
              </a:pPr>
              <a:endParaRPr/>
            </a:p>
          </p:txBody>
        </p:sp>
      </p:grpSp>
      <p:grpSp>
        <p:nvGrpSpPr>
          <p:cNvPr id="28" name="Group 28"/>
          <p:cNvGrpSpPr/>
          <p:nvPr/>
        </p:nvGrpSpPr>
        <p:grpSpPr>
          <a:xfrm>
            <a:off x="254992" y="7729075"/>
            <a:ext cx="2409131" cy="2376025"/>
            <a:chOff x="0" y="0"/>
            <a:chExt cx="651620" cy="642665"/>
          </a:xfrm>
        </p:grpSpPr>
        <p:sp>
          <p:nvSpPr>
            <p:cNvPr id="29" name="Freeform 29"/>
            <p:cNvSpPr/>
            <p:nvPr/>
          </p:nvSpPr>
          <p:spPr>
            <a:xfrm>
              <a:off x="0" y="0"/>
              <a:ext cx="651620" cy="642665"/>
            </a:xfrm>
            <a:custGeom>
              <a:avLst/>
              <a:gdLst/>
              <a:ahLst/>
              <a:cxnLst/>
              <a:rect l="l" t="t" r="r" b="b"/>
              <a:pathLst>
                <a:path w="651620" h="642665">
                  <a:moveTo>
                    <a:pt x="163892" y="0"/>
                  </a:moveTo>
                  <a:lnTo>
                    <a:pt x="487727" y="0"/>
                  </a:lnTo>
                  <a:cubicBezTo>
                    <a:pt x="531194" y="0"/>
                    <a:pt x="572881" y="17267"/>
                    <a:pt x="603617" y="48003"/>
                  </a:cubicBezTo>
                  <a:cubicBezTo>
                    <a:pt x="634352" y="78739"/>
                    <a:pt x="651620" y="120425"/>
                    <a:pt x="651620" y="163892"/>
                  </a:cubicBezTo>
                  <a:lnTo>
                    <a:pt x="651620" y="478773"/>
                  </a:lnTo>
                  <a:cubicBezTo>
                    <a:pt x="651620" y="522240"/>
                    <a:pt x="634352" y="563926"/>
                    <a:pt x="603617" y="594662"/>
                  </a:cubicBezTo>
                  <a:cubicBezTo>
                    <a:pt x="572881" y="625398"/>
                    <a:pt x="531194" y="642665"/>
                    <a:pt x="487727" y="642665"/>
                  </a:cubicBezTo>
                  <a:lnTo>
                    <a:pt x="163892" y="642665"/>
                  </a:lnTo>
                  <a:cubicBezTo>
                    <a:pt x="73377" y="642665"/>
                    <a:pt x="0" y="569288"/>
                    <a:pt x="0" y="478773"/>
                  </a:cubicBezTo>
                  <a:lnTo>
                    <a:pt x="0" y="163892"/>
                  </a:lnTo>
                  <a:cubicBezTo>
                    <a:pt x="0" y="120425"/>
                    <a:pt x="17267" y="78739"/>
                    <a:pt x="48003" y="48003"/>
                  </a:cubicBezTo>
                  <a:cubicBezTo>
                    <a:pt x="78739" y="17267"/>
                    <a:pt x="120425" y="0"/>
                    <a:pt x="163892" y="0"/>
                  </a:cubicBezTo>
                  <a:close/>
                </a:path>
              </a:pathLst>
            </a:custGeom>
            <a:solidFill>
              <a:srgbClr val="7D8489"/>
            </a:solidFill>
          </p:spPr>
        </p:sp>
        <p:sp>
          <p:nvSpPr>
            <p:cNvPr id="30" name="TextBox 30"/>
            <p:cNvSpPr txBox="1"/>
            <p:nvPr/>
          </p:nvSpPr>
          <p:spPr>
            <a:xfrm>
              <a:off x="0" y="-57150"/>
              <a:ext cx="812800" cy="869950"/>
            </a:xfrm>
            <a:prstGeom prst="rect">
              <a:avLst/>
            </a:prstGeom>
          </p:spPr>
          <p:txBody>
            <a:bodyPr lIns="49466" tIns="49466" rIns="49466" bIns="49466" rtlCol="0" anchor="ctr"/>
            <a:lstStyle/>
            <a:p>
              <a:pPr algn="ctr">
                <a:lnSpc>
                  <a:spcPts val="3500"/>
                </a:lnSpc>
              </a:pPr>
              <a:endParaRPr/>
            </a:p>
          </p:txBody>
        </p:sp>
      </p:grpSp>
      <p:sp>
        <p:nvSpPr>
          <p:cNvPr id="31" name="TextBox 31"/>
          <p:cNvSpPr txBox="1"/>
          <p:nvPr/>
        </p:nvSpPr>
        <p:spPr>
          <a:xfrm>
            <a:off x="273858" y="8301646"/>
            <a:ext cx="2371399" cy="1144159"/>
          </a:xfrm>
          <a:prstGeom prst="rect">
            <a:avLst/>
          </a:prstGeom>
        </p:spPr>
        <p:txBody>
          <a:bodyPr lIns="0" tIns="0" rIns="0" bIns="0" rtlCol="0" anchor="t">
            <a:spAutoFit/>
          </a:bodyPr>
          <a:lstStyle/>
          <a:p>
            <a:pPr algn="ctr">
              <a:lnSpc>
                <a:spcPts val="4606"/>
              </a:lnSpc>
            </a:pPr>
            <a:r>
              <a:rPr lang="es-US" sz="3290" dirty="0" smtClean="0">
                <a:solidFill>
                  <a:srgbClr val="FFFFFF"/>
                </a:solidFill>
                <a:latin typeface="Fira Sans Medium"/>
              </a:rPr>
              <a:t>Audiencias de Repaso</a:t>
            </a:r>
            <a:endParaRPr lang="es-US" sz="3290" dirty="0">
              <a:solidFill>
                <a:srgbClr val="FFFFFF"/>
              </a:solidFill>
              <a:latin typeface="Fira Sans Medium"/>
            </a:endParaRPr>
          </a:p>
        </p:txBody>
      </p:sp>
      <p:sp>
        <p:nvSpPr>
          <p:cNvPr id="32" name="TextBox 32"/>
          <p:cNvSpPr txBox="1"/>
          <p:nvPr/>
        </p:nvSpPr>
        <p:spPr>
          <a:xfrm>
            <a:off x="4112052" y="8145893"/>
            <a:ext cx="7578320" cy="1897955"/>
          </a:xfrm>
          <a:prstGeom prst="rect">
            <a:avLst/>
          </a:prstGeom>
        </p:spPr>
        <p:txBody>
          <a:bodyPr lIns="0" tIns="0" rIns="0" bIns="0" rtlCol="0" anchor="t">
            <a:spAutoFit/>
          </a:bodyPr>
          <a:lstStyle/>
          <a:p>
            <a:pPr>
              <a:lnSpc>
                <a:spcPts val="3709"/>
              </a:lnSpc>
            </a:pPr>
            <a:r>
              <a:rPr lang="es-US" sz="2649" dirty="0" smtClean="0">
                <a:solidFill>
                  <a:srgbClr val="000000"/>
                </a:solidFill>
                <a:latin typeface="Fira Sans Light Bold"/>
              </a:rPr>
              <a:t>Cada 6 meses una audiencia es programada para evaluar el progreso de los padres en su plan de caso o del niño en su plan de permanencia si los padres no están recibiendo servicios.</a:t>
            </a:r>
            <a:endParaRPr lang="es-US" sz="2649" dirty="0">
              <a:solidFill>
                <a:srgbClr val="000000"/>
              </a:solidFill>
              <a:latin typeface="Fira Sans Light Bold"/>
            </a:endParaRPr>
          </a:p>
        </p:txBody>
      </p:sp>
      <p:grpSp>
        <p:nvGrpSpPr>
          <p:cNvPr id="33" name="Group 33"/>
          <p:cNvGrpSpPr/>
          <p:nvPr/>
        </p:nvGrpSpPr>
        <p:grpSpPr>
          <a:xfrm>
            <a:off x="14474248" y="2573465"/>
            <a:ext cx="2376025" cy="3704063"/>
            <a:chOff x="0" y="0"/>
            <a:chExt cx="3168033" cy="4938751"/>
          </a:xfrm>
        </p:grpSpPr>
        <p:grpSp>
          <p:nvGrpSpPr>
            <p:cNvPr id="34" name="Group 34"/>
            <p:cNvGrpSpPr/>
            <p:nvPr/>
          </p:nvGrpSpPr>
          <p:grpSpPr>
            <a:xfrm rot="5400000">
              <a:off x="162996" y="2096709"/>
              <a:ext cx="2842042" cy="2842042"/>
              <a:chOff x="0" y="0"/>
              <a:chExt cx="812800" cy="812800"/>
            </a:xfrm>
          </p:grpSpPr>
          <p:sp>
            <p:nvSpPr>
              <p:cNvPr id="35" name="Freeform 35"/>
              <p:cNvSpPr/>
              <p:nvPr/>
            </p:nvSpPr>
            <p:spPr>
              <a:xfrm>
                <a:off x="0" y="0"/>
                <a:ext cx="812800" cy="812800"/>
              </a:xfrm>
              <a:custGeom>
                <a:avLst/>
                <a:gdLst/>
                <a:ahLst/>
                <a:cxnLst/>
                <a:rect l="l" t="t" r="r" b="b"/>
                <a:pathLst>
                  <a:path w="812800" h="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415969"/>
              </a:solidFill>
            </p:spPr>
          </p:sp>
          <p:sp>
            <p:nvSpPr>
              <p:cNvPr id="36" name="TextBox 36"/>
              <p:cNvSpPr txBox="1"/>
              <p:nvPr/>
            </p:nvSpPr>
            <p:spPr>
              <a:xfrm>
                <a:off x="0" y="146050"/>
                <a:ext cx="711200" cy="463550"/>
              </a:xfrm>
              <a:prstGeom prst="rect">
                <a:avLst/>
              </a:prstGeom>
            </p:spPr>
            <p:txBody>
              <a:bodyPr lIns="49466" tIns="49466" rIns="49466" bIns="49466" rtlCol="0" anchor="ctr"/>
              <a:lstStyle/>
              <a:p>
                <a:pPr algn="ctr">
                  <a:lnSpc>
                    <a:spcPts val="3500"/>
                  </a:lnSpc>
                </a:pPr>
                <a:endParaRPr/>
              </a:p>
            </p:txBody>
          </p:sp>
        </p:grpSp>
        <p:grpSp>
          <p:nvGrpSpPr>
            <p:cNvPr id="37" name="Group 37"/>
            <p:cNvGrpSpPr/>
            <p:nvPr/>
          </p:nvGrpSpPr>
          <p:grpSpPr>
            <a:xfrm rot="5400000">
              <a:off x="-22071" y="22071"/>
              <a:ext cx="3212175" cy="3168033"/>
              <a:chOff x="0" y="0"/>
              <a:chExt cx="651620" cy="642665"/>
            </a:xfrm>
          </p:grpSpPr>
          <p:sp>
            <p:nvSpPr>
              <p:cNvPr id="38" name="Freeform 38"/>
              <p:cNvSpPr/>
              <p:nvPr/>
            </p:nvSpPr>
            <p:spPr>
              <a:xfrm>
                <a:off x="0" y="0"/>
                <a:ext cx="651620" cy="642665"/>
              </a:xfrm>
              <a:custGeom>
                <a:avLst/>
                <a:gdLst/>
                <a:ahLst/>
                <a:cxnLst/>
                <a:rect l="l" t="t" r="r" b="b"/>
                <a:pathLst>
                  <a:path w="651620" h="642665">
                    <a:moveTo>
                      <a:pt x="163892" y="0"/>
                    </a:moveTo>
                    <a:lnTo>
                      <a:pt x="487727" y="0"/>
                    </a:lnTo>
                    <a:cubicBezTo>
                      <a:pt x="531194" y="0"/>
                      <a:pt x="572881" y="17267"/>
                      <a:pt x="603617" y="48003"/>
                    </a:cubicBezTo>
                    <a:cubicBezTo>
                      <a:pt x="634352" y="78739"/>
                      <a:pt x="651620" y="120425"/>
                      <a:pt x="651620" y="163892"/>
                    </a:cubicBezTo>
                    <a:lnTo>
                      <a:pt x="651620" y="478773"/>
                    </a:lnTo>
                    <a:cubicBezTo>
                      <a:pt x="651620" y="522240"/>
                      <a:pt x="634352" y="563926"/>
                      <a:pt x="603617" y="594662"/>
                    </a:cubicBezTo>
                    <a:cubicBezTo>
                      <a:pt x="572881" y="625398"/>
                      <a:pt x="531194" y="642665"/>
                      <a:pt x="487727" y="642665"/>
                    </a:cubicBezTo>
                    <a:lnTo>
                      <a:pt x="163892" y="642665"/>
                    </a:lnTo>
                    <a:cubicBezTo>
                      <a:pt x="73377" y="642665"/>
                      <a:pt x="0" y="569288"/>
                      <a:pt x="0" y="478773"/>
                    </a:cubicBezTo>
                    <a:lnTo>
                      <a:pt x="0" y="163892"/>
                    </a:lnTo>
                    <a:cubicBezTo>
                      <a:pt x="0" y="120425"/>
                      <a:pt x="17267" y="78739"/>
                      <a:pt x="48003" y="48003"/>
                    </a:cubicBezTo>
                    <a:cubicBezTo>
                      <a:pt x="78739" y="17267"/>
                      <a:pt x="120425" y="0"/>
                      <a:pt x="163892" y="0"/>
                    </a:cubicBezTo>
                    <a:close/>
                  </a:path>
                </a:pathLst>
              </a:custGeom>
              <a:solidFill>
                <a:srgbClr val="415969"/>
              </a:solidFill>
            </p:spPr>
          </p:sp>
          <p:sp>
            <p:nvSpPr>
              <p:cNvPr id="39" name="TextBox 39"/>
              <p:cNvSpPr txBox="1"/>
              <p:nvPr/>
            </p:nvSpPr>
            <p:spPr>
              <a:xfrm>
                <a:off x="0" y="-57150"/>
                <a:ext cx="812800" cy="869950"/>
              </a:xfrm>
              <a:prstGeom prst="rect">
                <a:avLst/>
              </a:prstGeom>
            </p:spPr>
            <p:txBody>
              <a:bodyPr lIns="49466" tIns="49466" rIns="49466" bIns="49466" rtlCol="0" anchor="ctr"/>
              <a:lstStyle/>
              <a:p>
                <a:pPr algn="ctr">
                  <a:lnSpc>
                    <a:spcPts val="3500"/>
                  </a:lnSpc>
                </a:pPr>
                <a:endParaRPr/>
              </a:p>
            </p:txBody>
          </p:sp>
        </p:grpSp>
        <p:sp>
          <p:nvSpPr>
            <p:cNvPr id="40" name="TextBox 40"/>
            <p:cNvSpPr txBox="1"/>
            <p:nvPr/>
          </p:nvSpPr>
          <p:spPr>
            <a:xfrm>
              <a:off x="0" y="423548"/>
              <a:ext cx="3161866" cy="2359620"/>
            </a:xfrm>
            <a:prstGeom prst="rect">
              <a:avLst/>
            </a:prstGeom>
          </p:spPr>
          <p:txBody>
            <a:bodyPr lIns="0" tIns="0" rIns="0" bIns="0" rtlCol="0" anchor="t">
              <a:spAutoFit/>
            </a:bodyPr>
            <a:lstStyle/>
            <a:p>
              <a:pPr algn="ctr">
                <a:lnSpc>
                  <a:spcPts val="4606"/>
                </a:lnSpc>
              </a:pPr>
              <a:r>
                <a:rPr lang="es-US" sz="3290" dirty="0" smtClean="0">
                  <a:solidFill>
                    <a:srgbClr val="FFFFFF"/>
                  </a:solidFill>
                  <a:latin typeface="Fira Sans Medium"/>
                </a:rPr>
                <a:t>Audiencia</a:t>
              </a:r>
              <a:r>
                <a:rPr lang="en-US" sz="3290" dirty="0" smtClean="0">
                  <a:solidFill>
                    <a:srgbClr val="FFFFFF"/>
                  </a:solidFill>
                  <a:latin typeface="Fira Sans Medium"/>
                </a:rPr>
                <a:t> 366.26</a:t>
              </a:r>
              <a:endParaRPr lang="en-US" sz="3290" dirty="0">
                <a:solidFill>
                  <a:srgbClr val="FFFFFF"/>
                </a:solidFill>
                <a:latin typeface="Fira Sans Medium"/>
              </a:endParaRPr>
            </a:p>
            <a:p>
              <a:pPr algn="ctr">
                <a:lnSpc>
                  <a:spcPts val="4606"/>
                </a:lnSpc>
              </a:pPr>
              <a:r>
                <a:rPr lang="en-US" sz="3290" dirty="0" smtClean="0">
                  <a:solidFill>
                    <a:srgbClr val="FFFFFF"/>
                  </a:solidFill>
                  <a:latin typeface="Fira Sans Medium"/>
                </a:rPr>
                <a:t>o 366.3</a:t>
              </a:r>
              <a:endParaRPr lang="en-US" sz="3290" dirty="0">
                <a:solidFill>
                  <a:srgbClr val="FFFFFF"/>
                </a:solidFill>
                <a:latin typeface="Fira Sans Medium"/>
              </a:endParaRPr>
            </a:p>
          </p:txBody>
        </p:sp>
      </p:grpSp>
      <p:sp>
        <p:nvSpPr>
          <p:cNvPr id="41" name="TextBox 41"/>
          <p:cNvSpPr txBox="1"/>
          <p:nvPr/>
        </p:nvSpPr>
        <p:spPr>
          <a:xfrm>
            <a:off x="13131063" y="6660377"/>
            <a:ext cx="4790404" cy="3292824"/>
          </a:xfrm>
          <a:prstGeom prst="rect">
            <a:avLst/>
          </a:prstGeom>
        </p:spPr>
        <p:txBody>
          <a:bodyPr lIns="0" tIns="0" rIns="0" bIns="0" rtlCol="0" anchor="t">
            <a:spAutoFit/>
          </a:bodyPr>
          <a:lstStyle/>
          <a:p>
            <a:pPr>
              <a:lnSpc>
                <a:spcPts val="3709"/>
              </a:lnSpc>
            </a:pPr>
            <a:r>
              <a:rPr lang="es-US" sz="2649" dirty="0" smtClean="0">
                <a:solidFill>
                  <a:srgbClr val="000000"/>
                </a:solidFill>
                <a:latin typeface="Fira Sans Light Bold"/>
              </a:rPr>
              <a:t>Las Audiencias de Permanencia para cuidado de largo plazo incluyendo Adopción, Tutela Legal, Pariente Apto &amp; Dispuesto, o otro Plan de Arreglo de Vivienda </a:t>
            </a:r>
            <a:r>
              <a:rPr lang="en-US" sz="2649" dirty="0" smtClean="0">
                <a:solidFill>
                  <a:srgbClr val="000000"/>
                </a:solidFill>
                <a:latin typeface="Fira Sans Light Bold"/>
              </a:rPr>
              <a:t>(</a:t>
            </a:r>
            <a:r>
              <a:rPr lang="en-US" sz="2649" dirty="0">
                <a:solidFill>
                  <a:srgbClr val="000000"/>
                </a:solidFill>
                <a:latin typeface="Fira Sans Light Bold"/>
              </a:rPr>
              <a:t>APPLA)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1721"/>
            <a:ext cx="24356819" cy="1221948"/>
            <a:chOff x="0" y="0"/>
            <a:chExt cx="6414965" cy="321830"/>
          </a:xfrm>
        </p:grpSpPr>
        <p:sp>
          <p:nvSpPr>
            <p:cNvPr id="3" name="Freeform 3"/>
            <p:cNvSpPr/>
            <p:nvPr/>
          </p:nvSpPr>
          <p:spPr>
            <a:xfrm>
              <a:off x="0" y="0"/>
              <a:ext cx="6414965" cy="321830"/>
            </a:xfrm>
            <a:custGeom>
              <a:avLst/>
              <a:gdLst/>
              <a:ahLst/>
              <a:cxnLst/>
              <a:rect l="l" t="t" r="r" b="b"/>
              <a:pathLst>
                <a:path w="6414965" h="321830">
                  <a:moveTo>
                    <a:pt x="4811223" y="0"/>
                  </a:moveTo>
                  <a:lnTo>
                    <a:pt x="0" y="0"/>
                  </a:lnTo>
                  <a:lnTo>
                    <a:pt x="0" y="321830"/>
                  </a:lnTo>
                  <a:lnTo>
                    <a:pt x="4811223" y="321830"/>
                  </a:lnTo>
                  <a:lnTo>
                    <a:pt x="6414965" y="160915"/>
                  </a:lnTo>
                  <a:lnTo>
                    <a:pt x="4811223" y="0"/>
                  </a:lnTo>
                  <a:close/>
                </a:path>
              </a:pathLst>
            </a:custGeom>
            <a:solidFill>
              <a:srgbClr val="B5C76F"/>
            </a:solidFill>
          </p:spPr>
        </p:sp>
        <p:sp>
          <p:nvSpPr>
            <p:cNvPr id="4" name="TextBox 4"/>
            <p:cNvSpPr txBox="1"/>
            <p:nvPr/>
          </p:nvSpPr>
          <p:spPr>
            <a:xfrm>
              <a:off x="0" y="-47625"/>
              <a:ext cx="698500" cy="454025"/>
            </a:xfrm>
            <a:prstGeom prst="rect">
              <a:avLst/>
            </a:prstGeom>
          </p:spPr>
          <p:txBody>
            <a:bodyPr lIns="50800" tIns="50800" rIns="50800" bIns="50800" rtlCol="0" anchor="ctr"/>
            <a:lstStyle/>
            <a:p>
              <a:pPr algn="ctr">
                <a:lnSpc>
                  <a:spcPts val="3499"/>
                </a:lnSpc>
              </a:pPr>
              <a:endParaRPr/>
            </a:p>
          </p:txBody>
        </p:sp>
      </p:grpSp>
      <p:sp>
        <p:nvSpPr>
          <p:cNvPr id="5" name="Freeform 5"/>
          <p:cNvSpPr/>
          <p:nvPr/>
        </p:nvSpPr>
        <p:spPr>
          <a:xfrm>
            <a:off x="213540" y="2896876"/>
            <a:ext cx="17752511" cy="3971378"/>
          </a:xfrm>
          <a:custGeom>
            <a:avLst/>
            <a:gdLst/>
            <a:ahLst/>
            <a:cxnLst/>
            <a:rect l="l" t="t" r="r" b="b"/>
            <a:pathLst>
              <a:path w="17752511" h="3971378">
                <a:moveTo>
                  <a:pt x="0" y="0"/>
                </a:moveTo>
                <a:lnTo>
                  <a:pt x="17752512" y="0"/>
                </a:lnTo>
                <a:lnTo>
                  <a:pt x="17752512" y="3971378"/>
                </a:lnTo>
                <a:lnTo>
                  <a:pt x="0" y="3971378"/>
                </a:lnTo>
                <a:lnTo>
                  <a:pt x="0" y="0"/>
                </a:lnTo>
                <a:close/>
              </a:path>
            </a:pathLst>
          </a:custGeom>
          <a:blipFill>
            <a:blip r:embed="rId2"/>
            <a:stretch>
              <a:fillRect t="-41102" b="-76060"/>
            </a:stretch>
          </a:blipFill>
        </p:spPr>
      </p:sp>
      <p:sp>
        <p:nvSpPr>
          <p:cNvPr id="6" name="TextBox 6"/>
          <p:cNvSpPr txBox="1"/>
          <p:nvPr/>
        </p:nvSpPr>
        <p:spPr>
          <a:xfrm>
            <a:off x="-1752600" y="-71476"/>
            <a:ext cx="20742048" cy="2667397"/>
          </a:xfrm>
          <a:prstGeom prst="rect">
            <a:avLst/>
          </a:prstGeom>
        </p:spPr>
        <p:txBody>
          <a:bodyPr wrap="square" lIns="0" tIns="0" rIns="0" bIns="0" rtlCol="0" anchor="t">
            <a:spAutoFit/>
          </a:bodyPr>
          <a:lstStyle/>
          <a:p>
            <a:pPr algn="ctr">
              <a:lnSpc>
                <a:spcPts val="10399"/>
              </a:lnSpc>
              <a:spcBef>
                <a:spcPct val="0"/>
              </a:spcBef>
            </a:pPr>
            <a:r>
              <a:rPr lang="es-US" sz="7428" spc="-148" dirty="0" smtClean="0">
                <a:solidFill>
                  <a:srgbClr val="193A4D"/>
                </a:solidFill>
                <a:latin typeface="Playlist Script"/>
              </a:rPr>
              <a:t>Proceso de la Corte de Libertad Condicional Juvenil </a:t>
            </a:r>
          </a:p>
          <a:p>
            <a:pPr algn="ctr">
              <a:lnSpc>
                <a:spcPts val="10399"/>
              </a:lnSpc>
              <a:spcBef>
                <a:spcPct val="0"/>
              </a:spcBef>
            </a:pPr>
            <a:r>
              <a:rPr lang="es-US" sz="7428" spc="-148" dirty="0" smtClean="0">
                <a:solidFill>
                  <a:srgbClr val="193A4D"/>
                </a:solidFill>
                <a:latin typeface="Playlist Script"/>
              </a:rPr>
              <a:t>(W&amp;IC 600)</a:t>
            </a:r>
            <a:endParaRPr lang="es-US" sz="7428" spc="-148" dirty="0">
              <a:solidFill>
                <a:srgbClr val="193A4D"/>
              </a:solidFill>
              <a:latin typeface="Playlist Script"/>
            </a:endParaRPr>
          </a:p>
        </p:txBody>
      </p:sp>
      <p:sp>
        <p:nvSpPr>
          <p:cNvPr id="7" name="TextBox 7"/>
          <p:cNvSpPr txBox="1"/>
          <p:nvPr/>
        </p:nvSpPr>
        <p:spPr>
          <a:xfrm>
            <a:off x="-381000" y="2333123"/>
            <a:ext cx="18516600" cy="1243930"/>
          </a:xfrm>
          <a:prstGeom prst="rect">
            <a:avLst/>
          </a:prstGeom>
        </p:spPr>
        <p:txBody>
          <a:bodyPr wrap="square" lIns="0" tIns="0" rIns="0" bIns="0" rtlCol="0" anchor="t">
            <a:spAutoFit/>
          </a:bodyPr>
          <a:lstStyle/>
          <a:p>
            <a:pPr algn="ctr">
              <a:lnSpc>
                <a:spcPts val="3469"/>
              </a:lnSpc>
            </a:pPr>
            <a:r>
              <a:rPr lang="es-US" sz="2478" dirty="0" smtClean="0">
                <a:solidFill>
                  <a:srgbClr val="000000"/>
                </a:solidFill>
                <a:latin typeface="Fira Sans Light Bold"/>
              </a:rPr>
              <a:t>Un joven es arrestado por cometer una ofensa &amp; es temporalmente detenido en el Centro de Detención Juvenil de Kern.</a:t>
            </a:r>
          </a:p>
          <a:p>
            <a:pPr algn="ctr">
              <a:lnSpc>
                <a:spcPts val="3050"/>
              </a:lnSpc>
            </a:pPr>
            <a:endParaRPr lang="en-US" sz="2478" dirty="0">
              <a:solidFill>
                <a:srgbClr val="000000"/>
              </a:solidFill>
              <a:latin typeface="Fira Sans Light Bold"/>
            </a:endParaRPr>
          </a:p>
          <a:p>
            <a:pPr algn="ctr">
              <a:lnSpc>
                <a:spcPts val="3050"/>
              </a:lnSpc>
            </a:pPr>
            <a:endParaRPr lang="en-US" sz="2478" dirty="0">
              <a:solidFill>
                <a:srgbClr val="000000"/>
              </a:solidFill>
              <a:latin typeface="Fira Sans Light Bold"/>
            </a:endParaRPr>
          </a:p>
        </p:txBody>
      </p:sp>
      <p:sp>
        <p:nvSpPr>
          <p:cNvPr id="8" name="TextBox 8"/>
          <p:cNvSpPr txBox="1"/>
          <p:nvPr/>
        </p:nvSpPr>
        <p:spPr>
          <a:xfrm>
            <a:off x="2395150" y="7111679"/>
            <a:ext cx="11093616" cy="474489"/>
          </a:xfrm>
          <a:prstGeom prst="rect">
            <a:avLst/>
          </a:prstGeom>
        </p:spPr>
        <p:txBody>
          <a:bodyPr lIns="0" tIns="0" rIns="0" bIns="0" rtlCol="0" anchor="t">
            <a:spAutoFit/>
          </a:bodyPr>
          <a:lstStyle/>
          <a:p>
            <a:pPr>
              <a:lnSpc>
                <a:spcPts val="3709"/>
              </a:lnSpc>
            </a:pPr>
            <a:r>
              <a:rPr lang="es-US" sz="2649" dirty="0" smtClean="0">
                <a:solidFill>
                  <a:srgbClr val="000000"/>
                </a:solidFill>
                <a:latin typeface="Fira Sans Light Bold"/>
              </a:rPr>
              <a:t>Continua la detención en el Centro de Detención Juvenil de Kern</a:t>
            </a:r>
            <a:r>
              <a:rPr lang="en-US" sz="2649" dirty="0" smtClean="0">
                <a:solidFill>
                  <a:srgbClr val="000000"/>
                </a:solidFill>
                <a:latin typeface="Fira Sans Light Bold"/>
              </a:rPr>
              <a:t>.</a:t>
            </a:r>
            <a:endParaRPr lang="en-US" sz="2649" dirty="0">
              <a:solidFill>
                <a:srgbClr val="000000"/>
              </a:solidFill>
              <a:latin typeface="Fira Sans Light Bold"/>
            </a:endParaRPr>
          </a:p>
        </p:txBody>
      </p:sp>
      <p:sp>
        <p:nvSpPr>
          <p:cNvPr id="9" name="TextBox 9"/>
          <p:cNvSpPr txBox="1"/>
          <p:nvPr/>
        </p:nvSpPr>
        <p:spPr>
          <a:xfrm>
            <a:off x="211826" y="7984741"/>
            <a:ext cx="2001927" cy="846386"/>
          </a:xfrm>
          <a:prstGeom prst="rect">
            <a:avLst/>
          </a:prstGeom>
        </p:spPr>
        <p:txBody>
          <a:bodyPr wrap="square" lIns="0" tIns="0" rIns="0" bIns="0" rtlCol="0" anchor="t">
            <a:spAutoFit/>
          </a:bodyPr>
          <a:lstStyle/>
          <a:p>
            <a:pPr algn="ctr">
              <a:lnSpc>
                <a:spcPts val="3266"/>
              </a:lnSpc>
            </a:pPr>
            <a:r>
              <a:rPr lang="es-US" sz="2333" dirty="0" smtClean="0">
                <a:solidFill>
                  <a:srgbClr val="004AAD"/>
                </a:solidFill>
                <a:latin typeface="Fira Sans Medium Bold"/>
              </a:rPr>
              <a:t>Audiencia </a:t>
            </a:r>
            <a:r>
              <a:rPr lang="es-US" sz="2333" dirty="0" err="1" smtClean="0">
                <a:solidFill>
                  <a:srgbClr val="004AAD"/>
                </a:solidFill>
                <a:latin typeface="Fira Sans Medium Bold"/>
              </a:rPr>
              <a:t>Disposicional</a:t>
            </a:r>
            <a:endParaRPr lang="es-US" sz="2333" dirty="0">
              <a:solidFill>
                <a:srgbClr val="004AAD"/>
              </a:solidFill>
              <a:latin typeface="Fira Sans Medium Bold"/>
            </a:endParaRPr>
          </a:p>
        </p:txBody>
      </p:sp>
      <p:sp>
        <p:nvSpPr>
          <p:cNvPr id="10" name="TextBox 10"/>
          <p:cNvSpPr txBox="1"/>
          <p:nvPr/>
        </p:nvSpPr>
        <p:spPr>
          <a:xfrm>
            <a:off x="2410390" y="7887123"/>
            <a:ext cx="11901398" cy="923330"/>
          </a:xfrm>
          <a:prstGeom prst="rect">
            <a:avLst/>
          </a:prstGeom>
        </p:spPr>
        <p:txBody>
          <a:bodyPr lIns="0" tIns="0" rIns="0" bIns="0" rtlCol="0" anchor="t">
            <a:spAutoFit/>
          </a:bodyPr>
          <a:lstStyle/>
          <a:p>
            <a:pPr>
              <a:lnSpc>
                <a:spcPts val="3569"/>
              </a:lnSpc>
            </a:pPr>
            <a:r>
              <a:rPr lang="es-US" sz="2550" dirty="0" smtClean="0">
                <a:solidFill>
                  <a:srgbClr val="000000"/>
                </a:solidFill>
                <a:latin typeface="Fira Sans Light Bold"/>
              </a:rPr>
              <a:t>El Cuidado, la Custodia &amp; el Control es adquirido y al joven le es ordenado un plan de rehabilitación. Se busca una colocación apropiada para el joven.</a:t>
            </a:r>
            <a:endParaRPr lang="es-US" sz="2550" dirty="0">
              <a:solidFill>
                <a:srgbClr val="000000"/>
              </a:solidFill>
              <a:latin typeface="Fira Sans Light Bold"/>
            </a:endParaRPr>
          </a:p>
        </p:txBody>
      </p:sp>
      <p:sp>
        <p:nvSpPr>
          <p:cNvPr id="11" name="TextBox 11"/>
          <p:cNvSpPr txBox="1"/>
          <p:nvPr/>
        </p:nvSpPr>
        <p:spPr>
          <a:xfrm>
            <a:off x="118147" y="9123981"/>
            <a:ext cx="1866986" cy="807593"/>
          </a:xfrm>
          <a:prstGeom prst="rect">
            <a:avLst/>
          </a:prstGeom>
        </p:spPr>
        <p:txBody>
          <a:bodyPr lIns="0" tIns="0" rIns="0" bIns="0" rtlCol="0" anchor="t">
            <a:spAutoFit/>
          </a:bodyPr>
          <a:lstStyle/>
          <a:p>
            <a:pPr algn="ctr">
              <a:lnSpc>
                <a:spcPts val="3262"/>
              </a:lnSpc>
            </a:pPr>
            <a:r>
              <a:rPr lang="en-US" sz="2330">
                <a:solidFill>
                  <a:srgbClr val="FFFFFF"/>
                </a:solidFill>
                <a:latin typeface="Fira Sans Medium"/>
              </a:rPr>
              <a:t>Permanency</a:t>
            </a:r>
          </a:p>
          <a:p>
            <a:pPr algn="ctr">
              <a:lnSpc>
                <a:spcPts val="3262"/>
              </a:lnSpc>
            </a:pPr>
            <a:r>
              <a:rPr lang="en-US" sz="2330">
                <a:solidFill>
                  <a:srgbClr val="FFFFFF"/>
                </a:solidFill>
                <a:latin typeface="Fira Sans Medium"/>
              </a:rPr>
              <a:t>Hearings</a:t>
            </a:r>
          </a:p>
        </p:txBody>
      </p:sp>
      <p:sp>
        <p:nvSpPr>
          <p:cNvPr id="12" name="TextBox 12"/>
          <p:cNvSpPr txBox="1"/>
          <p:nvPr/>
        </p:nvSpPr>
        <p:spPr>
          <a:xfrm>
            <a:off x="2410390" y="9162916"/>
            <a:ext cx="11797033" cy="897682"/>
          </a:xfrm>
          <a:prstGeom prst="rect">
            <a:avLst/>
          </a:prstGeom>
        </p:spPr>
        <p:txBody>
          <a:bodyPr lIns="0" tIns="0" rIns="0" bIns="0" rtlCol="0" anchor="t">
            <a:spAutoFit/>
          </a:bodyPr>
          <a:lstStyle/>
          <a:p>
            <a:pPr>
              <a:lnSpc>
                <a:spcPts val="3519"/>
              </a:lnSpc>
            </a:pPr>
            <a:r>
              <a:rPr lang="es-US" sz="2513" dirty="0" smtClean="0">
                <a:solidFill>
                  <a:srgbClr val="000000"/>
                </a:solidFill>
                <a:latin typeface="Fira Sans Light Bold"/>
              </a:rPr>
              <a:t>Cada 6 meses para evaluar el progreso de la rehabilitación del joven &amp; el progreso hacia la reunificación y o la permanencia. </a:t>
            </a:r>
            <a:endParaRPr lang="es-US" sz="2513" dirty="0">
              <a:solidFill>
                <a:srgbClr val="000000"/>
              </a:solidFill>
              <a:latin typeface="Fira Sans Light Bold"/>
            </a:endParaRPr>
          </a:p>
        </p:txBody>
      </p:sp>
      <p:sp>
        <p:nvSpPr>
          <p:cNvPr id="13" name="TextBox 13"/>
          <p:cNvSpPr txBox="1"/>
          <p:nvPr/>
        </p:nvSpPr>
        <p:spPr>
          <a:xfrm>
            <a:off x="164986" y="9223465"/>
            <a:ext cx="2095606" cy="795089"/>
          </a:xfrm>
          <a:prstGeom prst="rect">
            <a:avLst/>
          </a:prstGeom>
        </p:spPr>
        <p:txBody>
          <a:bodyPr lIns="0" tIns="0" rIns="0" bIns="0" rtlCol="0" anchor="t">
            <a:spAutoFit/>
          </a:bodyPr>
          <a:lstStyle/>
          <a:p>
            <a:pPr algn="ctr">
              <a:lnSpc>
                <a:spcPts val="3058"/>
              </a:lnSpc>
            </a:pPr>
            <a:r>
              <a:rPr lang="es-US" sz="2184" dirty="0" smtClean="0">
                <a:solidFill>
                  <a:srgbClr val="1836B2"/>
                </a:solidFill>
                <a:latin typeface="Fira Sans Medium Bold"/>
              </a:rPr>
              <a:t>Audiencias de Permanencia</a:t>
            </a:r>
            <a:endParaRPr lang="es-US" sz="2184" dirty="0">
              <a:solidFill>
                <a:srgbClr val="1836B2"/>
              </a:solidFill>
              <a:latin typeface="Fira Sans Medium Bold"/>
            </a:endParaRPr>
          </a:p>
        </p:txBody>
      </p:sp>
      <p:sp>
        <p:nvSpPr>
          <p:cNvPr id="14" name="TextBox 14"/>
          <p:cNvSpPr txBox="1"/>
          <p:nvPr/>
        </p:nvSpPr>
        <p:spPr>
          <a:xfrm>
            <a:off x="118147" y="6914984"/>
            <a:ext cx="2095606" cy="923330"/>
          </a:xfrm>
          <a:prstGeom prst="rect">
            <a:avLst/>
          </a:prstGeom>
        </p:spPr>
        <p:txBody>
          <a:bodyPr lIns="0" tIns="0" rIns="0" bIns="0" rtlCol="0" anchor="t">
            <a:spAutoFit/>
          </a:bodyPr>
          <a:lstStyle/>
          <a:p>
            <a:pPr algn="ctr">
              <a:lnSpc>
                <a:spcPts val="3590"/>
              </a:lnSpc>
            </a:pPr>
            <a:r>
              <a:rPr lang="es-US" sz="2564" dirty="0" smtClean="0">
                <a:solidFill>
                  <a:srgbClr val="004AAD"/>
                </a:solidFill>
                <a:latin typeface="Fira Sans Medium Bold"/>
              </a:rPr>
              <a:t>Audiencia de Detención </a:t>
            </a:r>
            <a:endParaRPr lang="es-US" sz="2564" dirty="0">
              <a:solidFill>
                <a:srgbClr val="004AAD"/>
              </a:solidFill>
              <a:latin typeface="Fira Sans Medium Bold"/>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69523"/>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9479154" y="-1965292"/>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415969"/>
            </a:solidFill>
          </p:spPr>
        </p:sp>
      </p:grpSp>
      <p:grpSp>
        <p:nvGrpSpPr>
          <p:cNvPr id="4" name="Group 4"/>
          <p:cNvGrpSpPr>
            <a:grpSpLocks noChangeAspect="1"/>
          </p:cNvGrpSpPr>
          <p:nvPr/>
        </p:nvGrpSpPr>
        <p:grpSpPr>
          <a:xfrm>
            <a:off x="9743146" y="-484722"/>
            <a:ext cx="11774707" cy="10196366"/>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9974"/>
              </a:stretch>
            </a:blipFill>
          </p:spPr>
        </p:sp>
      </p:grpSp>
      <p:grpSp>
        <p:nvGrpSpPr>
          <p:cNvPr id="6" name="Group 6"/>
          <p:cNvGrpSpPr/>
          <p:nvPr/>
        </p:nvGrpSpPr>
        <p:grpSpPr>
          <a:xfrm>
            <a:off x="-706299" y="9515874"/>
            <a:ext cx="13644177" cy="1542251"/>
            <a:chOff x="0" y="0"/>
            <a:chExt cx="47526549" cy="5372100"/>
          </a:xfrm>
        </p:grpSpPr>
        <p:sp>
          <p:nvSpPr>
            <p:cNvPr id="7" name="Freeform 7"/>
            <p:cNvSpPr/>
            <p:nvPr/>
          </p:nvSpPr>
          <p:spPr>
            <a:xfrm>
              <a:off x="0" y="0"/>
              <a:ext cx="47526550" cy="5372100"/>
            </a:xfrm>
            <a:custGeom>
              <a:avLst/>
              <a:gdLst/>
              <a:ahLst/>
              <a:cxnLst/>
              <a:rect l="l" t="t" r="r" b="b"/>
              <a:pathLst>
                <a:path w="47526550" h="5372100">
                  <a:moveTo>
                    <a:pt x="45975879" y="0"/>
                  </a:moveTo>
                  <a:lnTo>
                    <a:pt x="1550670" y="0"/>
                  </a:lnTo>
                  <a:lnTo>
                    <a:pt x="0" y="2686050"/>
                  </a:lnTo>
                  <a:lnTo>
                    <a:pt x="1550670" y="5372100"/>
                  </a:lnTo>
                  <a:lnTo>
                    <a:pt x="45975879" y="5372100"/>
                  </a:lnTo>
                  <a:lnTo>
                    <a:pt x="47526550" y="2686050"/>
                  </a:lnTo>
                  <a:lnTo>
                    <a:pt x="45975879" y="0"/>
                  </a:lnTo>
                  <a:close/>
                </a:path>
              </a:pathLst>
            </a:custGeom>
            <a:solidFill>
              <a:srgbClr val="415969"/>
            </a:solidFill>
          </p:spPr>
        </p:sp>
      </p:grpSp>
      <p:grpSp>
        <p:nvGrpSpPr>
          <p:cNvPr id="8" name="Group 8"/>
          <p:cNvGrpSpPr/>
          <p:nvPr/>
        </p:nvGrpSpPr>
        <p:grpSpPr>
          <a:xfrm>
            <a:off x="1286572" y="3962865"/>
            <a:ext cx="7309624" cy="5413917"/>
            <a:chOff x="0" y="0"/>
            <a:chExt cx="1925169" cy="1425888"/>
          </a:xfrm>
        </p:grpSpPr>
        <p:sp>
          <p:nvSpPr>
            <p:cNvPr id="9" name="Freeform 9"/>
            <p:cNvSpPr/>
            <p:nvPr/>
          </p:nvSpPr>
          <p:spPr>
            <a:xfrm>
              <a:off x="0" y="0"/>
              <a:ext cx="1925169" cy="1425888"/>
            </a:xfrm>
            <a:custGeom>
              <a:avLst/>
              <a:gdLst/>
              <a:ahLst/>
              <a:cxnLst/>
              <a:rect l="l" t="t" r="r" b="b"/>
              <a:pathLst>
                <a:path w="1925169" h="1425888">
                  <a:moveTo>
                    <a:pt x="0" y="0"/>
                  </a:moveTo>
                  <a:lnTo>
                    <a:pt x="1925169" y="0"/>
                  </a:lnTo>
                  <a:lnTo>
                    <a:pt x="1925169" y="1425888"/>
                  </a:lnTo>
                  <a:lnTo>
                    <a:pt x="0" y="1425888"/>
                  </a:lnTo>
                  <a:close/>
                </a:path>
              </a:pathLst>
            </a:custGeom>
            <a:solidFill>
              <a:srgbClr val="193A4D"/>
            </a:solidFill>
          </p:spPr>
        </p:sp>
        <p:sp>
          <p:nvSpPr>
            <p:cNvPr id="10" name="TextBox 10"/>
            <p:cNvSpPr txBox="1"/>
            <p:nvPr/>
          </p:nvSpPr>
          <p:spPr>
            <a:xfrm>
              <a:off x="0" y="-57150"/>
              <a:ext cx="812800" cy="869950"/>
            </a:xfrm>
            <a:prstGeom prst="rect">
              <a:avLst/>
            </a:prstGeom>
          </p:spPr>
          <p:txBody>
            <a:bodyPr lIns="50800" tIns="50800" rIns="50800" bIns="50800" rtlCol="0" anchor="ctr"/>
            <a:lstStyle/>
            <a:p>
              <a:pPr algn="ctr">
                <a:lnSpc>
                  <a:spcPts val="3500"/>
                </a:lnSpc>
              </a:pPr>
              <a:endParaRPr/>
            </a:p>
          </p:txBody>
        </p:sp>
      </p:grpSp>
      <p:sp>
        <p:nvSpPr>
          <p:cNvPr id="11" name="Freeform 11"/>
          <p:cNvSpPr/>
          <p:nvPr/>
        </p:nvSpPr>
        <p:spPr>
          <a:xfrm>
            <a:off x="1578458" y="4205389"/>
            <a:ext cx="6725852" cy="4928869"/>
          </a:xfrm>
          <a:custGeom>
            <a:avLst/>
            <a:gdLst/>
            <a:ahLst/>
            <a:cxnLst/>
            <a:rect l="l" t="t" r="r" b="b"/>
            <a:pathLst>
              <a:path w="6725852" h="4928869">
                <a:moveTo>
                  <a:pt x="0" y="0"/>
                </a:moveTo>
                <a:lnTo>
                  <a:pt x="6725852" y="0"/>
                </a:lnTo>
                <a:lnTo>
                  <a:pt x="6725852" y="4928869"/>
                </a:lnTo>
                <a:lnTo>
                  <a:pt x="0" y="4928869"/>
                </a:lnTo>
                <a:lnTo>
                  <a:pt x="0" y="0"/>
                </a:lnTo>
                <a:close/>
              </a:path>
            </a:pathLst>
          </a:custGeom>
          <a:blipFill>
            <a:blip r:embed="rId3"/>
            <a:stretch>
              <a:fillRect/>
            </a:stretch>
          </a:blipFill>
        </p:spPr>
      </p:sp>
      <p:sp>
        <p:nvSpPr>
          <p:cNvPr id="12" name="TextBox 12"/>
          <p:cNvSpPr txBox="1"/>
          <p:nvPr/>
        </p:nvSpPr>
        <p:spPr>
          <a:xfrm>
            <a:off x="74990" y="-26539"/>
            <a:ext cx="11583609" cy="2821285"/>
          </a:xfrm>
          <a:prstGeom prst="rect">
            <a:avLst/>
          </a:prstGeom>
        </p:spPr>
        <p:txBody>
          <a:bodyPr wrap="square" lIns="0" tIns="0" rIns="0" bIns="0" rtlCol="0" anchor="t">
            <a:spAutoFit/>
          </a:bodyPr>
          <a:lstStyle/>
          <a:p>
            <a:pPr algn="ctr">
              <a:lnSpc>
                <a:spcPts val="10999"/>
              </a:lnSpc>
            </a:pPr>
            <a:r>
              <a:rPr lang="en-US" sz="9999" dirty="0" smtClean="0">
                <a:solidFill>
                  <a:srgbClr val="FFFFFF"/>
                </a:solidFill>
                <a:latin typeface="Playlist Script Bold"/>
              </a:rPr>
              <a:t>¿</a:t>
            </a:r>
            <a:r>
              <a:rPr lang="es-US" sz="9999" dirty="0" smtClean="0">
                <a:solidFill>
                  <a:srgbClr val="FFFFFF"/>
                </a:solidFill>
                <a:latin typeface="Playlist Script Bold"/>
              </a:rPr>
              <a:t>Quien puede ser un Padre de Apoyo</a:t>
            </a:r>
            <a:r>
              <a:rPr lang="en-US" sz="9999" dirty="0" smtClean="0">
                <a:solidFill>
                  <a:srgbClr val="FFFFFF"/>
                </a:solidFill>
                <a:latin typeface="Playlist Script Bold"/>
              </a:rPr>
              <a:t>?</a:t>
            </a:r>
            <a:endParaRPr lang="en-US" sz="9999" dirty="0">
              <a:solidFill>
                <a:srgbClr val="FFFFFF"/>
              </a:solidFill>
              <a:latin typeface="Playlist Script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1360955" y="2173998"/>
            <a:ext cx="1694416" cy="1467522"/>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4" name="TextBox 4"/>
          <p:cNvSpPr txBox="1"/>
          <p:nvPr/>
        </p:nvSpPr>
        <p:spPr>
          <a:xfrm>
            <a:off x="1800972" y="2497973"/>
            <a:ext cx="814383" cy="876723"/>
          </a:xfrm>
          <a:prstGeom prst="rect">
            <a:avLst/>
          </a:prstGeom>
        </p:spPr>
        <p:txBody>
          <a:bodyPr lIns="0" tIns="0" rIns="0" bIns="0" rtlCol="0" anchor="t">
            <a:spAutoFit/>
          </a:bodyPr>
          <a:lstStyle/>
          <a:p>
            <a:pPr algn="ctr">
              <a:lnSpc>
                <a:spcPts val="6768"/>
              </a:lnSpc>
            </a:pPr>
            <a:r>
              <a:rPr lang="en-US" sz="6153">
                <a:solidFill>
                  <a:srgbClr val="FFFFFF"/>
                </a:solidFill>
                <a:latin typeface="Fira Sans Medium Bold"/>
              </a:rPr>
              <a:t>1</a:t>
            </a:r>
          </a:p>
        </p:txBody>
      </p:sp>
      <p:sp>
        <p:nvSpPr>
          <p:cNvPr id="5" name="TextBox 5"/>
          <p:cNvSpPr txBox="1"/>
          <p:nvPr/>
        </p:nvSpPr>
        <p:spPr>
          <a:xfrm>
            <a:off x="3416664" y="3187495"/>
            <a:ext cx="4713780" cy="897682"/>
          </a:xfrm>
          <a:prstGeom prst="rect">
            <a:avLst/>
          </a:prstGeom>
        </p:spPr>
        <p:txBody>
          <a:bodyPr lIns="0" tIns="0" rIns="0" bIns="0" rtlCol="0" anchor="t">
            <a:spAutoFit/>
          </a:bodyPr>
          <a:lstStyle/>
          <a:p>
            <a:pPr marL="0" lvl="0" indent="0">
              <a:lnSpc>
                <a:spcPts val="3499"/>
              </a:lnSpc>
              <a:spcBef>
                <a:spcPct val="0"/>
              </a:spcBef>
            </a:pPr>
            <a:r>
              <a:rPr lang="es-US" sz="2499" spc="12" dirty="0" smtClean="0">
                <a:solidFill>
                  <a:srgbClr val="193A4D"/>
                </a:solidFill>
                <a:latin typeface="Fira Sans Medium"/>
              </a:rPr>
              <a:t>Usted debe tener al menos 18 anos de edad.</a:t>
            </a:r>
            <a:endParaRPr lang="es-US" sz="2499" spc="12" dirty="0">
              <a:solidFill>
                <a:srgbClr val="193A4D"/>
              </a:solidFill>
              <a:latin typeface="Fira Sans Medium"/>
            </a:endParaRPr>
          </a:p>
        </p:txBody>
      </p:sp>
      <p:sp>
        <p:nvSpPr>
          <p:cNvPr id="6" name="TextBox 6"/>
          <p:cNvSpPr txBox="1"/>
          <p:nvPr/>
        </p:nvSpPr>
        <p:spPr>
          <a:xfrm>
            <a:off x="3416664" y="2173998"/>
            <a:ext cx="4713780" cy="867673"/>
          </a:xfrm>
          <a:prstGeom prst="rect">
            <a:avLst/>
          </a:prstGeom>
        </p:spPr>
        <p:txBody>
          <a:bodyPr lIns="0" tIns="0" rIns="0" bIns="0" rtlCol="0" anchor="t">
            <a:spAutoFit/>
          </a:bodyPr>
          <a:lstStyle/>
          <a:p>
            <a:pPr marL="0" lvl="0" indent="0" algn="just">
              <a:lnSpc>
                <a:spcPts val="7199"/>
              </a:lnSpc>
              <a:spcBef>
                <a:spcPct val="0"/>
              </a:spcBef>
            </a:pPr>
            <a:r>
              <a:rPr lang="es-US" sz="5999" spc="179" dirty="0" smtClean="0">
                <a:solidFill>
                  <a:srgbClr val="415969"/>
                </a:solidFill>
                <a:latin typeface="Playlist Script Bold"/>
              </a:rPr>
              <a:t>Edad</a:t>
            </a:r>
            <a:endParaRPr lang="es-US" sz="5999" spc="179" dirty="0">
              <a:solidFill>
                <a:srgbClr val="415969"/>
              </a:solidFill>
              <a:latin typeface="Playlist Script Bold"/>
            </a:endParaRPr>
          </a:p>
        </p:txBody>
      </p:sp>
      <p:grpSp>
        <p:nvGrpSpPr>
          <p:cNvPr id="7" name="Group 7"/>
          <p:cNvGrpSpPr/>
          <p:nvPr/>
        </p:nvGrpSpPr>
        <p:grpSpPr>
          <a:xfrm rot="-10800000">
            <a:off x="1360955" y="6231990"/>
            <a:ext cx="1694416" cy="1467522"/>
            <a:chOff x="0" y="0"/>
            <a:chExt cx="6202680" cy="5372100"/>
          </a:xfrm>
        </p:grpSpPr>
        <p:sp>
          <p:nvSpPr>
            <p:cNvPr id="8" name="Freeform 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9" name="TextBox 9"/>
          <p:cNvSpPr txBox="1"/>
          <p:nvPr/>
        </p:nvSpPr>
        <p:spPr>
          <a:xfrm>
            <a:off x="1800972" y="6810892"/>
            <a:ext cx="814383" cy="876723"/>
          </a:xfrm>
          <a:prstGeom prst="rect">
            <a:avLst/>
          </a:prstGeom>
        </p:spPr>
        <p:txBody>
          <a:bodyPr lIns="0" tIns="0" rIns="0" bIns="0" rtlCol="0" anchor="t">
            <a:spAutoFit/>
          </a:bodyPr>
          <a:lstStyle/>
          <a:p>
            <a:pPr algn="ctr">
              <a:lnSpc>
                <a:spcPts val="6768"/>
              </a:lnSpc>
            </a:pPr>
            <a:r>
              <a:rPr lang="en-US" sz="6153" dirty="0">
                <a:solidFill>
                  <a:srgbClr val="FFFFFF"/>
                </a:solidFill>
                <a:latin typeface="Fira Sans Medium Bold"/>
              </a:rPr>
              <a:t>3</a:t>
            </a:r>
          </a:p>
        </p:txBody>
      </p:sp>
      <p:sp>
        <p:nvSpPr>
          <p:cNvPr id="10" name="TextBox 10"/>
          <p:cNvSpPr txBox="1"/>
          <p:nvPr/>
        </p:nvSpPr>
        <p:spPr>
          <a:xfrm>
            <a:off x="3395428" y="7334069"/>
            <a:ext cx="4713780" cy="1346522"/>
          </a:xfrm>
          <a:prstGeom prst="rect">
            <a:avLst/>
          </a:prstGeom>
        </p:spPr>
        <p:txBody>
          <a:bodyPr lIns="0" tIns="0" rIns="0" bIns="0" rtlCol="0" anchor="t">
            <a:spAutoFit/>
          </a:bodyPr>
          <a:lstStyle/>
          <a:p>
            <a:pPr>
              <a:lnSpc>
                <a:spcPts val="3499"/>
              </a:lnSpc>
            </a:pPr>
            <a:r>
              <a:rPr lang="es-US" sz="2499" spc="12" dirty="0" smtClean="0">
                <a:solidFill>
                  <a:srgbClr val="193A4D"/>
                </a:solidFill>
                <a:latin typeface="Fira Sans Medium"/>
              </a:rPr>
              <a:t>Usted debe estar dispuesto a ayudar a los niños &amp; jóvenes a prepararse para ser adultos. </a:t>
            </a:r>
            <a:endParaRPr lang="es-US" sz="2499" spc="12" dirty="0">
              <a:solidFill>
                <a:srgbClr val="193A4D"/>
              </a:solidFill>
              <a:latin typeface="Fira Sans Medium"/>
            </a:endParaRPr>
          </a:p>
        </p:txBody>
      </p:sp>
      <p:sp>
        <p:nvSpPr>
          <p:cNvPr id="11" name="TextBox 11"/>
          <p:cNvSpPr txBox="1"/>
          <p:nvPr/>
        </p:nvSpPr>
        <p:spPr>
          <a:xfrm>
            <a:off x="3386684" y="6176721"/>
            <a:ext cx="4713780" cy="923925"/>
          </a:xfrm>
          <a:prstGeom prst="rect">
            <a:avLst/>
          </a:prstGeom>
        </p:spPr>
        <p:txBody>
          <a:bodyPr lIns="0" tIns="0" rIns="0" bIns="0" rtlCol="0" anchor="t">
            <a:spAutoFit/>
          </a:bodyPr>
          <a:lstStyle/>
          <a:p>
            <a:pPr marL="0" lvl="0" indent="0">
              <a:lnSpc>
                <a:spcPts val="7200"/>
              </a:lnSpc>
              <a:spcBef>
                <a:spcPct val="0"/>
              </a:spcBef>
            </a:pPr>
            <a:r>
              <a:rPr lang="en-US" sz="6000" spc="179" dirty="0" smtClean="0">
                <a:solidFill>
                  <a:srgbClr val="769523"/>
                </a:solidFill>
                <a:latin typeface="Playlist Script Bold"/>
              </a:rPr>
              <a:t>Mentor/a</a:t>
            </a:r>
            <a:endParaRPr lang="en-US" sz="6000" spc="179" dirty="0">
              <a:solidFill>
                <a:srgbClr val="769523"/>
              </a:solidFill>
              <a:latin typeface="Playlist Script Bold"/>
            </a:endParaRPr>
          </a:p>
        </p:txBody>
      </p:sp>
      <p:grpSp>
        <p:nvGrpSpPr>
          <p:cNvPr id="12" name="Group 12"/>
          <p:cNvGrpSpPr/>
          <p:nvPr/>
        </p:nvGrpSpPr>
        <p:grpSpPr>
          <a:xfrm rot="-10800000">
            <a:off x="10157556" y="2173998"/>
            <a:ext cx="1694416" cy="1467522"/>
            <a:chOff x="0" y="0"/>
            <a:chExt cx="6202680" cy="5372100"/>
          </a:xfrm>
        </p:grpSpPr>
        <p:sp>
          <p:nvSpPr>
            <p:cNvPr id="13" name="Freeform 1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4" name="TextBox 14"/>
          <p:cNvSpPr txBox="1"/>
          <p:nvPr/>
        </p:nvSpPr>
        <p:spPr>
          <a:xfrm>
            <a:off x="10597572" y="2497973"/>
            <a:ext cx="814383" cy="876723"/>
          </a:xfrm>
          <a:prstGeom prst="rect">
            <a:avLst/>
          </a:prstGeom>
        </p:spPr>
        <p:txBody>
          <a:bodyPr lIns="0" tIns="0" rIns="0" bIns="0" rtlCol="0" anchor="t">
            <a:spAutoFit/>
          </a:bodyPr>
          <a:lstStyle/>
          <a:p>
            <a:pPr algn="ctr">
              <a:lnSpc>
                <a:spcPts val="6768"/>
              </a:lnSpc>
            </a:pPr>
            <a:r>
              <a:rPr lang="en-US" sz="6153">
                <a:solidFill>
                  <a:srgbClr val="FFFFFF"/>
                </a:solidFill>
                <a:latin typeface="Fira Sans Medium Bold"/>
              </a:rPr>
              <a:t>2</a:t>
            </a:r>
          </a:p>
        </p:txBody>
      </p:sp>
      <p:sp>
        <p:nvSpPr>
          <p:cNvPr id="15" name="TextBox 15"/>
          <p:cNvSpPr txBox="1"/>
          <p:nvPr/>
        </p:nvSpPr>
        <p:spPr>
          <a:xfrm>
            <a:off x="12213264" y="3187495"/>
            <a:ext cx="4713780" cy="897682"/>
          </a:xfrm>
          <a:prstGeom prst="rect">
            <a:avLst/>
          </a:prstGeom>
        </p:spPr>
        <p:txBody>
          <a:bodyPr lIns="0" tIns="0" rIns="0" bIns="0" rtlCol="0" anchor="t">
            <a:spAutoFit/>
          </a:bodyPr>
          <a:lstStyle/>
          <a:p>
            <a:pPr marL="0" lvl="0" indent="0">
              <a:lnSpc>
                <a:spcPts val="3499"/>
              </a:lnSpc>
              <a:spcBef>
                <a:spcPct val="0"/>
              </a:spcBef>
            </a:pPr>
            <a:r>
              <a:rPr lang="es-US" sz="2499" spc="12" dirty="0" smtClean="0">
                <a:solidFill>
                  <a:srgbClr val="193A4D"/>
                </a:solidFill>
                <a:latin typeface="Fira Sans Medium"/>
              </a:rPr>
              <a:t>Usted debe estar en buena salud física &amp; mental. </a:t>
            </a:r>
            <a:endParaRPr lang="es-US" sz="2499" spc="12" dirty="0">
              <a:solidFill>
                <a:srgbClr val="193A4D"/>
              </a:solidFill>
              <a:latin typeface="Fira Sans Medium"/>
            </a:endParaRPr>
          </a:p>
        </p:txBody>
      </p:sp>
      <p:sp>
        <p:nvSpPr>
          <p:cNvPr id="16" name="TextBox 16"/>
          <p:cNvSpPr txBox="1"/>
          <p:nvPr/>
        </p:nvSpPr>
        <p:spPr>
          <a:xfrm>
            <a:off x="12213264" y="2164473"/>
            <a:ext cx="4713780" cy="923925"/>
          </a:xfrm>
          <a:prstGeom prst="rect">
            <a:avLst/>
          </a:prstGeom>
        </p:spPr>
        <p:txBody>
          <a:bodyPr lIns="0" tIns="0" rIns="0" bIns="0" rtlCol="0" anchor="t">
            <a:spAutoFit/>
          </a:bodyPr>
          <a:lstStyle/>
          <a:p>
            <a:pPr marL="0" lvl="0" indent="0">
              <a:lnSpc>
                <a:spcPts val="7200"/>
              </a:lnSpc>
              <a:spcBef>
                <a:spcPct val="0"/>
              </a:spcBef>
            </a:pPr>
            <a:r>
              <a:rPr lang="es-US" sz="6000" spc="179" dirty="0" smtClean="0">
                <a:solidFill>
                  <a:srgbClr val="769523"/>
                </a:solidFill>
                <a:latin typeface="Playlist Script Bold"/>
              </a:rPr>
              <a:t>Salud</a:t>
            </a:r>
            <a:endParaRPr lang="es-US" sz="6000" spc="179" dirty="0">
              <a:solidFill>
                <a:srgbClr val="769523"/>
              </a:solidFill>
              <a:latin typeface="Playlist Script Bold"/>
            </a:endParaRPr>
          </a:p>
        </p:txBody>
      </p:sp>
      <p:grpSp>
        <p:nvGrpSpPr>
          <p:cNvPr id="17" name="Group 17"/>
          <p:cNvGrpSpPr/>
          <p:nvPr/>
        </p:nvGrpSpPr>
        <p:grpSpPr>
          <a:xfrm rot="-10800000">
            <a:off x="10157556" y="6254749"/>
            <a:ext cx="1694416" cy="1467522"/>
            <a:chOff x="0" y="0"/>
            <a:chExt cx="6202680" cy="5372100"/>
          </a:xfrm>
        </p:grpSpPr>
        <p:sp>
          <p:nvSpPr>
            <p:cNvPr id="18" name="Freeform 1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9" name="TextBox 19"/>
          <p:cNvSpPr txBox="1"/>
          <p:nvPr/>
        </p:nvSpPr>
        <p:spPr>
          <a:xfrm>
            <a:off x="10597571" y="6833821"/>
            <a:ext cx="814383" cy="876723"/>
          </a:xfrm>
          <a:prstGeom prst="rect">
            <a:avLst/>
          </a:prstGeom>
        </p:spPr>
        <p:txBody>
          <a:bodyPr lIns="0" tIns="0" rIns="0" bIns="0" rtlCol="0" anchor="t">
            <a:spAutoFit/>
          </a:bodyPr>
          <a:lstStyle/>
          <a:p>
            <a:pPr algn="ctr">
              <a:lnSpc>
                <a:spcPts val="6768"/>
              </a:lnSpc>
            </a:pPr>
            <a:r>
              <a:rPr lang="en-US" sz="6153" dirty="0">
                <a:solidFill>
                  <a:srgbClr val="FFFFFF"/>
                </a:solidFill>
                <a:latin typeface="Fira Sans Medium Bold"/>
              </a:rPr>
              <a:t>4</a:t>
            </a:r>
          </a:p>
        </p:txBody>
      </p:sp>
      <p:sp>
        <p:nvSpPr>
          <p:cNvPr id="20" name="TextBox 20"/>
          <p:cNvSpPr txBox="1"/>
          <p:nvPr/>
        </p:nvSpPr>
        <p:spPr>
          <a:xfrm>
            <a:off x="12213264" y="7979111"/>
            <a:ext cx="4713780" cy="1795363"/>
          </a:xfrm>
          <a:prstGeom prst="rect">
            <a:avLst/>
          </a:prstGeom>
        </p:spPr>
        <p:txBody>
          <a:bodyPr lIns="0" tIns="0" rIns="0" bIns="0" rtlCol="0" anchor="t">
            <a:spAutoFit/>
          </a:bodyPr>
          <a:lstStyle/>
          <a:p>
            <a:pPr>
              <a:lnSpc>
                <a:spcPts val="3499"/>
              </a:lnSpc>
            </a:pPr>
            <a:r>
              <a:rPr lang="es-US" sz="2499" spc="12" dirty="0" smtClean="0">
                <a:solidFill>
                  <a:srgbClr val="193A4D"/>
                </a:solidFill>
                <a:latin typeface="Fira Sans Medium"/>
              </a:rPr>
              <a:t>Usted debe usar habilidades de Padres efectivas con los niños que han sido victimas de abuso/negligencia.</a:t>
            </a:r>
            <a:endParaRPr lang="es-US" sz="2499" spc="12" dirty="0">
              <a:solidFill>
                <a:srgbClr val="193A4D"/>
              </a:solidFill>
              <a:latin typeface="Fira Sans Medium"/>
            </a:endParaRPr>
          </a:p>
        </p:txBody>
      </p:sp>
      <p:sp>
        <p:nvSpPr>
          <p:cNvPr id="21" name="TextBox 21"/>
          <p:cNvSpPr txBox="1"/>
          <p:nvPr/>
        </p:nvSpPr>
        <p:spPr>
          <a:xfrm>
            <a:off x="12112298" y="6087963"/>
            <a:ext cx="4713780" cy="1846659"/>
          </a:xfrm>
          <a:prstGeom prst="rect">
            <a:avLst/>
          </a:prstGeom>
        </p:spPr>
        <p:txBody>
          <a:bodyPr lIns="0" tIns="0" rIns="0" bIns="0" rtlCol="0" anchor="t">
            <a:spAutoFit/>
          </a:bodyPr>
          <a:lstStyle/>
          <a:p>
            <a:pPr marL="0" lvl="0" indent="0">
              <a:lnSpc>
                <a:spcPts val="7200"/>
              </a:lnSpc>
              <a:spcBef>
                <a:spcPct val="0"/>
              </a:spcBef>
            </a:pPr>
            <a:r>
              <a:rPr lang="es-US" sz="6000" spc="179" dirty="0" smtClean="0">
                <a:solidFill>
                  <a:srgbClr val="415969"/>
                </a:solidFill>
                <a:latin typeface="Playlist Script Bold"/>
              </a:rPr>
              <a:t>Habilidades de Padres</a:t>
            </a:r>
            <a:endParaRPr lang="es-US" sz="6000" spc="179" dirty="0">
              <a:solidFill>
                <a:srgbClr val="415969"/>
              </a:solidFill>
              <a:latin typeface="Playlist Script Bold"/>
            </a:endParaRPr>
          </a:p>
        </p:txBody>
      </p:sp>
      <p:sp>
        <p:nvSpPr>
          <p:cNvPr id="22" name="AutoShape 22"/>
          <p:cNvSpPr/>
          <p:nvPr/>
        </p:nvSpPr>
        <p:spPr>
          <a:xfrm>
            <a:off x="1066800" y="5524500"/>
            <a:ext cx="7434000" cy="0"/>
          </a:xfrm>
          <a:prstGeom prst="line">
            <a:avLst/>
          </a:prstGeom>
          <a:ln w="76200" cap="rnd">
            <a:solidFill>
              <a:srgbClr val="7D8489"/>
            </a:solidFill>
            <a:prstDash val="sysDot"/>
            <a:headEnd type="none" w="sm" len="sm"/>
            <a:tailEnd type="none" w="sm" len="sm"/>
          </a:ln>
        </p:spPr>
      </p:sp>
      <p:sp>
        <p:nvSpPr>
          <p:cNvPr id="23" name="AutoShape 23"/>
          <p:cNvSpPr/>
          <p:nvPr/>
        </p:nvSpPr>
        <p:spPr>
          <a:xfrm rot="-5400000">
            <a:off x="5029200" y="5782995"/>
            <a:ext cx="8229600" cy="0"/>
          </a:xfrm>
          <a:prstGeom prst="line">
            <a:avLst/>
          </a:prstGeom>
          <a:ln w="76200" cap="rnd">
            <a:solidFill>
              <a:srgbClr val="7D8489"/>
            </a:solidFill>
            <a:prstDash val="sysDot"/>
            <a:headEnd type="none" w="sm" len="sm"/>
            <a:tailEnd type="none" w="sm" len="sm"/>
          </a:ln>
        </p:spPr>
      </p:sp>
      <p:sp>
        <p:nvSpPr>
          <p:cNvPr id="24" name="AutoShape 24"/>
          <p:cNvSpPr/>
          <p:nvPr/>
        </p:nvSpPr>
        <p:spPr>
          <a:xfrm>
            <a:off x="9924455" y="5524500"/>
            <a:ext cx="7434000" cy="0"/>
          </a:xfrm>
          <a:prstGeom prst="line">
            <a:avLst/>
          </a:prstGeom>
          <a:ln w="76200" cap="rnd">
            <a:solidFill>
              <a:srgbClr val="7D8489"/>
            </a:solidFill>
            <a:prstDash val="sysDot"/>
            <a:headEnd type="none" w="sm" len="sm"/>
            <a:tailEnd type="none" w="sm" len="sm"/>
          </a:ln>
        </p:spPr>
      </p:sp>
      <p:sp>
        <p:nvSpPr>
          <p:cNvPr id="25" name="TextBox 25"/>
          <p:cNvSpPr txBox="1"/>
          <p:nvPr/>
        </p:nvSpPr>
        <p:spPr>
          <a:xfrm>
            <a:off x="-228600" y="-63413"/>
            <a:ext cx="18288000" cy="2128788"/>
          </a:xfrm>
          <a:prstGeom prst="rect">
            <a:avLst/>
          </a:prstGeom>
        </p:spPr>
        <p:txBody>
          <a:bodyPr lIns="0" tIns="0" rIns="0" bIns="0" rtlCol="0" anchor="t">
            <a:spAutoFit/>
          </a:bodyPr>
          <a:lstStyle/>
          <a:p>
            <a:pPr algn="ctr">
              <a:lnSpc>
                <a:spcPts val="8250"/>
              </a:lnSpc>
            </a:pPr>
            <a:r>
              <a:rPr lang="es-US" sz="7500" dirty="0" smtClean="0">
                <a:solidFill>
                  <a:srgbClr val="415969"/>
                </a:solidFill>
                <a:latin typeface="Playlist Script Bold"/>
              </a:rPr>
              <a:t>Cualificaciones &amp; Requisitos de los Solicitantes</a:t>
            </a:r>
            <a:endParaRPr lang="es-US" sz="7500" dirty="0">
              <a:solidFill>
                <a:srgbClr val="415969"/>
              </a:solidFill>
              <a:latin typeface="Playlist Script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14443" y="-556002"/>
            <a:ext cx="12340254" cy="10071876"/>
            <a:chOff x="0" y="0"/>
            <a:chExt cx="878276" cy="716832"/>
          </a:xfrm>
        </p:grpSpPr>
        <p:sp>
          <p:nvSpPr>
            <p:cNvPr id="3" name="Freeform 3"/>
            <p:cNvSpPr/>
            <p:nvPr/>
          </p:nvSpPr>
          <p:spPr>
            <a:xfrm>
              <a:off x="0" y="0"/>
              <a:ext cx="878276" cy="716832"/>
            </a:xfrm>
            <a:custGeom>
              <a:avLst/>
              <a:gdLst/>
              <a:ahLst/>
              <a:cxnLst/>
              <a:rect l="l" t="t" r="r" b="b"/>
              <a:pathLst>
                <a:path w="878276" h="716832">
                  <a:moveTo>
                    <a:pt x="878276" y="358416"/>
                  </a:moveTo>
                  <a:lnTo>
                    <a:pt x="675076" y="716832"/>
                  </a:lnTo>
                  <a:lnTo>
                    <a:pt x="203200" y="716832"/>
                  </a:lnTo>
                  <a:lnTo>
                    <a:pt x="0" y="358416"/>
                  </a:lnTo>
                  <a:lnTo>
                    <a:pt x="203200" y="0"/>
                  </a:lnTo>
                  <a:lnTo>
                    <a:pt x="675076" y="0"/>
                  </a:lnTo>
                  <a:lnTo>
                    <a:pt x="878276" y="358416"/>
                  </a:lnTo>
                  <a:close/>
                </a:path>
              </a:pathLst>
            </a:custGeom>
            <a:solidFill>
              <a:srgbClr val="769523"/>
            </a:solidFill>
          </p:spPr>
        </p:sp>
        <p:sp>
          <p:nvSpPr>
            <p:cNvPr id="4" name="TextBox 4"/>
            <p:cNvSpPr txBox="1"/>
            <p:nvPr/>
          </p:nvSpPr>
          <p:spPr>
            <a:xfrm>
              <a:off x="114300" y="-57150"/>
              <a:ext cx="584200" cy="755650"/>
            </a:xfrm>
            <a:prstGeom prst="rect">
              <a:avLst/>
            </a:prstGeom>
          </p:spPr>
          <p:txBody>
            <a:bodyPr lIns="50800" tIns="50800" rIns="50800" bIns="50800" rtlCol="0" anchor="ctr"/>
            <a:lstStyle/>
            <a:p>
              <a:pPr algn="ctr">
                <a:lnSpc>
                  <a:spcPts val="3500"/>
                </a:lnSpc>
              </a:pPr>
              <a:endParaRPr/>
            </a:p>
          </p:txBody>
        </p:sp>
      </p:grpSp>
      <p:grpSp>
        <p:nvGrpSpPr>
          <p:cNvPr id="5" name="Group 5"/>
          <p:cNvGrpSpPr>
            <a:grpSpLocks noChangeAspect="1"/>
          </p:cNvGrpSpPr>
          <p:nvPr/>
        </p:nvGrpSpPr>
        <p:grpSpPr>
          <a:xfrm>
            <a:off x="7406759" y="-680491"/>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486" t="-1090" r="-65690" b="-28059"/>
              </a:stretch>
            </a:blipFill>
          </p:spPr>
        </p:sp>
      </p:grpSp>
      <p:grpSp>
        <p:nvGrpSpPr>
          <p:cNvPr id="7" name="Group 7"/>
          <p:cNvGrpSpPr/>
          <p:nvPr/>
        </p:nvGrpSpPr>
        <p:grpSpPr>
          <a:xfrm>
            <a:off x="-458474" y="9515874"/>
            <a:ext cx="19450262" cy="1542251"/>
            <a:chOff x="0" y="0"/>
            <a:chExt cx="67750796" cy="5372100"/>
          </a:xfrm>
        </p:grpSpPr>
        <p:sp>
          <p:nvSpPr>
            <p:cNvPr id="8" name="Freeform 8"/>
            <p:cNvSpPr/>
            <p:nvPr/>
          </p:nvSpPr>
          <p:spPr>
            <a:xfrm>
              <a:off x="0" y="0"/>
              <a:ext cx="67750798" cy="5372100"/>
            </a:xfrm>
            <a:custGeom>
              <a:avLst/>
              <a:gdLst/>
              <a:ahLst/>
              <a:cxnLst/>
              <a:rect l="l" t="t" r="r" b="b"/>
              <a:pathLst>
                <a:path w="67750798" h="5372100">
                  <a:moveTo>
                    <a:pt x="66200127" y="0"/>
                  </a:moveTo>
                  <a:lnTo>
                    <a:pt x="1550670" y="0"/>
                  </a:lnTo>
                  <a:lnTo>
                    <a:pt x="0" y="2686050"/>
                  </a:lnTo>
                  <a:lnTo>
                    <a:pt x="1550670" y="5372100"/>
                  </a:lnTo>
                  <a:lnTo>
                    <a:pt x="66200127" y="5372100"/>
                  </a:lnTo>
                  <a:lnTo>
                    <a:pt x="67750798" y="2686050"/>
                  </a:lnTo>
                  <a:lnTo>
                    <a:pt x="66200127" y="0"/>
                  </a:lnTo>
                  <a:close/>
                </a:path>
              </a:pathLst>
            </a:custGeom>
            <a:solidFill>
              <a:srgbClr val="769523"/>
            </a:solidFill>
          </p:spPr>
        </p:sp>
      </p:grpSp>
      <p:grpSp>
        <p:nvGrpSpPr>
          <p:cNvPr id="9" name="Group 9"/>
          <p:cNvGrpSpPr/>
          <p:nvPr/>
        </p:nvGrpSpPr>
        <p:grpSpPr>
          <a:xfrm rot="-10800000">
            <a:off x="1028700" y="3532004"/>
            <a:ext cx="342510" cy="296645"/>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11" name="Group 11"/>
          <p:cNvGrpSpPr/>
          <p:nvPr/>
        </p:nvGrpSpPr>
        <p:grpSpPr>
          <a:xfrm>
            <a:off x="1028700" y="5161878"/>
            <a:ext cx="8896594" cy="1066800"/>
            <a:chOff x="0" y="0"/>
            <a:chExt cx="11862126" cy="1422400"/>
          </a:xfrm>
        </p:grpSpPr>
        <p:sp>
          <p:nvSpPr>
            <p:cNvPr id="12" name="TextBox 12"/>
            <p:cNvSpPr txBox="1"/>
            <p:nvPr/>
          </p:nvSpPr>
          <p:spPr>
            <a:xfrm>
              <a:off x="914219" y="-9525"/>
              <a:ext cx="10947907" cy="1431925"/>
            </a:xfrm>
            <a:prstGeom prst="rect">
              <a:avLst/>
            </a:prstGeom>
          </p:spPr>
          <p:txBody>
            <a:bodyPr lIns="0" tIns="0" rIns="0" bIns="0" rtlCol="0" anchor="t">
              <a:spAutoFit/>
            </a:bodyPr>
            <a:lstStyle/>
            <a:p>
              <a:pPr>
                <a:lnSpc>
                  <a:spcPts val="4200"/>
                </a:lnSpc>
              </a:pPr>
              <a:r>
                <a:rPr lang="es-US" sz="3500" spc="105" dirty="0" smtClean="0">
                  <a:solidFill>
                    <a:srgbClr val="193A4D"/>
                  </a:solidFill>
                  <a:latin typeface="Fira Sans Medium Bold"/>
                </a:rPr>
                <a:t>Todas las razas, etnicidades, edades </a:t>
              </a:r>
            </a:p>
            <a:p>
              <a:pPr marL="0" lvl="0" indent="0">
                <a:lnSpc>
                  <a:spcPts val="4200"/>
                </a:lnSpc>
                <a:spcBef>
                  <a:spcPct val="0"/>
                </a:spcBef>
              </a:pPr>
              <a:r>
                <a:rPr lang="es-US" sz="3500" spc="105" dirty="0" smtClean="0">
                  <a:solidFill>
                    <a:srgbClr val="193A4D"/>
                  </a:solidFill>
                  <a:latin typeface="Fira Sans Medium Bold"/>
                </a:rPr>
                <a:t>o identidades de genero</a:t>
              </a:r>
              <a:endParaRPr lang="es-US" sz="3500" spc="105" dirty="0">
                <a:solidFill>
                  <a:srgbClr val="193A4D"/>
                </a:solidFill>
                <a:latin typeface="Fira Sans Medium Bold"/>
              </a:endParaRPr>
            </a:p>
          </p:txBody>
        </p:sp>
        <p:grpSp>
          <p:nvGrpSpPr>
            <p:cNvPr id="13" name="Group 13"/>
            <p:cNvGrpSpPr/>
            <p:nvPr/>
          </p:nvGrpSpPr>
          <p:grpSpPr>
            <a:xfrm rot="-10800000">
              <a:off x="0" y="151493"/>
              <a:ext cx="438326" cy="379631"/>
              <a:chOff x="0" y="0"/>
              <a:chExt cx="6202680" cy="5372100"/>
            </a:xfrm>
          </p:grpSpPr>
          <p:sp>
            <p:nvSpPr>
              <p:cNvPr id="14" name="Freeform 14"/>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15" name="Group 15"/>
          <p:cNvGrpSpPr/>
          <p:nvPr/>
        </p:nvGrpSpPr>
        <p:grpSpPr>
          <a:xfrm rot="-10800000">
            <a:off x="1028700" y="7561906"/>
            <a:ext cx="342510" cy="296645"/>
            <a:chOff x="0" y="0"/>
            <a:chExt cx="6202680" cy="5372100"/>
          </a:xfrm>
        </p:grpSpPr>
        <p:sp>
          <p:nvSpPr>
            <p:cNvPr id="16" name="Freeform 1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7" name="TextBox 17"/>
          <p:cNvSpPr txBox="1"/>
          <p:nvPr/>
        </p:nvSpPr>
        <p:spPr>
          <a:xfrm>
            <a:off x="304800" y="167296"/>
            <a:ext cx="10129853" cy="1256754"/>
          </a:xfrm>
          <a:prstGeom prst="rect">
            <a:avLst/>
          </a:prstGeom>
        </p:spPr>
        <p:txBody>
          <a:bodyPr lIns="0" tIns="0" rIns="0" bIns="0" rtlCol="0" anchor="t">
            <a:spAutoFit/>
          </a:bodyPr>
          <a:lstStyle/>
          <a:p>
            <a:pPr>
              <a:lnSpc>
                <a:spcPts val="9799"/>
              </a:lnSpc>
              <a:spcBef>
                <a:spcPct val="0"/>
              </a:spcBef>
            </a:pPr>
            <a:r>
              <a:rPr lang="en-US" sz="6999" i="1" spc="-139" dirty="0" smtClean="0">
                <a:solidFill>
                  <a:srgbClr val="193A4D"/>
                </a:solidFill>
                <a:latin typeface="Playlist Script"/>
              </a:rPr>
              <a:t>¿</a:t>
            </a:r>
            <a:r>
              <a:rPr lang="es-US" sz="6999" spc="-139" dirty="0" smtClean="0">
                <a:solidFill>
                  <a:srgbClr val="193A4D"/>
                </a:solidFill>
                <a:latin typeface="Playlist Script"/>
              </a:rPr>
              <a:t>Quien puede Acoger o Adoptar</a:t>
            </a:r>
            <a:r>
              <a:rPr lang="en-US" sz="6999" spc="-139" dirty="0" smtClean="0">
                <a:solidFill>
                  <a:srgbClr val="193A4D"/>
                </a:solidFill>
                <a:latin typeface="Playlist Script"/>
              </a:rPr>
              <a:t>?</a:t>
            </a:r>
            <a:endParaRPr lang="en-US" sz="6999" spc="-139" dirty="0">
              <a:solidFill>
                <a:srgbClr val="193A4D"/>
              </a:solidFill>
              <a:latin typeface="Playlist Script"/>
            </a:endParaRPr>
          </a:p>
        </p:txBody>
      </p:sp>
      <p:sp>
        <p:nvSpPr>
          <p:cNvPr id="18" name="TextBox 18"/>
          <p:cNvSpPr txBox="1"/>
          <p:nvPr/>
        </p:nvSpPr>
        <p:spPr>
          <a:xfrm>
            <a:off x="1743075" y="3404101"/>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193A4D"/>
                </a:solidFill>
                <a:latin typeface="Fira Sans Medium Bold"/>
              </a:rPr>
              <a:t>Soltero o Casado</a:t>
            </a:r>
            <a:endParaRPr lang="es-US" sz="3500" spc="105" dirty="0">
              <a:solidFill>
                <a:srgbClr val="193A4D"/>
              </a:solidFill>
              <a:latin typeface="Fira Sans Medium Bold"/>
            </a:endParaRPr>
          </a:p>
        </p:txBody>
      </p:sp>
      <p:sp>
        <p:nvSpPr>
          <p:cNvPr id="19" name="TextBox 19"/>
          <p:cNvSpPr txBox="1"/>
          <p:nvPr/>
        </p:nvSpPr>
        <p:spPr>
          <a:xfrm>
            <a:off x="1743075" y="7434004"/>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193A4D"/>
                </a:solidFill>
                <a:latin typeface="Fira Sans Medium Bold"/>
              </a:rPr>
              <a:t>Parientes o no parientes</a:t>
            </a:r>
            <a:endParaRPr lang="es-US" sz="3500" spc="105" dirty="0">
              <a:solidFill>
                <a:srgbClr val="193A4D"/>
              </a:solidFill>
              <a:latin typeface="Fira Sans Medium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096292" y="28134"/>
            <a:ext cx="16039308" cy="1256754"/>
          </a:xfrm>
          <a:prstGeom prst="rect">
            <a:avLst/>
          </a:prstGeom>
        </p:spPr>
        <p:txBody>
          <a:bodyPr wrap="square" lIns="0" tIns="0" rIns="0" bIns="0" rtlCol="0" anchor="t">
            <a:spAutoFit/>
          </a:bodyPr>
          <a:lstStyle/>
          <a:p>
            <a:pPr>
              <a:lnSpc>
                <a:spcPts val="9799"/>
              </a:lnSpc>
              <a:spcBef>
                <a:spcPct val="0"/>
              </a:spcBef>
            </a:pPr>
            <a:r>
              <a:rPr lang="en-US" sz="6999" i="1" spc="-139" dirty="0" smtClean="0">
                <a:solidFill>
                  <a:srgbClr val="193A4D"/>
                </a:solidFill>
                <a:latin typeface="Playlist Script"/>
              </a:rPr>
              <a:t>¿</a:t>
            </a:r>
            <a:r>
              <a:rPr lang="es-US" sz="6999" spc="-139" dirty="0" smtClean="0">
                <a:solidFill>
                  <a:srgbClr val="193A4D"/>
                </a:solidFill>
                <a:latin typeface="Playlist Script"/>
              </a:rPr>
              <a:t>Quien se puede convertir en Padre de Crianza</a:t>
            </a:r>
            <a:r>
              <a:rPr lang="en-US" sz="6999" spc="-139" dirty="0" smtClean="0">
                <a:solidFill>
                  <a:srgbClr val="193A4D"/>
                </a:solidFill>
                <a:latin typeface="Playlist Script"/>
              </a:rPr>
              <a:t>?</a:t>
            </a:r>
            <a:endParaRPr lang="en-US" sz="6999" spc="-139" dirty="0">
              <a:solidFill>
                <a:srgbClr val="193A4D"/>
              </a:solidFill>
              <a:latin typeface="Playlist Script"/>
            </a:endParaRPr>
          </a:p>
        </p:txBody>
      </p:sp>
      <p:grpSp>
        <p:nvGrpSpPr>
          <p:cNvPr id="3" name="Group 3"/>
          <p:cNvGrpSpPr/>
          <p:nvPr/>
        </p:nvGrpSpPr>
        <p:grpSpPr>
          <a:xfrm>
            <a:off x="9440119" y="1881367"/>
            <a:ext cx="7194136" cy="1770907"/>
            <a:chOff x="0" y="-57149"/>
            <a:chExt cx="9592181" cy="2361209"/>
          </a:xfrm>
        </p:grpSpPr>
        <p:sp>
          <p:nvSpPr>
            <p:cNvPr id="4" name="TextBox 4"/>
            <p:cNvSpPr txBox="1"/>
            <p:nvPr/>
          </p:nvSpPr>
          <p:spPr>
            <a:xfrm>
              <a:off x="0" y="-57149"/>
              <a:ext cx="9592181" cy="674459"/>
            </a:xfrm>
            <a:prstGeom prst="rect">
              <a:avLst/>
            </a:prstGeom>
          </p:spPr>
          <p:txBody>
            <a:bodyPr lIns="0" tIns="0" rIns="0" bIns="0" rtlCol="0" anchor="t">
              <a:spAutoFit/>
            </a:bodyPr>
            <a:lstStyle/>
            <a:p>
              <a:pPr marL="0" lvl="0" indent="0" algn="l">
                <a:lnSpc>
                  <a:spcPts val="4199"/>
                </a:lnSpc>
                <a:spcBef>
                  <a:spcPct val="0"/>
                </a:spcBef>
              </a:pPr>
              <a:r>
                <a:rPr lang="es-US" sz="2999" spc="14" dirty="0" smtClean="0">
                  <a:solidFill>
                    <a:srgbClr val="718426"/>
                  </a:solidFill>
                  <a:latin typeface="Fira Sans Medium Bold"/>
                </a:rPr>
                <a:t>Parientes</a:t>
              </a:r>
              <a:r>
                <a:rPr lang="en-US" sz="2999" spc="14" dirty="0" smtClean="0">
                  <a:solidFill>
                    <a:srgbClr val="718426"/>
                  </a:solidFill>
                  <a:latin typeface="Fira Sans Medium Bold"/>
                </a:rPr>
                <a:t>:</a:t>
              </a:r>
              <a:endParaRPr lang="en-US" sz="2999" spc="14" dirty="0">
                <a:solidFill>
                  <a:srgbClr val="718426"/>
                </a:solidFill>
                <a:latin typeface="Fira Sans Medium Bold"/>
              </a:endParaRPr>
            </a:p>
          </p:txBody>
        </p:sp>
        <p:sp>
          <p:nvSpPr>
            <p:cNvPr id="5" name="TextBox 5"/>
            <p:cNvSpPr txBox="1"/>
            <p:nvPr/>
          </p:nvSpPr>
          <p:spPr>
            <a:xfrm>
              <a:off x="0" y="765178"/>
              <a:ext cx="9592181" cy="1538882"/>
            </a:xfrm>
            <a:prstGeom prst="rect">
              <a:avLst/>
            </a:prstGeom>
          </p:spPr>
          <p:txBody>
            <a:bodyPr lIns="0" tIns="0" rIns="0" bIns="0" rtlCol="0" anchor="t">
              <a:spAutoFit/>
            </a:bodyPr>
            <a:lstStyle/>
            <a:p>
              <a:pPr marL="0" lvl="0" indent="0" algn="l">
                <a:lnSpc>
                  <a:spcPts val="3000"/>
                </a:lnSpc>
                <a:spcBef>
                  <a:spcPct val="0"/>
                </a:spcBef>
              </a:pPr>
              <a:r>
                <a:rPr lang="es-US" sz="2500" spc="75" dirty="0" smtClean="0">
                  <a:solidFill>
                    <a:srgbClr val="193A4D"/>
                  </a:solidFill>
                  <a:latin typeface="Fira Sans Medium Bold"/>
                </a:rPr>
                <a:t>•Abuelos, tías &amp; tíos, &amp; hermanos adultos mantienen PRIORIDAD para la colocación hasta la disposición del caso.</a:t>
              </a:r>
              <a:endParaRPr lang="es-US" sz="2500" spc="75" dirty="0">
                <a:solidFill>
                  <a:srgbClr val="193A4D"/>
                </a:solidFill>
                <a:latin typeface="Fira Sans Medium Bold"/>
              </a:endParaRPr>
            </a:p>
          </p:txBody>
        </p:sp>
      </p:grpSp>
      <p:grpSp>
        <p:nvGrpSpPr>
          <p:cNvPr id="6" name="Group 6"/>
          <p:cNvGrpSpPr/>
          <p:nvPr/>
        </p:nvGrpSpPr>
        <p:grpSpPr>
          <a:xfrm>
            <a:off x="680652" y="9415333"/>
            <a:ext cx="16926697" cy="1542251"/>
            <a:chOff x="0" y="0"/>
            <a:chExt cx="58960502" cy="5372100"/>
          </a:xfrm>
        </p:grpSpPr>
        <p:sp>
          <p:nvSpPr>
            <p:cNvPr id="7" name="Freeform 7"/>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415969"/>
            </a:solidFill>
          </p:spPr>
        </p:sp>
      </p:grpSp>
      <p:grpSp>
        <p:nvGrpSpPr>
          <p:cNvPr id="8" name="Group 8"/>
          <p:cNvGrpSpPr/>
          <p:nvPr/>
        </p:nvGrpSpPr>
        <p:grpSpPr>
          <a:xfrm>
            <a:off x="1205495" y="1305669"/>
            <a:ext cx="7060002" cy="7061914"/>
            <a:chOff x="0" y="0"/>
            <a:chExt cx="9413337" cy="9415886"/>
          </a:xfrm>
        </p:grpSpPr>
        <p:grpSp>
          <p:nvGrpSpPr>
            <p:cNvPr id="9" name="Group 9"/>
            <p:cNvGrpSpPr/>
            <p:nvPr/>
          </p:nvGrpSpPr>
          <p:grpSpPr>
            <a:xfrm>
              <a:off x="0" y="0"/>
              <a:ext cx="9413337" cy="941588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415969"/>
              </a:solidFill>
            </p:spPr>
          </p:sp>
        </p:grpSp>
        <p:grpSp>
          <p:nvGrpSpPr>
            <p:cNvPr id="11" name="Group 11"/>
            <p:cNvGrpSpPr/>
            <p:nvPr/>
          </p:nvGrpSpPr>
          <p:grpSpPr>
            <a:xfrm>
              <a:off x="1171958" y="2346465"/>
              <a:ext cx="7069421" cy="7069421"/>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69523"/>
              </a:solidFill>
            </p:spPr>
          </p:sp>
        </p:grpSp>
        <p:grpSp>
          <p:nvGrpSpPr>
            <p:cNvPr id="13" name="Group 13"/>
            <p:cNvGrpSpPr/>
            <p:nvPr/>
          </p:nvGrpSpPr>
          <p:grpSpPr>
            <a:xfrm>
              <a:off x="2477775" y="4958099"/>
              <a:ext cx="4457787" cy="4457787"/>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sp>
        </p:grpSp>
      </p:grpSp>
      <p:sp>
        <p:nvSpPr>
          <p:cNvPr id="15" name="TextBox 15"/>
          <p:cNvSpPr txBox="1"/>
          <p:nvPr/>
        </p:nvSpPr>
        <p:spPr>
          <a:xfrm>
            <a:off x="3467954" y="6419688"/>
            <a:ext cx="2535084" cy="542925"/>
          </a:xfrm>
          <a:prstGeom prst="rect">
            <a:avLst/>
          </a:prstGeom>
        </p:spPr>
        <p:txBody>
          <a:bodyPr lIns="0" tIns="0" rIns="0" bIns="0" rtlCol="0" anchor="t">
            <a:spAutoFit/>
          </a:bodyPr>
          <a:lstStyle/>
          <a:p>
            <a:pPr marL="0" lvl="0" indent="0" algn="ctr">
              <a:lnSpc>
                <a:spcPts val="4200"/>
              </a:lnSpc>
              <a:spcBef>
                <a:spcPct val="0"/>
              </a:spcBef>
            </a:pPr>
            <a:r>
              <a:rPr lang="es-US" sz="3500" spc="105" dirty="0" smtClean="0">
                <a:solidFill>
                  <a:srgbClr val="415969"/>
                </a:solidFill>
                <a:latin typeface="Fira Sans Medium Bold"/>
              </a:rPr>
              <a:t>Parientes</a:t>
            </a:r>
            <a:endParaRPr lang="es-US" sz="3500" spc="105" dirty="0">
              <a:solidFill>
                <a:srgbClr val="415969"/>
              </a:solidFill>
              <a:latin typeface="Fira Sans Medium Bold"/>
            </a:endParaRPr>
          </a:p>
        </p:txBody>
      </p:sp>
      <p:sp>
        <p:nvSpPr>
          <p:cNvPr id="16" name="TextBox 16"/>
          <p:cNvSpPr txBox="1"/>
          <p:nvPr/>
        </p:nvSpPr>
        <p:spPr>
          <a:xfrm>
            <a:off x="2826759" y="3396028"/>
            <a:ext cx="3817475" cy="1615827"/>
          </a:xfrm>
          <a:prstGeom prst="rect">
            <a:avLst/>
          </a:prstGeom>
        </p:spPr>
        <p:txBody>
          <a:bodyPr lIns="0" tIns="0" rIns="0" bIns="0" rtlCol="0" anchor="t">
            <a:spAutoFit/>
          </a:bodyPr>
          <a:lstStyle/>
          <a:p>
            <a:pPr marL="0" lvl="0" indent="0" algn="ctr">
              <a:lnSpc>
                <a:spcPts val="4200"/>
              </a:lnSpc>
              <a:spcBef>
                <a:spcPct val="0"/>
              </a:spcBef>
            </a:pPr>
            <a:r>
              <a:rPr lang="es-US" sz="3500" spc="105" dirty="0" smtClean="0">
                <a:solidFill>
                  <a:srgbClr val="FFFFFF"/>
                </a:solidFill>
                <a:latin typeface="Fira Sans Medium Bold"/>
              </a:rPr>
              <a:t>Miembros de la Familia Extensa No Relacionados</a:t>
            </a:r>
            <a:endParaRPr lang="es-US" sz="3500" spc="105" dirty="0">
              <a:solidFill>
                <a:srgbClr val="FFFFFF"/>
              </a:solidFill>
              <a:latin typeface="Fira Sans Medium Bold"/>
            </a:endParaRPr>
          </a:p>
        </p:txBody>
      </p:sp>
      <p:sp>
        <p:nvSpPr>
          <p:cNvPr id="17" name="TextBox 17"/>
          <p:cNvSpPr txBox="1"/>
          <p:nvPr/>
        </p:nvSpPr>
        <p:spPr>
          <a:xfrm>
            <a:off x="3467954" y="1526447"/>
            <a:ext cx="2535084" cy="1615827"/>
          </a:xfrm>
          <a:prstGeom prst="rect">
            <a:avLst/>
          </a:prstGeom>
        </p:spPr>
        <p:txBody>
          <a:bodyPr lIns="0" tIns="0" rIns="0" bIns="0" rtlCol="0" anchor="t">
            <a:spAutoFit/>
          </a:bodyPr>
          <a:lstStyle/>
          <a:p>
            <a:pPr marL="0" lvl="0" indent="0" algn="ctr">
              <a:lnSpc>
                <a:spcPts val="4200"/>
              </a:lnSpc>
              <a:spcBef>
                <a:spcPct val="0"/>
              </a:spcBef>
            </a:pPr>
            <a:r>
              <a:rPr lang="es-US" sz="3500" spc="105" dirty="0" smtClean="0">
                <a:solidFill>
                  <a:srgbClr val="FFFFFF"/>
                </a:solidFill>
                <a:latin typeface="Fira Sans Medium Bold"/>
              </a:rPr>
              <a:t>Miembros de la Comunidad</a:t>
            </a:r>
            <a:endParaRPr lang="es-US" sz="3500" spc="105" dirty="0">
              <a:solidFill>
                <a:srgbClr val="FFFFFF"/>
              </a:solidFill>
              <a:latin typeface="Fira Sans Medium Bold"/>
            </a:endParaRPr>
          </a:p>
        </p:txBody>
      </p:sp>
      <p:grpSp>
        <p:nvGrpSpPr>
          <p:cNvPr id="18" name="Group 18"/>
          <p:cNvGrpSpPr/>
          <p:nvPr/>
        </p:nvGrpSpPr>
        <p:grpSpPr>
          <a:xfrm>
            <a:off x="9440119" y="3834178"/>
            <a:ext cx="7194136" cy="2585510"/>
            <a:chOff x="0" y="-57149"/>
            <a:chExt cx="9592181" cy="3447348"/>
          </a:xfrm>
        </p:grpSpPr>
        <p:sp>
          <p:nvSpPr>
            <p:cNvPr id="19" name="TextBox 19"/>
            <p:cNvSpPr txBox="1"/>
            <p:nvPr/>
          </p:nvSpPr>
          <p:spPr>
            <a:xfrm>
              <a:off x="0" y="-57149"/>
              <a:ext cx="9592181" cy="1436291"/>
            </a:xfrm>
            <a:prstGeom prst="rect">
              <a:avLst/>
            </a:prstGeom>
          </p:spPr>
          <p:txBody>
            <a:bodyPr lIns="0" tIns="0" rIns="0" bIns="0" rtlCol="0" anchor="t">
              <a:spAutoFit/>
            </a:bodyPr>
            <a:lstStyle/>
            <a:p>
              <a:pPr marL="0" lvl="0" indent="0" algn="l">
                <a:lnSpc>
                  <a:spcPts val="4199"/>
                </a:lnSpc>
                <a:spcBef>
                  <a:spcPct val="0"/>
                </a:spcBef>
              </a:pPr>
              <a:r>
                <a:rPr lang="es-US" sz="2999" spc="14" dirty="0" smtClean="0">
                  <a:solidFill>
                    <a:srgbClr val="718426"/>
                  </a:solidFill>
                  <a:latin typeface="Fira Sans Medium Bold"/>
                </a:rPr>
                <a:t>Miembros de la Familia Extensa No Relacionados (NREFM):</a:t>
              </a:r>
              <a:endParaRPr lang="es-US" sz="2999" spc="14" dirty="0">
                <a:solidFill>
                  <a:srgbClr val="718426"/>
                </a:solidFill>
                <a:latin typeface="Fira Sans Medium Bold"/>
              </a:endParaRPr>
            </a:p>
          </p:txBody>
        </p:sp>
        <p:sp>
          <p:nvSpPr>
            <p:cNvPr id="20" name="TextBox 20"/>
            <p:cNvSpPr txBox="1"/>
            <p:nvPr/>
          </p:nvSpPr>
          <p:spPr>
            <a:xfrm>
              <a:off x="0" y="1338354"/>
              <a:ext cx="9592181" cy="2051845"/>
            </a:xfrm>
            <a:prstGeom prst="rect">
              <a:avLst/>
            </a:prstGeom>
          </p:spPr>
          <p:txBody>
            <a:bodyPr lIns="0" tIns="0" rIns="0" bIns="0" rtlCol="0" anchor="t">
              <a:spAutoFit/>
            </a:bodyPr>
            <a:lstStyle/>
            <a:p>
              <a:pPr>
                <a:lnSpc>
                  <a:spcPts val="3000"/>
                </a:lnSpc>
              </a:pPr>
              <a:r>
                <a:rPr lang="en-US" sz="2500" spc="75" dirty="0" smtClean="0">
                  <a:solidFill>
                    <a:srgbClr val="193A4D"/>
                  </a:solidFill>
                  <a:latin typeface="Fira Sans Medium Bold"/>
                </a:rPr>
                <a:t>•</a:t>
              </a:r>
              <a:r>
                <a:rPr lang="es-US" sz="2500" spc="75" dirty="0" smtClean="0">
                  <a:solidFill>
                    <a:srgbClr val="193A4D"/>
                  </a:solidFill>
                  <a:latin typeface="Fira Sans Medium Bold"/>
                </a:rPr>
                <a:t>Después de los parientes, la preferencia es para los amigos de la familia o otros con los cual el niño tiene una relación.</a:t>
              </a:r>
            </a:p>
            <a:p>
              <a:pPr marL="0" lvl="0" indent="0" algn="l">
                <a:lnSpc>
                  <a:spcPts val="3000"/>
                </a:lnSpc>
                <a:spcBef>
                  <a:spcPct val="0"/>
                </a:spcBef>
              </a:pPr>
              <a:endParaRPr lang="en-US" sz="2500" spc="75" dirty="0">
                <a:solidFill>
                  <a:srgbClr val="193A4D"/>
                </a:solidFill>
                <a:latin typeface="Fira Sans Medium Bold"/>
              </a:endParaRPr>
            </a:p>
          </p:txBody>
        </p:sp>
      </p:grpSp>
      <p:grpSp>
        <p:nvGrpSpPr>
          <p:cNvPr id="21" name="Group 21"/>
          <p:cNvGrpSpPr/>
          <p:nvPr/>
        </p:nvGrpSpPr>
        <p:grpSpPr>
          <a:xfrm>
            <a:off x="9440119" y="6033709"/>
            <a:ext cx="7209126" cy="1754487"/>
            <a:chOff x="0" y="68857"/>
            <a:chExt cx="9612168" cy="2339318"/>
          </a:xfrm>
        </p:grpSpPr>
        <p:sp>
          <p:nvSpPr>
            <p:cNvPr id="22" name="TextBox 22"/>
            <p:cNvSpPr txBox="1"/>
            <p:nvPr/>
          </p:nvSpPr>
          <p:spPr>
            <a:xfrm>
              <a:off x="19987" y="68857"/>
              <a:ext cx="9592181" cy="674459"/>
            </a:xfrm>
            <a:prstGeom prst="rect">
              <a:avLst/>
            </a:prstGeom>
          </p:spPr>
          <p:txBody>
            <a:bodyPr lIns="0" tIns="0" rIns="0" bIns="0" rtlCol="0" anchor="t">
              <a:spAutoFit/>
            </a:bodyPr>
            <a:lstStyle/>
            <a:p>
              <a:pPr marL="0" lvl="0" indent="0" algn="l">
                <a:lnSpc>
                  <a:spcPts val="4199"/>
                </a:lnSpc>
                <a:spcBef>
                  <a:spcPct val="0"/>
                </a:spcBef>
              </a:pPr>
              <a:r>
                <a:rPr lang="es-US" sz="2999" spc="14" dirty="0" smtClean="0">
                  <a:solidFill>
                    <a:srgbClr val="718426"/>
                  </a:solidFill>
                  <a:latin typeface="Fira Sans Medium Bold"/>
                </a:rPr>
                <a:t>Miembros de la Comunidad</a:t>
              </a:r>
              <a:r>
                <a:rPr lang="en-US" sz="2999" spc="14" dirty="0" smtClean="0">
                  <a:solidFill>
                    <a:srgbClr val="718426"/>
                  </a:solidFill>
                  <a:latin typeface="Fira Sans Medium Bold"/>
                </a:rPr>
                <a:t>:</a:t>
              </a:r>
              <a:endParaRPr lang="en-US" sz="2999" spc="14" dirty="0">
                <a:solidFill>
                  <a:srgbClr val="718426"/>
                </a:solidFill>
                <a:latin typeface="Fira Sans Medium Bold"/>
              </a:endParaRPr>
            </a:p>
          </p:txBody>
        </p:sp>
        <p:sp>
          <p:nvSpPr>
            <p:cNvPr id="23" name="TextBox 23"/>
            <p:cNvSpPr txBox="1"/>
            <p:nvPr/>
          </p:nvSpPr>
          <p:spPr>
            <a:xfrm>
              <a:off x="0" y="869291"/>
              <a:ext cx="9592181" cy="1538884"/>
            </a:xfrm>
            <a:prstGeom prst="rect">
              <a:avLst/>
            </a:prstGeom>
          </p:spPr>
          <p:txBody>
            <a:bodyPr lIns="0" tIns="0" rIns="0" bIns="0" rtlCol="0" anchor="t">
              <a:spAutoFit/>
            </a:bodyPr>
            <a:lstStyle/>
            <a:p>
              <a:pPr marL="0" lvl="0" indent="0" algn="l">
                <a:lnSpc>
                  <a:spcPts val="3000"/>
                </a:lnSpc>
                <a:spcBef>
                  <a:spcPct val="0"/>
                </a:spcBef>
              </a:pPr>
              <a:r>
                <a:rPr lang="en-US" sz="2500" spc="75" dirty="0" smtClean="0">
                  <a:solidFill>
                    <a:srgbClr val="193A4D"/>
                  </a:solidFill>
                  <a:latin typeface="Fira Sans Medium Bold"/>
                </a:rPr>
                <a:t>•</a:t>
              </a:r>
              <a:r>
                <a:rPr lang="es-US" sz="2500" spc="75" dirty="0" smtClean="0">
                  <a:solidFill>
                    <a:srgbClr val="193A4D"/>
                  </a:solidFill>
                  <a:latin typeface="Fira Sans Medium Bold"/>
                </a:rPr>
                <a:t>Cualquier adulto cariñoso &amp; consistente que sea capaz de proveer un hogar amoroso puede ser considerado como una familia de apoyo.</a:t>
              </a:r>
              <a:endParaRPr lang="es-US" sz="2500" spc="75" dirty="0">
                <a:solidFill>
                  <a:srgbClr val="193A4D"/>
                </a:solidFill>
                <a:latin typeface="Fira Sans Medium Bold"/>
              </a:endParaRPr>
            </a:p>
          </p:txBody>
        </p:sp>
      </p:grpSp>
      <p:sp>
        <p:nvSpPr>
          <p:cNvPr id="24" name="TextBox 24"/>
          <p:cNvSpPr txBox="1"/>
          <p:nvPr/>
        </p:nvSpPr>
        <p:spPr>
          <a:xfrm>
            <a:off x="7239000" y="8058516"/>
            <a:ext cx="10744200" cy="1154162"/>
          </a:xfrm>
          <a:prstGeom prst="rect">
            <a:avLst/>
          </a:prstGeom>
        </p:spPr>
        <p:txBody>
          <a:bodyPr wrap="square" lIns="0" tIns="0" rIns="0" bIns="0" rtlCol="0" anchor="t">
            <a:spAutoFit/>
          </a:bodyPr>
          <a:lstStyle/>
          <a:p>
            <a:pPr lvl="0" algn="ctr">
              <a:lnSpc>
                <a:spcPts val="3000"/>
              </a:lnSpc>
              <a:spcBef>
                <a:spcPct val="0"/>
              </a:spcBef>
            </a:pPr>
            <a:r>
              <a:rPr lang="es-US" sz="2500" spc="75" dirty="0" smtClean="0">
                <a:solidFill>
                  <a:srgbClr val="193A4D"/>
                </a:solidFill>
                <a:latin typeface="Fira Sans Medium Bold"/>
              </a:rPr>
              <a:t>Si la colocación con un pariente o amigo de la familia no es posible, la meta es que los niños mantengan contacto con su familia si es posible. ¡El Departamento intenta colocar con parientes primero!</a:t>
            </a:r>
            <a:endParaRPr lang="es-US" sz="2500" spc="75" dirty="0">
              <a:solidFill>
                <a:srgbClr val="193A4D"/>
              </a:solidFill>
              <a:latin typeface="Fira Sans Medium Bo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415333"/>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415969"/>
            </a:solidFill>
          </p:spPr>
        </p:sp>
      </p:grpSp>
      <p:sp>
        <p:nvSpPr>
          <p:cNvPr id="4" name="Freeform 4"/>
          <p:cNvSpPr/>
          <p:nvPr/>
        </p:nvSpPr>
        <p:spPr>
          <a:xfrm>
            <a:off x="3325785" y="238088"/>
            <a:ext cx="12054600" cy="9177246"/>
          </a:xfrm>
          <a:custGeom>
            <a:avLst/>
            <a:gdLst/>
            <a:ahLst/>
            <a:cxnLst/>
            <a:rect l="l" t="t" r="r" b="b"/>
            <a:pathLst>
              <a:path w="12054600" h="9177246">
                <a:moveTo>
                  <a:pt x="0" y="0"/>
                </a:moveTo>
                <a:lnTo>
                  <a:pt x="12054600" y="0"/>
                </a:lnTo>
                <a:lnTo>
                  <a:pt x="12054600" y="9177245"/>
                </a:lnTo>
                <a:lnTo>
                  <a:pt x="0" y="9177245"/>
                </a:lnTo>
                <a:lnTo>
                  <a:pt x="0" y="0"/>
                </a:lnTo>
                <a:close/>
              </a:path>
            </a:pathLst>
          </a:custGeom>
          <a:blipFill>
            <a:blip r:embed="rId2"/>
            <a:stretch>
              <a:fillRect/>
            </a:stretch>
          </a:blipFill>
        </p:spPr>
      </p:sp>
      <p:sp>
        <p:nvSpPr>
          <p:cNvPr id="5" name="TextBox 5"/>
          <p:cNvSpPr txBox="1"/>
          <p:nvPr/>
        </p:nvSpPr>
        <p:spPr>
          <a:xfrm>
            <a:off x="403432" y="355600"/>
            <a:ext cx="10483745" cy="1256754"/>
          </a:xfrm>
          <a:prstGeom prst="rect">
            <a:avLst/>
          </a:prstGeom>
        </p:spPr>
        <p:txBody>
          <a:bodyPr lIns="0" tIns="0" rIns="0" bIns="0" rtlCol="0" anchor="t">
            <a:spAutoFit/>
          </a:bodyPr>
          <a:lstStyle/>
          <a:p>
            <a:pPr algn="ctr">
              <a:lnSpc>
                <a:spcPts val="9799"/>
              </a:lnSpc>
              <a:spcBef>
                <a:spcPct val="0"/>
              </a:spcBef>
            </a:pPr>
            <a:r>
              <a:rPr lang="en-US" sz="6999" i="1" spc="-139" dirty="0" smtClean="0">
                <a:solidFill>
                  <a:srgbClr val="193A4D"/>
                </a:solidFill>
                <a:latin typeface="Playlist Script"/>
              </a:rPr>
              <a:t>¿</a:t>
            </a:r>
            <a:r>
              <a:rPr lang="es-US" sz="6999" spc="-139" dirty="0" smtClean="0">
                <a:solidFill>
                  <a:srgbClr val="193A4D"/>
                </a:solidFill>
                <a:latin typeface="Playlist Script"/>
              </a:rPr>
              <a:t>Que tal los Parientes</a:t>
            </a:r>
            <a:r>
              <a:rPr lang="en-US" sz="6999" spc="-139" dirty="0" smtClean="0">
                <a:solidFill>
                  <a:srgbClr val="193A4D"/>
                </a:solidFill>
                <a:latin typeface="Playlist Script"/>
              </a:rPr>
              <a:t>?</a:t>
            </a:r>
            <a:endParaRPr lang="en-US" sz="6999" spc="-139" dirty="0">
              <a:solidFill>
                <a:srgbClr val="193A4D"/>
              </a:solidFill>
              <a:latin typeface="Playlist Script"/>
            </a:endParaRPr>
          </a:p>
        </p:txBody>
      </p:sp>
      <p:sp>
        <p:nvSpPr>
          <p:cNvPr id="6" name="TextBox 6"/>
          <p:cNvSpPr txBox="1"/>
          <p:nvPr/>
        </p:nvSpPr>
        <p:spPr>
          <a:xfrm>
            <a:off x="1028700" y="3067050"/>
            <a:ext cx="4712989" cy="2154436"/>
          </a:xfrm>
          <a:prstGeom prst="rect">
            <a:avLst/>
          </a:prstGeom>
        </p:spPr>
        <p:txBody>
          <a:bodyPr lIns="0" tIns="0" rIns="0" bIns="0" rtlCol="0" anchor="t">
            <a:spAutoFit/>
          </a:bodyPr>
          <a:lstStyle/>
          <a:p>
            <a:pPr marL="0" lvl="0" indent="0" algn="l">
              <a:lnSpc>
                <a:spcPts val="4199"/>
              </a:lnSpc>
              <a:spcBef>
                <a:spcPct val="0"/>
              </a:spcBef>
            </a:pPr>
            <a:r>
              <a:rPr lang="es-US" sz="2999" spc="14" dirty="0" smtClean="0">
                <a:solidFill>
                  <a:srgbClr val="718426"/>
                </a:solidFill>
                <a:latin typeface="Fira Sans Medium Bold"/>
              </a:rPr>
              <a:t>El Departamento intenta colocar con los parientes hasta el Quinto grado primero...</a:t>
            </a:r>
            <a:endParaRPr lang="es-US" sz="2999" spc="14" dirty="0">
              <a:solidFill>
                <a:srgbClr val="718426"/>
              </a:solidFill>
              <a:latin typeface="Fira Sans Medium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15969"/>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9479154" y="-1965292"/>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769523"/>
            </a:solidFill>
          </p:spPr>
        </p:sp>
      </p:grpSp>
      <p:grpSp>
        <p:nvGrpSpPr>
          <p:cNvPr id="4" name="Group 4"/>
          <p:cNvGrpSpPr>
            <a:grpSpLocks noChangeAspect="1"/>
          </p:cNvGrpSpPr>
          <p:nvPr/>
        </p:nvGrpSpPr>
        <p:grpSpPr>
          <a:xfrm>
            <a:off x="9743146" y="-484722"/>
            <a:ext cx="11774707" cy="10196366"/>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7165" r="-12809"/>
              </a:stretch>
            </a:blipFill>
          </p:spPr>
        </p:sp>
      </p:grpSp>
      <p:grpSp>
        <p:nvGrpSpPr>
          <p:cNvPr id="6" name="Group 6"/>
          <p:cNvGrpSpPr/>
          <p:nvPr/>
        </p:nvGrpSpPr>
        <p:grpSpPr>
          <a:xfrm>
            <a:off x="-706299" y="9515874"/>
            <a:ext cx="13644177" cy="1542251"/>
            <a:chOff x="0" y="0"/>
            <a:chExt cx="47526549" cy="5372100"/>
          </a:xfrm>
        </p:grpSpPr>
        <p:sp>
          <p:nvSpPr>
            <p:cNvPr id="7" name="Freeform 7"/>
            <p:cNvSpPr/>
            <p:nvPr/>
          </p:nvSpPr>
          <p:spPr>
            <a:xfrm>
              <a:off x="0" y="0"/>
              <a:ext cx="47526550" cy="5372100"/>
            </a:xfrm>
            <a:custGeom>
              <a:avLst/>
              <a:gdLst/>
              <a:ahLst/>
              <a:cxnLst/>
              <a:rect l="l" t="t" r="r" b="b"/>
              <a:pathLst>
                <a:path w="47526550" h="5372100">
                  <a:moveTo>
                    <a:pt x="45975879" y="0"/>
                  </a:moveTo>
                  <a:lnTo>
                    <a:pt x="1550670" y="0"/>
                  </a:lnTo>
                  <a:lnTo>
                    <a:pt x="0" y="2686050"/>
                  </a:lnTo>
                  <a:lnTo>
                    <a:pt x="1550670" y="5372100"/>
                  </a:lnTo>
                  <a:lnTo>
                    <a:pt x="45975879" y="5372100"/>
                  </a:lnTo>
                  <a:lnTo>
                    <a:pt x="47526550" y="2686050"/>
                  </a:lnTo>
                  <a:lnTo>
                    <a:pt x="45975879" y="0"/>
                  </a:lnTo>
                  <a:close/>
                </a:path>
              </a:pathLst>
            </a:custGeom>
            <a:solidFill>
              <a:srgbClr val="769523"/>
            </a:solidFill>
          </p:spPr>
        </p:sp>
      </p:grpSp>
      <p:sp>
        <p:nvSpPr>
          <p:cNvPr id="8" name="TextBox 8"/>
          <p:cNvSpPr txBox="1"/>
          <p:nvPr/>
        </p:nvSpPr>
        <p:spPr>
          <a:xfrm>
            <a:off x="289932" y="301925"/>
            <a:ext cx="10309248" cy="4231928"/>
          </a:xfrm>
          <a:prstGeom prst="rect">
            <a:avLst/>
          </a:prstGeom>
        </p:spPr>
        <p:txBody>
          <a:bodyPr lIns="0" tIns="0" rIns="0" bIns="0" rtlCol="0" anchor="t">
            <a:spAutoFit/>
          </a:bodyPr>
          <a:lstStyle/>
          <a:p>
            <a:pPr>
              <a:lnSpc>
                <a:spcPts val="10999"/>
              </a:lnSpc>
            </a:pPr>
            <a:r>
              <a:rPr lang="es-US" sz="9999" dirty="0" smtClean="0">
                <a:solidFill>
                  <a:srgbClr val="FFFFFF"/>
                </a:solidFill>
                <a:latin typeface="Playlist Script Bold"/>
              </a:rPr>
              <a:t>Los Roles de los Padres de Apoyo &amp; las Agencias</a:t>
            </a:r>
            <a:endParaRPr lang="es-US" sz="9999" dirty="0">
              <a:solidFill>
                <a:srgbClr val="FFFFFF"/>
              </a:solidFill>
              <a:latin typeface="Playlist Script Bold"/>
            </a:endParaRPr>
          </a:p>
        </p:txBody>
      </p:sp>
      <p:sp>
        <p:nvSpPr>
          <p:cNvPr id="9" name="TextBox 9"/>
          <p:cNvSpPr txBox="1"/>
          <p:nvPr/>
        </p:nvSpPr>
        <p:spPr>
          <a:xfrm>
            <a:off x="289932" y="4748226"/>
            <a:ext cx="10029312" cy="4308872"/>
          </a:xfrm>
          <a:prstGeom prst="rect">
            <a:avLst/>
          </a:prstGeom>
        </p:spPr>
        <p:txBody>
          <a:bodyPr lIns="0" tIns="0" rIns="0" bIns="0" rtlCol="0" anchor="t">
            <a:spAutoFit/>
          </a:bodyPr>
          <a:lstStyle/>
          <a:p>
            <a:pPr marL="829008" lvl="1" indent="-457200">
              <a:lnSpc>
                <a:spcPts val="4821"/>
              </a:lnSpc>
              <a:buFont typeface="Arial" panose="020B0604020202020204" pitchFamily="34" charset="0"/>
              <a:buChar char="•"/>
            </a:pPr>
            <a:endParaRPr lang="en-US" sz="3444" spc="17" dirty="0">
              <a:solidFill>
                <a:schemeClr val="bg1"/>
              </a:solidFill>
              <a:latin typeface="Fira Sans Light Bold"/>
              <a:hlinkClick r:id="rId3" tooltip="https://docs.google.com/spreadsheets/d/1DUF2isFWsqVSYhbaACYtbgcLi_YjDqpE3GLQIVgkKQg/edit#gid=69851113"/>
            </a:endParaRPr>
          </a:p>
          <a:p>
            <a:pPr marL="743616" lvl="1" indent="-371808">
              <a:lnSpc>
                <a:spcPts val="4821"/>
              </a:lnSpc>
              <a:buFont typeface="Arial"/>
              <a:buChar char="•"/>
            </a:pPr>
            <a:r>
              <a:rPr lang="es-US" sz="3444" spc="17" dirty="0" smtClean="0">
                <a:solidFill>
                  <a:srgbClr val="FFFFFF"/>
                </a:solidFill>
                <a:latin typeface="Fira Sans Light Bold"/>
              </a:rPr>
              <a:t>Padre de Apoyo </a:t>
            </a:r>
          </a:p>
          <a:p>
            <a:pPr marL="743616" lvl="1" indent="-371808">
              <a:lnSpc>
                <a:spcPts val="4821"/>
              </a:lnSpc>
              <a:buFont typeface="Arial"/>
              <a:buChar char="•"/>
            </a:pPr>
            <a:r>
              <a:rPr lang="es-US" sz="3444" spc="17" dirty="0" smtClean="0">
                <a:solidFill>
                  <a:srgbClr val="FFFFFF"/>
                </a:solidFill>
                <a:latin typeface="Fira Sans Light Bold"/>
              </a:rPr>
              <a:t>Trabajador Social de Servicios de Protección al Menor (CPS)</a:t>
            </a:r>
            <a:r>
              <a:rPr lang="es-US" sz="3444" spc="17" dirty="0" smtClean="0">
                <a:solidFill>
                  <a:srgbClr val="FFFFFF"/>
                </a:solidFill>
                <a:latin typeface="Fira Sans Light Bold"/>
                <a:hlinkClick r:id="rId3" tooltip="https://docs.google.com/spreadsheets/d/1DUF2isFWsqVSYhbaACYtbgcLi_YjDqpE3GLQIVgkKQg/edit#gid=69851113"/>
              </a:rPr>
              <a:t> </a:t>
            </a:r>
          </a:p>
          <a:p>
            <a:pPr marL="743616" lvl="1" indent="-371808">
              <a:lnSpc>
                <a:spcPts val="4821"/>
              </a:lnSpc>
              <a:buFont typeface="Arial"/>
              <a:buChar char="•"/>
            </a:pPr>
            <a:r>
              <a:rPr lang="es-US" sz="3444" spc="17" dirty="0" smtClean="0">
                <a:solidFill>
                  <a:srgbClr val="FFFFFF"/>
                </a:solidFill>
                <a:latin typeface="Fira Sans Light Bold"/>
              </a:rPr>
              <a:t>Oficial de Libertad Condicional Juvenil</a:t>
            </a:r>
          </a:p>
          <a:p>
            <a:pPr marL="743616" lvl="1" indent="-371808">
              <a:lnSpc>
                <a:spcPts val="4821"/>
              </a:lnSpc>
              <a:buFont typeface="Arial"/>
              <a:buChar char="•"/>
            </a:pPr>
            <a:r>
              <a:rPr lang="es-US" sz="3444" spc="17" dirty="0" smtClean="0">
                <a:solidFill>
                  <a:srgbClr val="FFFFFF"/>
                </a:solidFill>
                <a:latin typeface="Fira Sans Light Bold"/>
              </a:rPr>
              <a:t>Trabajador Social de Familias de Apoyo</a:t>
            </a:r>
          </a:p>
          <a:p>
            <a:pPr>
              <a:lnSpc>
                <a:spcPts val="4821"/>
              </a:lnSpc>
            </a:pPr>
            <a:endParaRPr lang="en-US" sz="3444" spc="17" dirty="0">
              <a:solidFill>
                <a:srgbClr val="FFFFFF"/>
              </a:solidFill>
              <a:latin typeface="Fira Sans Light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8086170" y="-1327630"/>
            <a:ext cx="16980804" cy="13157506"/>
            <a:chOff x="0" y="0"/>
            <a:chExt cx="6933121" cy="5372100"/>
          </a:xfrm>
        </p:grpSpPr>
        <p:sp>
          <p:nvSpPr>
            <p:cNvPr id="3" name="Freeform 3"/>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769523"/>
            </a:solidFill>
          </p:spPr>
        </p:sp>
      </p:grpSp>
      <p:grpSp>
        <p:nvGrpSpPr>
          <p:cNvPr id="4" name="Group 4"/>
          <p:cNvGrpSpPr>
            <a:grpSpLocks noChangeAspect="1"/>
          </p:cNvGrpSpPr>
          <p:nvPr/>
        </p:nvGrpSpPr>
        <p:grpSpPr>
          <a:xfrm>
            <a:off x="-3703999" y="-112510"/>
            <a:ext cx="12387786" cy="10727265"/>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t="-14184" b="-59143"/>
              </a:stretch>
            </a:blipFill>
          </p:spPr>
        </p:sp>
      </p:grpSp>
      <p:grpSp>
        <p:nvGrpSpPr>
          <p:cNvPr id="6" name="Group 6"/>
          <p:cNvGrpSpPr/>
          <p:nvPr/>
        </p:nvGrpSpPr>
        <p:grpSpPr>
          <a:xfrm rot="-5400000">
            <a:off x="13144500" y="4372374"/>
            <a:ext cx="10287000" cy="1542251"/>
            <a:chOff x="0" y="0"/>
            <a:chExt cx="35832548" cy="5372100"/>
          </a:xfrm>
        </p:grpSpPr>
        <p:sp>
          <p:nvSpPr>
            <p:cNvPr id="7" name="Freeform 7"/>
            <p:cNvSpPr/>
            <p:nvPr/>
          </p:nvSpPr>
          <p:spPr>
            <a:xfrm>
              <a:off x="0" y="0"/>
              <a:ext cx="35832548" cy="5372100"/>
            </a:xfrm>
            <a:custGeom>
              <a:avLst/>
              <a:gdLst/>
              <a:ahLst/>
              <a:cxnLst/>
              <a:rect l="l" t="t" r="r" b="b"/>
              <a:pathLst>
                <a:path w="35832548" h="5372100">
                  <a:moveTo>
                    <a:pt x="34281880" y="0"/>
                  </a:moveTo>
                  <a:lnTo>
                    <a:pt x="1550670" y="0"/>
                  </a:lnTo>
                  <a:lnTo>
                    <a:pt x="0" y="2686050"/>
                  </a:lnTo>
                  <a:lnTo>
                    <a:pt x="1550670" y="5372100"/>
                  </a:lnTo>
                  <a:lnTo>
                    <a:pt x="34281880" y="5372100"/>
                  </a:lnTo>
                  <a:lnTo>
                    <a:pt x="35832548" y="2686050"/>
                  </a:lnTo>
                  <a:lnTo>
                    <a:pt x="34281880" y="0"/>
                  </a:lnTo>
                  <a:close/>
                </a:path>
              </a:pathLst>
            </a:custGeom>
            <a:solidFill>
              <a:srgbClr val="415969"/>
            </a:solidFill>
          </p:spPr>
        </p:sp>
      </p:grpSp>
      <p:sp>
        <p:nvSpPr>
          <p:cNvPr id="8" name="TextBox 8"/>
          <p:cNvSpPr txBox="1"/>
          <p:nvPr/>
        </p:nvSpPr>
        <p:spPr>
          <a:xfrm>
            <a:off x="6172200" y="95780"/>
            <a:ext cx="11452267" cy="2128788"/>
          </a:xfrm>
          <a:prstGeom prst="rect">
            <a:avLst/>
          </a:prstGeom>
        </p:spPr>
        <p:txBody>
          <a:bodyPr wrap="square" lIns="0" tIns="0" rIns="0" bIns="0" rtlCol="0" anchor="t">
            <a:spAutoFit/>
          </a:bodyPr>
          <a:lstStyle/>
          <a:p>
            <a:pPr algn="ctr">
              <a:lnSpc>
                <a:spcPts val="8250"/>
              </a:lnSpc>
            </a:pPr>
            <a:r>
              <a:rPr lang="en-US" sz="7500" dirty="0" smtClean="0">
                <a:solidFill>
                  <a:srgbClr val="415969"/>
                </a:solidFill>
                <a:latin typeface="Playlist Script Bold"/>
              </a:rPr>
              <a:t>¿</a:t>
            </a:r>
            <a:r>
              <a:rPr lang="es-US" sz="7500" dirty="0" smtClean="0">
                <a:solidFill>
                  <a:srgbClr val="415969"/>
                </a:solidFill>
                <a:latin typeface="Playlist Script Bold"/>
              </a:rPr>
              <a:t>Cual es el rol del Padre de Apoyo?</a:t>
            </a:r>
            <a:endParaRPr lang="es-US" sz="7500" dirty="0">
              <a:solidFill>
                <a:srgbClr val="415969"/>
              </a:solidFill>
              <a:latin typeface="Playlist Script Bold"/>
            </a:endParaRPr>
          </a:p>
        </p:txBody>
      </p:sp>
      <p:sp>
        <p:nvSpPr>
          <p:cNvPr id="9" name="TextBox 9"/>
          <p:cNvSpPr txBox="1"/>
          <p:nvPr/>
        </p:nvSpPr>
        <p:spPr>
          <a:xfrm>
            <a:off x="8001000" y="2358449"/>
            <a:ext cx="9305027" cy="7463582"/>
          </a:xfrm>
          <a:prstGeom prst="rect">
            <a:avLst/>
          </a:prstGeom>
        </p:spPr>
        <p:txBody>
          <a:bodyPr wrap="square" lIns="0" tIns="0" rIns="0" bIns="0" rtlCol="0" anchor="t">
            <a:spAutoFit/>
          </a:bodyPr>
          <a:lstStyle/>
          <a:p>
            <a:pPr marL="610748" lvl="1" indent="-305374">
              <a:lnSpc>
                <a:spcPts val="3960"/>
              </a:lnSpc>
              <a:buFont typeface="Arial"/>
              <a:buChar char="•"/>
            </a:pPr>
            <a:r>
              <a:rPr lang="en-US" sz="2828" spc="14" dirty="0">
                <a:solidFill>
                  <a:srgbClr val="193A4D"/>
                </a:solidFill>
                <a:latin typeface="Fira Sans Light Bold"/>
              </a:rPr>
              <a:t> </a:t>
            </a:r>
            <a:r>
              <a:rPr lang="es-US" sz="2828" spc="14" dirty="0" smtClean="0">
                <a:solidFill>
                  <a:srgbClr val="000000"/>
                </a:solidFill>
                <a:latin typeface="Fira Sans Light Bold"/>
              </a:rPr>
              <a:t>Proveer hogares seguros y amorosos. </a:t>
            </a:r>
            <a:endParaRPr lang="es-US" sz="2828" spc="14" dirty="0" smtClean="0">
              <a:solidFill>
                <a:srgbClr val="193A4D"/>
              </a:solidFill>
              <a:latin typeface="Fira Sans Light Bold"/>
            </a:endParaRPr>
          </a:p>
          <a:p>
            <a:pPr>
              <a:lnSpc>
                <a:spcPts val="3832"/>
              </a:lnSpc>
            </a:pPr>
            <a:endParaRPr lang="es-US" sz="2828" spc="14" dirty="0" smtClean="0">
              <a:solidFill>
                <a:srgbClr val="193A4D"/>
              </a:solidFill>
              <a:latin typeface="Fira Sans Light Bold"/>
            </a:endParaRPr>
          </a:p>
          <a:p>
            <a:pPr marL="610748" lvl="1" indent="-305374">
              <a:lnSpc>
                <a:spcPts val="3960"/>
              </a:lnSpc>
              <a:buFont typeface="Arial"/>
              <a:buChar char="•"/>
            </a:pPr>
            <a:r>
              <a:rPr lang="es-US" sz="2828" spc="14" dirty="0" smtClean="0">
                <a:solidFill>
                  <a:srgbClr val="000000"/>
                </a:solidFill>
                <a:latin typeface="Fira Sans Light Bold"/>
              </a:rPr>
              <a:t>Comprometerse al desarrolló y éxito de los niños y familias. </a:t>
            </a:r>
          </a:p>
          <a:p>
            <a:pPr marL="1182042" lvl="2" indent="-394014">
              <a:lnSpc>
                <a:spcPts val="3832"/>
              </a:lnSpc>
              <a:buFont typeface="Arial"/>
              <a:buChar char="⚬"/>
            </a:pPr>
            <a:r>
              <a:rPr lang="es-US" sz="2737" spc="13" dirty="0" smtClean="0">
                <a:solidFill>
                  <a:srgbClr val="000000"/>
                </a:solidFill>
                <a:latin typeface="Fira Sans Light Bold"/>
              </a:rPr>
              <a:t>Ayudar a los niños/jóvenes a lidiar con el trauma del abuso y la separación de su hogar. </a:t>
            </a:r>
          </a:p>
          <a:p>
            <a:pPr marL="1182042" lvl="2" indent="-394014">
              <a:lnSpc>
                <a:spcPts val="3832"/>
              </a:lnSpc>
              <a:buFont typeface="Arial"/>
              <a:buChar char="⚬"/>
            </a:pPr>
            <a:r>
              <a:rPr lang="es-US" sz="2737" spc="13" dirty="0" smtClean="0">
                <a:solidFill>
                  <a:srgbClr val="000000"/>
                </a:solidFill>
                <a:latin typeface="Fira Sans Light Bold"/>
              </a:rPr>
              <a:t>Ser un Mentor para los padres biológicos del niño/a cuando sea posible y apropiado. </a:t>
            </a:r>
          </a:p>
          <a:p>
            <a:pPr>
              <a:lnSpc>
                <a:spcPts val="3832"/>
              </a:lnSpc>
            </a:pPr>
            <a:endParaRPr lang="es-US" sz="2737" spc="13" dirty="0" smtClean="0">
              <a:solidFill>
                <a:srgbClr val="000000"/>
              </a:solidFill>
              <a:latin typeface="Fira Sans Light Bold"/>
            </a:endParaRPr>
          </a:p>
          <a:p>
            <a:pPr marL="610748" lvl="1" indent="-305374">
              <a:lnSpc>
                <a:spcPts val="3960"/>
              </a:lnSpc>
              <a:buFont typeface="Arial"/>
              <a:buChar char="•"/>
            </a:pPr>
            <a:r>
              <a:rPr lang="es-US" sz="2828" spc="14" dirty="0" smtClean="0">
                <a:solidFill>
                  <a:srgbClr val="000000"/>
                </a:solidFill>
                <a:latin typeface="Fira Sans Light Bold"/>
              </a:rPr>
              <a:t> Mantener una conexión de por vida con los niños cuando sea posible. </a:t>
            </a:r>
          </a:p>
          <a:p>
            <a:pPr marL="610748" lvl="1" indent="-305374">
              <a:lnSpc>
                <a:spcPts val="3960"/>
              </a:lnSpc>
              <a:buFont typeface="Arial"/>
              <a:buChar char="•"/>
            </a:pPr>
            <a:r>
              <a:rPr lang="es-US" sz="2828" spc="14" dirty="0" smtClean="0">
                <a:solidFill>
                  <a:srgbClr val="000000"/>
                </a:solidFill>
                <a:latin typeface="Fira Sans Light Bold"/>
              </a:rPr>
              <a:t>Cuando es en el mejor interés del niño. </a:t>
            </a:r>
            <a:endParaRPr lang="es-US" sz="2737" spc="13" dirty="0" smtClean="0">
              <a:solidFill>
                <a:srgbClr val="000000"/>
              </a:solidFill>
              <a:latin typeface="Fira Sans Light Bold"/>
            </a:endParaRPr>
          </a:p>
          <a:p>
            <a:pPr marL="1182042" lvl="2" indent="-394014">
              <a:lnSpc>
                <a:spcPts val="3832"/>
              </a:lnSpc>
              <a:buFont typeface="Arial"/>
              <a:buChar char="⚬"/>
            </a:pPr>
            <a:r>
              <a:rPr lang="es-US" sz="2737" spc="13" dirty="0" smtClean="0">
                <a:solidFill>
                  <a:srgbClr val="000000"/>
                </a:solidFill>
                <a:latin typeface="Fira Sans Light Bold"/>
              </a:rPr>
              <a:t>Alentar y apoyar visitas con la familia biológica. </a:t>
            </a:r>
          </a:p>
          <a:p>
            <a:pPr marL="1182042" lvl="2" indent="-394014">
              <a:lnSpc>
                <a:spcPts val="3832"/>
              </a:lnSpc>
              <a:buFont typeface="Arial"/>
              <a:buChar char="⚬"/>
            </a:pPr>
            <a:r>
              <a:rPr lang="es-US" sz="2737" spc="13" dirty="0" smtClean="0">
                <a:solidFill>
                  <a:srgbClr val="000000"/>
                </a:solidFill>
                <a:latin typeface="Fira Sans Light Bold"/>
              </a:rPr>
              <a:t>Incluso después que la adopción sea finalizada</a:t>
            </a:r>
          </a:p>
          <a:p>
            <a:pPr>
              <a:lnSpc>
                <a:spcPts val="3832"/>
              </a:lnSpc>
            </a:pPr>
            <a:endParaRPr lang="en-US" sz="2737" spc="13" dirty="0">
              <a:solidFill>
                <a:srgbClr val="000000"/>
              </a:solidFill>
              <a:latin typeface="Fira Sans Light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3481" b="12248"/>
          <a:stretch>
            <a:fillRect/>
          </a:stretch>
        </p:blipFill>
        <p:spPr>
          <a:xfrm>
            <a:off x="274320" y="0"/>
            <a:ext cx="18288000" cy="10287000"/>
          </a:xfrm>
          <a:prstGeom prst="rect">
            <a:avLst/>
          </a:prstGeom>
        </p:spPr>
      </p:pic>
      <p:grpSp>
        <p:nvGrpSpPr>
          <p:cNvPr id="3" name="Group 3"/>
          <p:cNvGrpSpPr/>
          <p:nvPr/>
        </p:nvGrpSpPr>
        <p:grpSpPr>
          <a:xfrm rot="-10800000">
            <a:off x="-5508062" y="5753101"/>
            <a:ext cx="21648630" cy="16449116"/>
            <a:chOff x="0" y="0"/>
            <a:chExt cx="7070204" cy="5372100"/>
          </a:xfrm>
        </p:grpSpPr>
        <p:sp>
          <p:nvSpPr>
            <p:cNvPr id="4" name="Freeform 4"/>
            <p:cNvSpPr/>
            <p:nvPr/>
          </p:nvSpPr>
          <p:spPr>
            <a:xfrm>
              <a:off x="0" y="0"/>
              <a:ext cx="7070204" cy="5372100"/>
            </a:xfrm>
            <a:custGeom>
              <a:avLst/>
              <a:gdLst/>
              <a:ahLst/>
              <a:cxnLst/>
              <a:rect l="l" t="t" r="r" b="b"/>
              <a:pathLst>
                <a:path w="7070204" h="5372100">
                  <a:moveTo>
                    <a:pt x="5519534" y="0"/>
                  </a:moveTo>
                  <a:lnTo>
                    <a:pt x="1550670" y="0"/>
                  </a:lnTo>
                  <a:lnTo>
                    <a:pt x="0" y="2686050"/>
                  </a:lnTo>
                  <a:lnTo>
                    <a:pt x="1550670" y="5372100"/>
                  </a:lnTo>
                  <a:lnTo>
                    <a:pt x="5519534" y="5372100"/>
                  </a:lnTo>
                  <a:lnTo>
                    <a:pt x="7070204" y="2686050"/>
                  </a:lnTo>
                  <a:lnTo>
                    <a:pt x="5519534" y="0"/>
                  </a:lnTo>
                  <a:close/>
                </a:path>
              </a:pathLst>
            </a:custGeom>
            <a:solidFill>
              <a:srgbClr val="193A4D"/>
            </a:solidFill>
          </p:spPr>
        </p:sp>
      </p:grpSp>
      <p:sp>
        <p:nvSpPr>
          <p:cNvPr id="5" name="TextBox 5"/>
          <p:cNvSpPr txBox="1"/>
          <p:nvPr/>
        </p:nvSpPr>
        <p:spPr>
          <a:xfrm>
            <a:off x="274320" y="6746033"/>
            <a:ext cx="12299022" cy="4308872"/>
          </a:xfrm>
          <a:prstGeom prst="rect">
            <a:avLst/>
          </a:prstGeom>
        </p:spPr>
        <p:txBody>
          <a:bodyPr lIns="0" tIns="0" rIns="0" bIns="0" rtlCol="0" anchor="t">
            <a:spAutoFit/>
          </a:bodyPr>
          <a:lstStyle/>
          <a:p>
            <a:pPr marL="323850" lvl="1">
              <a:lnSpc>
                <a:spcPts val="4200"/>
              </a:lnSpc>
            </a:pPr>
            <a:endParaRPr lang="en-US" sz="3000" spc="15" dirty="0" smtClean="0">
              <a:solidFill>
                <a:schemeClr val="bg1"/>
              </a:solidFill>
              <a:latin typeface="Fira Sans Light"/>
            </a:endParaRPr>
          </a:p>
          <a:p>
            <a:pPr marL="647700" lvl="1" indent="-323850">
              <a:lnSpc>
                <a:spcPts val="4200"/>
              </a:lnSpc>
              <a:buFont typeface="Arial"/>
              <a:buChar char="•"/>
            </a:pPr>
            <a:r>
              <a:rPr lang="es-US" sz="3000" spc="15" dirty="0" smtClean="0">
                <a:solidFill>
                  <a:schemeClr val="bg1"/>
                </a:solidFill>
                <a:latin typeface="Fira Sans Light"/>
              </a:rPr>
              <a:t>Alentar la reunificación con los padres/guardianes </a:t>
            </a:r>
          </a:p>
          <a:p>
            <a:pPr marL="647700" lvl="1" indent="-323850">
              <a:lnSpc>
                <a:spcPts val="4200"/>
              </a:lnSpc>
              <a:buFont typeface="Arial"/>
              <a:buChar char="•"/>
            </a:pPr>
            <a:r>
              <a:rPr lang="es-US" sz="3000" spc="15" dirty="0" smtClean="0">
                <a:solidFill>
                  <a:srgbClr val="FFFFFF"/>
                </a:solidFill>
                <a:latin typeface="Fira Sans Light"/>
              </a:rPr>
              <a:t>Estar listo para proveer una familia permanente cuando la reunificación no sea exitosa. </a:t>
            </a:r>
          </a:p>
          <a:p>
            <a:pPr marL="647700" lvl="1" indent="-323850">
              <a:lnSpc>
                <a:spcPts val="4200"/>
              </a:lnSpc>
              <a:buFont typeface="Arial"/>
              <a:buChar char="•"/>
            </a:pPr>
            <a:r>
              <a:rPr lang="es-US" sz="3000" spc="15" dirty="0" smtClean="0">
                <a:solidFill>
                  <a:srgbClr val="FFFFFF"/>
                </a:solidFill>
                <a:latin typeface="Fira Sans Light"/>
              </a:rPr>
              <a:t>Proveerle al niño/joven un ambiente seguro, estable y enriquecedor </a:t>
            </a:r>
          </a:p>
          <a:p>
            <a:pPr marL="647700" lvl="1" indent="-323850">
              <a:lnSpc>
                <a:spcPts val="4200"/>
              </a:lnSpc>
              <a:buFont typeface="Arial"/>
              <a:buChar char="•"/>
            </a:pPr>
            <a:r>
              <a:rPr lang="es-US" sz="3000" spc="15" dirty="0" smtClean="0">
                <a:solidFill>
                  <a:srgbClr val="FFFFFF"/>
                </a:solidFill>
                <a:latin typeface="Fira Sans Light"/>
              </a:rPr>
              <a:t>Alentar y supervisar la participación escolar &amp; atendencia.</a:t>
            </a:r>
            <a:endParaRPr lang="es-US" sz="3000" spc="15" dirty="0" smtClean="0">
              <a:solidFill>
                <a:srgbClr val="FFFFFF"/>
              </a:solidFill>
              <a:latin typeface="Fira Sans Light"/>
              <a:hlinkClick r:id="rId3" tooltip="https://docs.google.com/spreadsheets/d/1DUF2isFWsqVSYhbaACYtbgcLi_YjDqpE3GLQIVgkKQg/edit#gid=69851113"/>
            </a:endParaRPr>
          </a:p>
          <a:p>
            <a:pPr>
              <a:lnSpc>
                <a:spcPts val="4188"/>
              </a:lnSpc>
            </a:pPr>
            <a:endParaRPr lang="en-US" sz="3000" spc="15" dirty="0">
              <a:solidFill>
                <a:srgbClr val="FFFFFF"/>
              </a:solidFill>
              <a:latin typeface="Fira Sans Light"/>
              <a:hlinkClick r:id="rId3" tooltip="https://docs.google.com/spreadsheets/d/1DUF2isFWsqVSYhbaACYtbgcLi_YjDqpE3GLQIVgkKQg/edit#gid=69851113"/>
            </a:endParaRPr>
          </a:p>
        </p:txBody>
      </p:sp>
      <p:sp>
        <p:nvSpPr>
          <p:cNvPr id="6" name="TextBox 6"/>
          <p:cNvSpPr txBox="1"/>
          <p:nvPr/>
        </p:nvSpPr>
        <p:spPr>
          <a:xfrm>
            <a:off x="-32479" y="5832600"/>
            <a:ext cx="13371896" cy="872034"/>
          </a:xfrm>
          <a:prstGeom prst="rect">
            <a:avLst/>
          </a:prstGeom>
        </p:spPr>
        <p:txBody>
          <a:bodyPr wrap="square" lIns="0" tIns="0" rIns="0" bIns="0" rtlCol="0" anchor="t">
            <a:spAutoFit/>
          </a:bodyPr>
          <a:lstStyle/>
          <a:p>
            <a:pPr algn="ctr">
              <a:lnSpc>
                <a:spcPts val="6764"/>
              </a:lnSpc>
            </a:pPr>
            <a:r>
              <a:rPr lang="es-ES" sz="6149" dirty="0">
                <a:solidFill>
                  <a:srgbClr val="FDFDFC"/>
                </a:solidFill>
                <a:latin typeface="Playlist Script Bold"/>
              </a:rPr>
              <a:t>¿Cual es el rol del Padre de Apoyo</a:t>
            </a:r>
            <a:r>
              <a:rPr lang="es-ES" sz="6149" dirty="0" smtClean="0">
                <a:solidFill>
                  <a:srgbClr val="FDFDFC"/>
                </a:solidFill>
                <a:latin typeface="Playlist Script Bold"/>
              </a:rPr>
              <a:t>?</a:t>
            </a:r>
            <a:endParaRPr lang="es-ES" sz="6149" dirty="0">
              <a:solidFill>
                <a:srgbClr val="FDFDFC"/>
              </a:solidFill>
              <a:latin typeface="Playlist Script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734666" y="5330224"/>
            <a:ext cx="7016454" cy="6075933"/>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solidFill>
              <a:srgbClr val="415969"/>
            </a:solidFill>
            <a:ln w="12700">
              <a:solidFill>
                <a:srgbClr val="000000"/>
              </a:solidFill>
            </a:ln>
          </p:spPr>
        </p:sp>
      </p:grpSp>
      <p:grpSp>
        <p:nvGrpSpPr>
          <p:cNvPr id="4" name="Group 4"/>
          <p:cNvGrpSpPr>
            <a:grpSpLocks noChangeAspect="1"/>
          </p:cNvGrpSpPr>
          <p:nvPr/>
        </p:nvGrpSpPr>
        <p:grpSpPr>
          <a:xfrm>
            <a:off x="1961793" y="5522819"/>
            <a:ext cx="6571639" cy="5690744"/>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9602" r="-10290"/>
              </a:stretch>
            </a:blipFill>
          </p:spPr>
        </p:sp>
      </p:grpSp>
      <p:grpSp>
        <p:nvGrpSpPr>
          <p:cNvPr id="6" name="Group 6"/>
          <p:cNvGrpSpPr>
            <a:grpSpLocks noChangeAspect="1"/>
          </p:cNvGrpSpPr>
          <p:nvPr/>
        </p:nvGrpSpPr>
        <p:grpSpPr>
          <a:xfrm>
            <a:off x="1739385" y="-932433"/>
            <a:ext cx="7016454" cy="6075933"/>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solidFill>
              <a:srgbClr val="769523"/>
            </a:solidFill>
            <a:ln w="12700">
              <a:solidFill>
                <a:srgbClr val="000000"/>
              </a:solidFill>
            </a:ln>
          </p:spPr>
        </p:sp>
      </p:grpSp>
      <p:grpSp>
        <p:nvGrpSpPr>
          <p:cNvPr id="8" name="Group 8"/>
          <p:cNvGrpSpPr>
            <a:grpSpLocks noChangeAspect="1"/>
          </p:cNvGrpSpPr>
          <p:nvPr/>
        </p:nvGrpSpPr>
        <p:grpSpPr>
          <a:xfrm>
            <a:off x="1957073" y="-733968"/>
            <a:ext cx="6571639" cy="5690744"/>
            <a:chOff x="0" y="0"/>
            <a:chExt cx="4282440" cy="3708400"/>
          </a:xfrm>
        </p:grpSpPr>
        <p:sp>
          <p:nvSpPr>
            <p:cNvPr id="9" name="Freeform 9"/>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3"/>
              <a:stretch>
                <a:fillRect r="-29731"/>
              </a:stretch>
            </a:blipFill>
          </p:spPr>
        </p:sp>
      </p:grpSp>
      <p:grpSp>
        <p:nvGrpSpPr>
          <p:cNvPr id="10" name="Group 10"/>
          <p:cNvGrpSpPr>
            <a:grpSpLocks noChangeAspect="1"/>
          </p:cNvGrpSpPr>
          <p:nvPr/>
        </p:nvGrpSpPr>
        <p:grpSpPr>
          <a:xfrm>
            <a:off x="-3468450" y="8398447"/>
            <a:ext cx="6571639" cy="5690744"/>
            <a:chOff x="0" y="0"/>
            <a:chExt cx="4282440" cy="3708400"/>
          </a:xfrm>
        </p:grpSpPr>
        <p:sp>
          <p:nvSpPr>
            <p:cNvPr id="11" name="Freeform 11"/>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14987" r="-14987"/>
              </a:stretch>
            </a:blipFill>
          </p:spPr>
        </p:sp>
      </p:grpSp>
      <p:grpSp>
        <p:nvGrpSpPr>
          <p:cNvPr id="12" name="Group 12"/>
          <p:cNvGrpSpPr>
            <a:grpSpLocks noChangeAspect="1"/>
          </p:cNvGrpSpPr>
          <p:nvPr/>
        </p:nvGrpSpPr>
        <p:grpSpPr>
          <a:xfrm>
            <a:off x="-3468450" y="-3802190"/>
            <a:ext cx="6571639" cy="5690744"/>
            <a:chOff x="0" y="0"/>
            <a:chExt cx="4282440" cy="3708400"/>
          </a:xfrm>
        </p:grpSpPr>
        <p:sp>
          <p:nvSpPr>
            <p:cNvPr id="13" name="Freeform 1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4987" r="-14987"/>
              </a:stretch>
            </a:blipFill>
          </p:spPr>
        </p:sp>
      </p:grpSp>
      <p:grpSp>
        <p:nvGrpSpPr>
          <p:cNvPr id="14" name="Group 14"/>
          <p:cNvGrpSpPr>
            <a:grpSpLocks noChangeAspect="1"/>
          </p:cNvGrpSpPr>
          <p:nvPr/>
        </p:nvGrpSpPr>
        <p:grpSpPr>
          <a:xfrm>
            <a:off x="-3373815" y="2298128"/>
            <a:ext cx="6747630" cy="5843144"/>
            <a:chOff x="0" y="0"/>
            <a:chExt cx="4282440" cy="3708400"/>
          </a:xfrm>
        </p:grpSpPr>
        <p:sp>
          <p:nvSpPr>
            <p:cNvPr id="15" name="Freeform 1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solidFill>
              <a:srgbClr val="A3AFB7"/>
            </a:solidFill>
            <a:ln w="12700">
              <a:solidFill>
                <a:srgbClr val="000000"/>
              </a:solidFill>
            </a:ln>
          </p:spPr>
        </p:sp>
      </p:grpSp>
      <p:grpSp>
        <p:nvGrpSpPr>
          <p:cNvPr id="16" name="Group 16"/>
          <p:cNvGrpSpPr>
            <a:grpSpLocks noChangeAspect="1"/>
          </p:cNvGrpSpPr>
          <p:nvPr/>
        </p:nvGrpSpPr>
        <p:grpSpPr>
          <a:xfrm>
            <a:off x="-3468450" y="2374328"/>
            <a:ext cx="6571639" cy="5690744"/>
            <a:chOff x="0" y="0"/>
            <a:chExt cx="4282440" cy="3708400"/>
          </a:xfrm>
        </p:grpSpPr>
        <p:sp>
          <p:nvSpPr>
            <p:cNvPr id="17" name="Freeform 1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6"/>
              <a:stretch>
                <a:fillRect l="-14926" r="-14926"/>
              </a:stretch>
            </a:blipFill>
          </p:spPr>
        </p:sp>
      </p:grpSp>
      <p:sp>
        <p:nvSpPr>
          <p:cNvPr id="18" name="TextBox 18"/>
          <p:cNvSpPr txBox="1"/>
          <p:nvPr/>
        </p:nvSpPr>
        <p:spPr>
          <a:xfrm>
            <a:off x="8731160" y="0"/>
            <a:ext cx="8952040" cy="3334246"/>
          </a:xfrm>
          <a:prstGeom prst="rect">
            <a:avLst/>
          </a:prstGeom>
        </p:spPr>
        <p:txBody>
          <a:bodyPr lIns="0" tIns="0" rIns="0" bIns="0" rtlCol="0" anchor="t">
            <a:spAutoFit/>
          </a:bodyPr>
          <a:lstStyle/>
          <a:p>
            <a:pPr algn="ctr">
              <a:lnSpc>
                <a:spcPts val="6538"/>
              </a:lnSpc>
            </a:pPr>
            <a:r>
              <a:rPr lang="en-US" sz="5944" dirty="0" smtClean="0">
                <a:solidFill>
                  <a:srgbClr val="415969"/>
                </a:solidFill>
                <a:latin typeface="Fira Sans Medium Bold"/>
              </a:rPr>
              <a:t>¿</a:t>
            </a:r>
            <a:r>
              <a:rPr lang="es-US" sz="5944" dirty="0" smtClean="0">
                <a:solidFill>
                  <a:srgbClr val="415969"/>
                </a:solidFill>
                <a:latin typeface="Fira Sans Medium Bold"/>
              </a:rPr>
              <a:t>Cual es el Rol de el Trabajador de CPS (SW) y el Oficial de Libertad Condicional Juvenil </a:t>
            </a:r>
            <a:r>
              <a:rPr lang="en-US" sz="5944" dirty="0" smtClean="0">
                <a:solidFill>
                  <a:srgbClr val="415969"/>
                </a:solidFill>
                <a:latin typeface="Fira Sans Medium Bold"/>
              </a:rPr>
              <a:t>(PO</a:t>
            </a:r>
            <a:r>
              <a:rPr lang="en-US" sz="5944" dirty="0">
                <a:solidFill>
                  <a:srgbClr val="415969"/>
                </a:solidFill>
                <a:latin typeface="Fira Sans Medium Bold"/>
              </a:rPr>
              <a:t>)?</a:t>
            </a:r>
          </a:p>
        </p:txBody>
      </p:sp>
      <p:sp>
        <p:nvSpPr>
          <p:cNvPr id="19" name="TextBox 19"/>
          <p:cNvSpPr txBox="1"/>
          <p:nvPr/>
        </p:nvSpPr>
        <p:spPr>
          <a:xfrm>
            <a:off x="8336785" y="3334246"/>
            <a:ext cx="9677412" cy="7681590"/>
          </a:xfrm>
          <a:prstGeom prst="rect">
            <a:avLst/>
          </a:prstGeom>
        </p:spPr>
        <p:txBody>
          <a:bodyPr lIns="0" tIns="0" rIns="0" bIns="0" rtlCol="0" anchor="t">
            <a:spAutoFit/>
          </a:bodyPr>
          <a:lstStyle/>
          <a:p>
            <a:pPr>
              <a:lnSpc>
                <a:spcPts val="4531"/>
              </a:lnSpc>
            </a:pPr>
            <a:r>
              <a:rPr lang="es-US" sz="3236" spc="16" dirty="0" smtClean="0">
                <a:solidFill>
                  <a:srgbClr val="000000"/>
                </a:solidFill>
                <a:latin typeface="Fira Sans Light Bold"/>
              </a:rPr>
              <a:t>Cada niño es asignado un CPS SW o PO dependiendo de la razón porque entraron a cuidado.</a:t>
            </a:r>
          </a:p>
          <a:p>
            <a:pPr marL="647930" lvl="1" indent="-323965">
              <a:lnSpc>
                <a:spcPts val="4201"/>
              </a:lnSpc>
              <a:buFont typeface="Arial"/>
              <a:buChar char="•"/>
            </a:pPr>
            <a:r>
              <a:rPr lang="es-US" sz="3001" spc="15" dirty="0" smtClean="0">
                <a:solidFill>
                  <a:srgbClr val="000000"/>
                </a:solidFill>
                <a:latin typeface="Fira Sans Light Bold"/>
              </a:rPr>
              <a:t>Que hace un SW o PO:</a:t>
            </a:r>
          </a:p>
          <a:p>
            <a:pPr marL="1295860" lvl="2" indent="-431953">
              <a:lnSpc>
                <a:spcPts val="4201"/>
              </a:lnSpc>
              <a:buFont typeface="Arial"/>
              <a:buChar char="⚬"/>
            </a:pPr>
            <a:r>
              <a:rPr lang="es-US" sz="3001" spc="15" dirty="0" smtClean="0">
                <a:solidFill>
                  <a:srgbClr val="000000"/>
                </a:solidFill>
                <a:latin typeface="Fira Sans Light Bold"/>
              </a:rPr>
              <a:t>Arregla y toma las decisiones sobre la colocación </a:t>
            </a:r>
          </a:p>
          <a:p>
            <a:pPr marL="1295860" lvl="2" indent="-431953">
              <a:lnSpc>
                <a:spcPts val="4201"/>
              </a:lnSpc>
              <a:buFont typeface="Arial"/>
              <a:buChar char="⚬"/>
            </a:pPr>
            <a:r>
              <a:rPr lang="es-US" sz="3001" spc="15" dirty="0" smtClean="0">
                <a:solidFill>
                  <a:srgbClr val="000000"/>
                </a:solidFill>
                <a:latin typeface="Fira Sans Light Bold"/>
              </a:rPr>
              <a:t>Monitorea al niño en cuidado de crianza.</a:t>
            </a:r>
          </a:p>
          <a:p>
            <a:pPr marL="1254002" lvl="2" indent="-418001">
              <a:lnSpc>
                <a:spcPts val="4065"/>
              </a:lnSpc>
              <a:buFont typeface="Arial"/>
              <a:buChar char="⚬"/>
            </a:pPr>
            <a:r>
              <a:rPr lang="es-US" sz="2904" spc="14" dirty="0" smtClean="0">
                <a:solidFill>
                  <a:srgbClr val="000000"/>
                </a:solidFill>
                <a:latin typeface="Fira Sans Light Bold"/>
              </a:rPr>
              <a:t>Son los manejadores de caso para el niño y la familia.</a:t>
            </a:r>
          </a:p>
          <a:p>
            <a:pPr>
              <a:lnSpc>
                <a:spcPts val="4065"/>
              </a:lnSpc>
            </a:pPr>
            <a:endParaRPr lang="es-US" sz="2904" spc="14" dirty="0" smtClean="0">
              <a:solidFill>
                <a:srgbClr val="000000"/>
              </a:solidFill>
              <a:latin typeface="Fira Sans Light Bold"/>
            </a:endParaRPr>
          </a:p>
          <a:p>
            <a:pPr algn="ctr">
              <a:lnSpc>
                <a:spcPts val="4481"/>
              </a:lnSpc>
            </a:pPr>
            <a:r>
              <a:rPr lang="es-US" sz="3201" spc="16" dirty="0" smtClean="0">
                <a:solidFill>
                  <a:srgbClr val="000000"/>
                </a:solidFill>
                <a:latin typeface="Fira Sans Light Bold"/>
              </a:rPr>
              <a:t>CPS SW/PO es el enlace de la Familia de Apoyo/Familias a la agencia y la corte.</a:t>
            </a:r>
          </a:p>
          <a:p>
            <a:pPr>
              <a:lnSpc>
                <a:spcPts val="4201"/>
              </a:lnSpc>
            </a:pPr>
            <a:endParaRPr lang="en-US" sz="3201" spc="16" dirty="0">
              <a:solidFill>
                <a:srgbClr val="000000"/>
              </a:solidFill>
              <a:latin typeface="Fira Sans Light Bold"/>
            </a:endParaRPr>
          </a:p>
          <a:p>
            <a:pPr>
              <a:lnSpc>
                <a:spcPts val="4065"/>
              </a:lnSpc>
            </a:pPr>
            <a:endParaRPr lang="en-US" sz="3201" spc="16" dirty="0">
              <a:solidFill>
                <a:srgbClr val="000000"/>
              </a:solidFill>
              <a:latin typeface="Fira Sans Light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144500" y="4372374"/>
            <a:ext cx="10287000" cy="1542251"/>
            <a:chOff x="0" y="0"/>
            <a:chExt cx="35832548" cy="5372100"/>
          </a:xfrm>
        </p:grpSpPr>
        <p:sp>
          <p:nvSpPr>
            <p:cNvPr id="3" name="Freeform 3"/>
            <p:cNvSpPr/>
            <p:nvPr/>
          </p:nvSpPr>
          <p:spPr>
            <a:xfrm>
              <a:off x="0" y="0"/>
              <a:ext cx="35832548" cy="5372100"/>
            </a:xfrm>
            <a:custGeom>
              <a:avLst/>
              <a:gdLst/>
              <a:ahLst/>
              <a:cxnLst/>
              <a:rect l="l" t="t" r="r" b="b"/>
              <a:pathLst>
                <a:path w="35832548" h="5372100">
                  <a:moveTo>
                    <a:pt x="34281880" y="0"/>
                  </a:moveTo>
                  <a:lnTo>
                    <a:pt x="1550670" y="0"/>
                  </a:lnTo>
                  <a:lnTo>
                    <a:pt x="0" y="2686050"/>
                  </a:lnTo>
                  <a:lnTo>
                    <a:pt x="1550670" y="5372100"/>
                  </a:lnTo>
                  <a:lnTo>
                    <a:pt x="34281880" y="5372100"/>
                  </a:lnTo>
                  <a:lnTo>
                    <a:pt x="35832548" y="2686050"/>
                  </a:lnTo>
                  <a:lnTo>
                    <a:pt x="34281880" y="0"/>
                  </a:lnTo>
                  <a:close/>
                </a:path>
              </a:pathLst>
            </a:custGeom>
            <a:solidFill>
              <a:srgbClr val="415969"/>
            </a:solidFill>
          </p:spPr>
        </p:sp>
      </p:grpSp>
      <p:sp>
        <p:nvSpPr>
          <p:cNvPr id="4" name="TextBox 4"/>
          <p:cNvSpPr txBox="1"/>
          <p:nvPr/>
        </p:nvSpPr>
        <p:spPr>
          <a:xfrm>
            <a:off x="6858000" y="0"/>
            <a:ext cx="10971651" cy="3193182"/>
          </a:xfrm>
          <a:prstGeom prst="rect">
            <a:avLst/>
          </a:prstGeom>
        </p:spPr>
        <p:txBody>
          <a:bodyPr wrap="square" lIns="0" tIns="0" rIns="0" bIns="0" rtlCol="0" anchor="t">
            <a:spAutoFit/>
          </a:bodyPr>
          <a:lstStyle/>
          <a:p>
            <a:pPr algn="ctr">
              <a:lnSpc>
                <a:spcPts val="8250"/>
              </a:lnSpc>
            </a:pPr>
            <a:r>
              <a:rPr lang="en-US" sz="7500" dirty="0" smtClean="0">
                <a:solidFill>
                  <a:srgbClr val="415969"/>
                </a:solidFill>
                <a:latin typeface="Fira Sans Medium Bold"/>
              </a:rPr>
              <a:t>¿</a:t>
            </a:r>
            <a:r>
              <a:rPr lang="es-US" sz="7500" dirty="0" smtClean="0">
                <a:solidFill>
                  <a:srgbClr val="415969"/>
                </a:solidFill>
                <a:latin typeface="Fira Sans Medium Bold"/>
              </a:rPr>
              <a:t>Cual es el Rol del Trabajador de Familias de Apoyo</a:t>
            </a:r>
            <a:r>
              <a:rPr lang="es-US" sz="6600" dirty="0" smtClean="0">
                <a:solidFill>
                  <a:srgbClr val="415969"/>
                </a:solidFill>
                <a:latin typeface="Fira Sans Medium Bold"/>
              </a:rPr>
              <a:t> </a:t>
            </a:r>
            <a:r>
              <a:rPr lang="en-US" sz="6600" dirty="0" smtClean="0">
                <a:solidFill>
                  <a:srgbClr val="415969"/>
                </a:solidFill>
                <a:latin typeface="Fira Sans Medium Bold"/>
              </a:rPr>
              <a:t>(</a:t>
            </a:r>
            <a:r>
              <a:rPr lang="en-US" sz="6600" dirty="0">
                <a:solidFill>
                  <a:srgbClr val="415969"/>
                </a:solidFill>
                <a:latin typeface="Fira Sans Medium Bold"/>
              </a:rPr>
              <a:t>RFA SW)?</a:t>
            </a:r>
          </a:p>
        </p:txBody>
      </p:sp>
      <p:grpSp>
        <p:nvGrpSpPr>
          <p:cNvPr id="5" name="Group 5"/>
          <p:cNvGrpSpPr/>
          <p:nvPr/>
        </p:nvGrpSpPr>
        <p:grpSpPr>
          <a:xfrm rot="-10800000">
            <a:off x="-8086170" y="-1327630"/>
            <a:ext cx="16980804" cy="13157506"/>
            <a:chOff x="0" y="0"/>
            <a:chExt cx="6933121" cy="5372100"/>
          </a:xfrm>
        </p:grpSpPr>
        <p:sp>
          <p:nvSpPr>
            <p:cNvPr id="6" name="Freeform 6"/>
            <p:cNvSpPr/>
            <p:nvPr/>
          </p:nvSpPr>
          <p:spPr>
            <a:xfrm>
              <a:off x="0" y="0"/>
              <a:ext cx="6933120" cy="5372100"/>
            </a:xfrm>
            <a:custGeom>
              <a:avLst/>
              <a:gdLst/>
              <a:ahLst/>
              <a:cxnLst/>
              <a:rect l="l" t="t" r="r" b="b"/>
              <a:pathLst>
                <a:path w="6933120" h="5372100">
                  <a:moveTo>
                    <a:pt x="5382451" y="0"/>
                  </a:moveTo>
                  <a:lnTo>
                    <a:pt x="1550670" y="0"/>
                  </a:lnTo>
                  <a:lnTo>
                    <a:pt x="0" y="2686050"/>
                  </a:lnTo>
                  <a:lnTo>
                    <a:pt x="1550670" y="5372100"/>
                  </a:lnTo>
                  <a:lnTo>
                    <a:pt x="5382451" y="5372100"/>
                  </a:lnTo>
                  <a:lnTo>
                    <a:pt x="6933120" y="2686050"/>
                  </a:lnTo>
                  <a:lnTo>
                    <a:pt x="5382451" y="0"/>
                  </a:lnTo>
                  <a:close/>
                </a:path>
              </a:pathLst>
            </a:custGeom>
            <a:solidFill>
              <a:srgbClr val="769523"/>
            </a:solidFill>
          </p:spPr>
        </p:sp>
      </p:grpSp>
      <p:grpSp>
        <p:nvGrpSpPr>
          <p:cNvPr id="7" name="Group 7"/>
          <p:cNvGrpSpPr>
            <a:grpSpLocks noChangeAspect="1"/>
          </p:cNvGrpSpPr>
          <p:nvPr/>
        </p:nvGrpSpPr>
        <p:grpSpPr>
          <a:xfrm>
            <a:off x="-3703999" y="-87169"/>
            <a:ext cx="12358523" cy="10701924"/>
            <a:chOff x="0" y="0"/>
            <a:chExt cx="4282440" cy="3708400"/>
          </a:xfrm>
        </p:grpSpPr>
        <p:sp>
          <p:nvSpPr>
            <p:cNvPr id="8" name="Freeform 8"/>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4091" r="-29855"/>
              </a:stretch>
            </a:blipFill>
          </p:spPr>
        </p:sp>
      </p:grpSp>
      <p:sp>
        <p:nvSpPr>
          <p:cNvPr id="9" name="Freeform 9"/>
          <p:cNvSpPr/>
          <p:nvPr/>
        </p:nvSpPr>
        <p:spPr>
          <a:xfrm>
            <a:off x="1028700" y="5491170"/>
            <a:ext cx="4386792" cy="4386792"/>
          </a:xfrm>
          <a:custGeom>
            <a:avLst/>
            <a:gdLst/>
            <a:ahLst/>
            <a:cxnLst/>
            <a:rect l="l" t="t" r="r" b="b"/>
            <a:pathLst>
              <a:path w="4386792" h="4386792">
                <a:moveTo>
                  <a:pt x="0" y="0"/>
                </a:moveTo>
                <a:lnTo>
                  <a:pt x="4386792" y="0"/>
                </a:lnTo>
                <a:lnTo>
                  <a:pt x="4386792" y="4386792"/>
                </a:lnTo>
                <a:lnTo>
                  <a:pt x="0" y="438679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10" name="TextBox 10"/>
          <p:cNvSpPr txBox="1"/>
          <p:nvPr/>
        </p:nvSpPr>
        <p:spPr>
          <a:xfrm>
            <a:off x="8894634" y="3496906"/>
            <a:ext cx="8222768" cy="6719788"/>
          </a:xfrm>
          <a:prstGeom prst="rect">
            <a:avLst/>
          </a:prstGeom>
        </p:spPr>
        <p:txBody>
          <a:bodyPr lIns="0" tIns="0" rIns="0" bIns="0" rtlCol="0" anchor="t">
            <a:spAutoFit/>
          </a:bodyPr>
          <a:lstStyle/>
          <a:p>
            <a:pPr>
              <a:lnSpc>
                <a:spcPts val="4752"/>
              </a:lnSpc>
            </a:pPr>
            <a:r>
              <a:rPr lang="es-US" sz="3394" spc="16" dirty="0" smtClean="0">
                <a:solidFill>
                  <a:srgbClr val="000000"/>
                </a:solidFill>
                <a:latin typeface="Fira Sans Light Bold"/>
              </a:rPr>
              <a:t>Cada Familia de Apoyo tiene un Trabajador Social el cual:</a:t>
            </a:r>
          </a:p>
          <a:p>
            <a:pPr>
              <a:lnSpc>
                <a:spcPts val="4203"/>
              </a:lnSpc>
            </a:pPr>
            <a:endParaRPr lang="es-US" sz="3394" spc="16" dirty="0" smtClean="0">
              <a:solidFill>
                <a:srgbClr val="000000"/>
              </a:solidFill>
              <a:latin typeface="Fira Sans Light Bold"/>
            </a:endParaRPr>
          </a:p>
          <a:p>
            <a:pPr marL="669822" lvl="1" indent="-334911">
              <a:lnSpc>
                <a:spcPts val="4343"/>
              </a:lnSpc>
              <a:buFont typeface="Arial"/>
              <a:buChar char="•"/>
            </a:pPr>
            <a:r>
              <a:rPr lang="es-US" sz="3102" spc="15" dirty="0" smtClean="0">
                <a:solidFill>
                  <a:srgbClr val="000000"/>
                </a:solidFill>
                <a:latin typeface="Fira Sans Light Bold"/>
              </a:rPr>
              <a:t>Procesa aplicaciones</a:t>
            </a:r>
          </a:p>
          <a:p>
            <a:pPr marL="669822" lvl="1" indent="-334911">
              <a:lnSpc>
                <a:spcPts val="4343"/>
              </a:lnSpc>
              <a:buFont typeface="Arial"/>
              <a:buChar char="•"/>
            </a:pPr>
            <a:r>
              <a:rPr lang="es-US" sz="3102" spc="15" dirty="0" smtClean="0">
                <a:solidFill>
                  <a:srgbClr val="000000"/>
                </a:solidFill>
                <a:latin typeface="Fira Sans Light Bold"/>
              </a:rPr>
              <a:t>Completa las revisiones de antecedentes en las familias</a:t>
            </a:r>
          </a:p>
          <a:p>
            <a:pPr marL="669822" lvl="1" indent="-334911">
              <a:lnSpc>
                <a:spcPts val="4343"/>
              </a:lnSpc>
              <a:buFont typeface="Arial"/>
              <a:buChar char="•"/>
            </a:pPr>
            <a:r>
              <a:rPr lang="es-US" sz="3102" spc="15" dirty="0" smtClean="0">
                <a:solidFill>
                  <a:srgbClr val="000000"/>
                </a:solidFill>
                <a:latin typeface="Fira Sans Light Bold"/>
              </a:rPr>
              <a:t>Completa las inspecciones del Hogar y Terrenos y Evaluaciones Familiares</a:t>
            </a:r>
          </a:p>
          <a:p>
            <a:pPr marL="669822" lvl="1" indent="-334911">
              <a:lnSpc>
                <a:spcPts val="4343"/>
              </a:lnSpc>
              <a:buFont typeface="Arial"/>
              <a:buChar char="•"/>
            </a:pPr>
            <a:r>
              <a:rPr lang="es-US" sz="3102" spc="15" dirty="0" smtClean="0">
                <a:solidFill>
                  <a:srgbClr val="000000"/>
                </a:solidFill>
                <a:latin typeface="Fira Sans Light Bold"/>
              </a:rPr>
              <a:t>Toma decisiones sobre la aprobación</a:t>
            </a:r>
          </a:p>
          <a:p>
            <a:pPr marL="669822" lvl="1" indent="-334911">
              <a:lnSpc>
                <a:spcPts val="4343"/>
              </a:lnSpc>
              <a:buFont typeface="Arial"/>
              <a:buChar char="•"/>
            </a:pPr>
            <a:r>
              <a:rPr lang="es-US" sz="3102" spc="15" dirty="0" smtClean="0">
                <a:solidFill>
                  <a:srgbClr val="000000"/>
                </a:solidFill>
                <a:latin typeface="Fira Sans Light Bold"/>
              </a:rPr>
              <a:t>Monitorea los cumplimientos con las regulaciones del estado </a:t>
            </a:r>
          </a:p>
          <a:p>
            <a:pPr>
              <a:lnSpc>
                <a:spcPts val="4203"/>
              </a:lnSpc>
            </a:pPr>
            <a:endParaRPr lang="en-US" sz="3102" spc="15" dirty="0">
              <a:solidFill>
                <a:srgbClr val="000000"/>
              </a:solidFill>
              <a:latin typeface="Fira Sans Light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a:grpSpLocks noChangeAspect="1"/>
          </p:cNvGrpSpPr>
          <p:nvPr/>
        </p:nvGrpSpPr>
        <p:grpSpPr>
          <a:xfrm>
            <a:off x="531462" y="2534508"/>
            <a:ext cx="4071530" cy="3525762"/>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4178" r="-21951" b="-19447"/>
              </a:stretch>
            </a:blipFill>
          </p:spPr>
        </p:sp>
      </p:grpSp>
      <p:grpSp>
        <p:nvGrpSpPr>
          <p:cNvPr id="6" name="Group 6"/>
          <p:cNvGrpSpPr>
            <a:grpSpLocks noChangeAspect="1"/>
          </p:cNvGrpSpPr>
          <p:nvPr/>
        </p:nvGrpSpPr>
        <p:grpSpPr>
          <a:xfrm>
            <a:off x="4861682" y="2644498"/>
            <a:ext cx="4071530" cy="3525762"/>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3"/>
              <a:stretch>
                <a:fillRect l="-112030" r="-10009"/>
              </a:stretch>
            </a:blipFill>
          </p:spPr>
        </p:sp>
      </p:grpSp>
      <p:grpSp>
        <p:nvGrpSpPr>
          <p:cNvPr id="8" name="Group 8"/>
          <p:cNvGrpSpPr>
            <a:grpSpLocks noChangeAspect="1"/>
          </p:cNvGrpSpPr>
          <p:nvPr/>
        </p:nvGrpSpPr>
        <p:grpSpPr>
          <a:xfrm>
            <a:off x="9223005" y="2612940"/>
            <a:ext cx="4071530" cy="3525762"/>
            <a:chOff x="0" y="0"/>
            <a:chExt cx="4282440" cy="3708400"/>
          </a:xfrm>
        </p:grpSpPr>
        <p:sp>
          <p:nvSpPr>
            <p:cNvPr id="9" name="Freeform 9"/>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14865" r="-14865"/>
              </a:stretch>
            </a:blipFill>
          </p:spPr>
        </p:sp>
      </p:grpSp>
      <p:grpSp>
        <p:nvGrpSpPr>
          <p:cNvPr id="10" name="Group 10"/>
          <p:cNvGrpSpPr>
            <a:grpSpLocks noChangeAspect="1"/>
          </p:cNvGrpSpPr>
          <p:nvPr/>
        </p:nvGrpSpPr>
        <p:grpSpPr>
          <a:xfrm>
            <a:off x="13462279" y="2612940"/>
            <a:ext cx="4071530" cy="3525762"/>
            <a:chOff x="0" y="0"/>
            <a:chExt cx="4282440" cy="3708400"/>
          </a:xfrm>
        </p:grpSpPr>
        <p:sp>
          <p:nvSpPr>
            <p:cNvPr id="11" name="Freeform 11"/>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5"/>
              <a:stretch>
                <a:fillRect l="-10345" r="-10345"/>
              </a:stretch>
            </a:blipFill>
          </p:spPr>
        </p:sp>
      </p:grpSp>
      <p:sp>
        <p:nvSpPr>
          <p:cNvPr id="12" name="TextBox 12"/>
          <p:cNvSpPr txBox="1"/>
          <p:nvPr/>
        </p:nvSpPr>
        <p:spPr>
          <a:xfrm>
            <a:off x="150461" y="6622811"/>
            <a:ext cx="4526714" cy="1077218"/>
          </a:xfrm>
          <a:prstGeom prst="rect">
            <a:avLst/>
          </a:prstGeom>
        </p:spPr>
        <p:txBody>
          <a:bodyPr lIns="0" tIns="0" rIns="0" bIns="0" rtlCol="0" anchor="t">
            <a:spAutoFit/>
          </a:bodyPr>
          <a:lstStyle/>
          <a:p>
            <a:pPr algn="ctr">
              <a:lnSpc>
                <a:spcPts val="4200"/>
              </a:lnSpc>
            </a:pPr>
            <a:r>
              <a:rPr lang="es-US" sz="3500" spc="105" dirty="0" smtClean="0">
                <a:solidFill>
                  <a:srgbClr val="1836B2"/>
                </a:solidFill>
                <a:latin typeface="Fira Sans Medium Bold"/>
              </a:rPr>
              <a:t>Cuidado Especializado</a:t>
            </a:r>
            <a:endParaRPr lang="es-US" sz="3500" spc="105" dirty="0">
              <a:solidFill>
                <a:srgbClr val="1836B2"/>
              </a:solidFill>
              <a:latin typeface="Fira Sans Medium Bold"/>
            </a:endParaRPr>
          </a:p>
        </p:txBody>
      </p:sp>
      <p:sp>
        <p:nvSpPr>
          <p:cNvPr id="13" name="TextBox 13"/>
          <p:cNvSpPr txBox="1"/>
          <p:nvPr/>
        </p:nvSpPr>
        <p:spPr>
          <a:xfrm>
            <a:off x="224644" y="7700029"/>
            <a:ext cx="4378348" cy="2693045"/>
          </a:xfrm>
          <a:prstGeom prst="rect">
            <a:avLst/>
          </a:prstGeom>
        </p:spPr>
        <p:txBody>
          <a:bodyPr wrap="square" lIns="0" tIns="0" rIns="0" bIns="0" rtlCol="0" anchor="t">
            <a:spAutoFit/>
          </a:bodyPr>
          <a:lstStyle/>
          <a:p>
            <a:pPr>
              <a:lnSpc>
                <a:spcPts val="3499"/>
              </a:lnSpc>
            </a:pPr>
            <a:r>
              <a:rPr lang="en-US" sz="2499" spc="12" dirty="0" smtClean="0">
                <a:solidFill>
                  <a:srgbClr val="000000"/>
                </a:solidFill>
                <a:latin typeface="Fira Sans Medium"/>
              </a:rPr>
              <a:t>•</a:t>
            </a:r>
            <a:r>
              <a:rPr lang="es-US" sz="2499" spc="12" dirty="0" smtClean="0">
                <a:solidFill>
                  <a:srgbClr val="000000"/>
                </a:solidFill>
                <a:latin typeface="Fira Sans Medium"/>
              </a:rPr>
              <a:t>Mental, Físico &amp; Necesidades de Comportamiento</a:t>
            </a:r>
          </a:p>
          <a:p>
            <a:pPr>
              <a:lnSpc>
                <a:spcPts val="3499"/>
              </a:lnSpc>
            </a:pPr>
            <a:r>
              <a:rPr lang="es-US" sz="2499" spc="12" dirty="0" smtClean="0">
                <a:solidFill>
                  <a:srgbClr val="000000"/>
                </a:solidFill>
                <a:latin typeface="Fira Sans Medium"/>
              </a:rPr>
              <a:t>•Entrenamiento adicional &amp; fondos pueden estar disponibles</a:t>
            </a:r>
          </a:p>
          <a:p>
            <a:pPr marL="0" lvl="0" indent="0">
              <a:lnSpc>
                <a:spcPts val="3499"/>
              </a:lnSpc>
              <a:spcBef>
                <a:spcPct val="0"/>
              </a:spcBef>
            </a:pPr>
            <a:endParaRPr lang="en-US" sz="2499" spc="12" dirty="0">
              <a:solidFill>
                <a:srgbClr val="000000"/>
              </a:solidFill>
              <a:latin typeface="Fira Sans Medium"/>
            </a:endParaRPr>
          </a:p>
        </p:txBody>
      </p:sp>
      <p:sp>
        <p:nvSpPr>
          <p:cNvPr id="14" name="TextBox 14"/>
          <p:cNvSpPr txBox="1"/>
          <p:nvPr/>
        </p:nvSpPr>
        <p:spPr>
          <a:xfrm>
            <a:off x="4150783" y="6622811"/>
            <a:ext cx="5028519" cy="1077218"/>
          </a:xfrm>
          <a:prstGeom prst="rect">
            <a:avLst/>
          </a:prstGeom>
        </p:spPr>
        <p:txBody>
          <a:bodyPr lIns="0" tIns="0" rIns="0" bIns="0" rtlCol="0" anchor="t">
            <a:spAutoFit/>
          </a:bodyPr>
          <a:lstStyle/>
          <a:p>
            <a:pPr algn="ctr">
              <a:lnSpc>
                <a:spcPts val="4200"/>
              </a:lnSpc>
            </a:pPr>
            <a:r>
              <a:rPr lang="es-US" sz="3500" spc="105" dirty="0" smtClean="0">
                <a:solidFill>
                  <a:srgbClr val="1836B2"/>
                </a:solidFill>
                <a:latin typeface="Fira Sans Medium Bold"/>
              </a:rPr>
              <a:t>Cuidado de Crianza de Emergencia</a:t>
            </a:r>
            <a:endParaRPr lang="es-US" sz="3500" spc="105" dirty="0">
              <a:solidFill>
                <a:srgbClr val="1836B2"/>
              </a:solidFill>
              <a:latin typeface="Fira Sans Medium Bold"/>
            </a:endParaRPr>
          </a:p>
        </p:txBody>
      </p:sp>
      <p:sp>
        <p:nvSpPr>
          <p:cNvPr id="15" name="TextBox 15"/>
          <p:cNvSpPr txBox="1"/>
          <p:nvPr/>
        </p:nvSpPr>
        <p:spPr>
          <a:xfrm>
            <a:off x="4918678" y="7700029"/>
            <a:ext cx="4108543" cy="1795363"/>
          </a:xfrm>
          <a:prstGeom prst="rect">
            <a:avLst/>
          </a:prstGeom>
        </p:spPr>
        <p:txBody>
          <a:bodyPr lIns="0" tIns="0" rIns="0" bIns="0" rtlCol="0" anchor="t">
            <a:spAutoFit/>
          </a:bodyPr>
          <a:lstStyle/>
          <a:p>
            <a:pPr>
              <a:lnSpc>
                <a:spcPts val="3499"/>
              </a:lnSpc>
            </a:pPr>
            <a:r>
              <a:rPr lang="en-US" sz="2499" spc="12" dirty="0" smtClean="0">
                <a:solidFill>
                  <a:srgbClr val="000000"/>
                </a:solidFill>
                <a:latin typeface="Fira Sans Medium"/>
              </a:rPr>
              <a:t>•</a:t>
            </a:r>
            <a:r>
              <a:rPr lang="es-US" sz="2499" spc="12" dirty="0" smtClean="0">
                <a:solidFill>
                  <a:srgbClr val="000000"/>
                </a:solidFill>
                <a:latin typeface="Fira Sans Medium"/>
              </a:rPr>
              <a:t>Inmediato, cuidado a corto plazo, niños de edades de </a:t>
            </a:r>
            <a:r>
              <a:rPr lang="es-US" sz="2499" spc="12" dirty="0">
                <a:solidFill>
                  <a:srgbClr val="000000"/>
                </a:solidFill>
                <a:latin typeface="Fira Sans Medium"/>
              </a:rPr>
              <a:t>0-17 años</a:t>
            </a:r>
            <a:endParaRPr lang="es-US" sz="2499" spc="12" dirty="0" smtClean="0">
              <a:solidFill>
                <a:srgbClr val="000000"/>
              </a:solidFill>
              <a:latin typeface="Fira Sans Medium"/>
            </a:endParaRPr>
          </a:p>
          <a:p>
            <a:pPr marL="0" lvl="0" indent="0">
              <a:lnSpc>
                <a:spcPts val="3499"/>
              </a:lnSpc>
              <a:spcBef>
                <a:spcPct val="0"/>
              </a:spcBef>
            </a:pPr>
            <a:r>
              <a:rPr lang="en-US" sz="2499" spc="12" dirty="0" smtClean="0">
                <a:solidFill>
                  <a:srgbClr val="000000"/>
                </a:solidFill>
                <a:latin typeface="Fira Sans Light"/>
              </a:rPr>
              <a:t> </a:t>
            </a:r>
            <a:endParaRPr lang="en-US" sz="2499" spc="12" dirty="0">
              <a:solidFill>
                <a:srgbClr val="000000"/>
              </a:solidFill>
              <a:latin typeface="Fira Sans Light"/>
            </a:endParaRPr>
          </a:p>
        </p:txBody>
      </p:sp>
      <p:sp>
        <p:nvSpPr>
          <p:cNvPr id="16" name="TextBox 16"/>
          <p:cNvSpPr txBox="1"/>
          <p:nvPr/>
        </p:nvSpPr>
        <p:spPr>
          <a:xfrm>
            <a:off x="9253485" y="6592857"/>
            <a:ext cx="4520608" cy="1077218"/>
          </a:xfrm>
          <a:prstGeom prst="rect">
            <a:avLst/>
          </a:prstGeom>
        </p:spPr>
        <p:txBody>
          <a:bodyPr lIns="0" tIns="0" rIns="0" bIns="0" rtlCol="0" anchor="t">
            <a:spAutoFit/>
          </a:bodyPr>
          <a:lstStyle/>
          <a:p>
            <a:pPr algn="ctr">
              <a:lnSpc>
                <a:spcPts val="4200"/>
              </a:lnSpc>
            </a:pPr>
            <a:r>
              <a:rPr lang="es-US" sz="3500" spc="105" dirty="0" smtClean="0">
                <a:solidFill>
                  <a:srgbClr val="1836B2"/>
                </a:solidFill>
                <a:latin typeface="Fira Sans Medium Bold"/>
              </a:rPr>
              <a:t>Ley de Bienestar Infantil Indio (ICWA</a:t>
            </a:r>
            <a:r>
              <a:rPr lang="en-US" sz="3500" spc="105" dirty="0" smtClean="0">
                <a:solidFill>
                  <a:srgbClr val="1836B2"/>
                </a:solidFill>
                <a:latin typeface="Fira Sans Medium Bold"/>
              </a:rPr>
              <a:t>)</a:t>
            </a:r>
            <a:endParaRPr lang="en-US" sz="3500" spc="105" dirty="0">
              <a:solidFill>
                <a:srgbClr val="1836B2"/>
              </a:solidFill>
              <a:latin typeface="Fira Sans Medium Bold"/>
            </a:endParaRPr>
          </a:p>
        </p:txBody>
      </p:sp>
      <p:sp>
        <p:nvSpPr>
          <p:cNvPr id="17" name="TextBox 17"/>
          <p:cNvSpPr txBox="1"/>
          <p:nvPr/>
        </p:nvSpPr>
        <p:spPr>
          <a:xfrm>
            <a:off x="9389521" y="7758667"/>
            <a:ext cx="4321683" cy="1795363"/>
          </a:xfrm>
          <a:prstGeom prst="rect">
            <a:avLst/>
          </a:prstGeom>
        </p:spPr>
        <p:txBody>
          <a:bodyPr lIns="0" tIns="0" rIns="0" bIns="0" rtlCol="0" anchor="t">
            <a:spAutoFit/>
          </a:bodyPr>
          <a:lstStyle/>
          <a:p>
            <a:pPr>
              <a:lnSpc>
                <a:spcPts val="3499"/>
              </a:lnSpc>
            </a:pPr>
            <a:r>
              <a:rPr lang="en-US" sz="2499" spc="12" dirty="0" smtClean="0">
                <a:solidFill>
                  <a:srgbClr val="000000"/>
                </a:solidFill>
                <a:latin typeface="Fira Sans Medium"/>
              </a:rPr>
              <a:t>•</a:t>
            </a:r>
            <a:r>
              <a:rPr lang="es-US" sz="2499" spc="12" dirty="0" smtClean="0">
                <a:solidFill>
                  <a:srgbClr val="000000"/>
                </a:solidFill>
                <a:latin typeface="Fira Sans Medium"/>
              </a:rPr>
              <a:t>Niños con afiliación tribal colocados con miembros de la tribu</a:t>
            </a:r>
          </a:p>
          <a:p>
            <a:pPr marL="0" lvl="0" indent="0">
              <a:lnSpc>
                <a:spcPts val="3499"/>
              </a:lnSpc>
              <a:spcBef>
                <a:spcPct val="0"/>
              </a:spcBef>
            </a:pPr>
            <a:endParaRPr lang="en-US" sz="2499" spc="12" dirty="0">
              <a:solidFill>
                <a:srgbClr val="000000"/>
              </a:solidFill>
              <a:latin typeface="Fira Sans Medium"/>
            </a:endParaRPr>
          </a:p>
        </p:txBody>
      </p:sp>
      <p:sp>
        <p:nvSpPr>
          <p:cNvPr id="18" name="TextBox 18"/>
          <p:cNvSpPr txBox="1"/>
          <p:nvPr/>
        </p:nvSpPr>
        <p:spPr>
          <a:xfrm>
            <a:off x="13398038" y="6589254"/>
            <a:ext cx="4520608" cy="538609"/>
          </a:xfrm>
          <a:prstGeom prst="rect">
            <a:avLst/>
          </a:prstGeom>
        </p:spPr>
        <p:txBody>
          <a:bodyPr lIns="0" tIns="0" rIns="0" bIns="0" rtlCol="0" anchor="t">
            <a:spAutoFit/>
          </a:bodyPr>
          <a:lstStyle/>
          <a:p>
            <a:pPr algn="ctr">
              <a:lnSpc>
                <a:spcPts val="4200"/>
              </a:lnSpc>
            </a:pPr>
            <a:r>
              <a:rPr lang="es-US" sz="3500" spc="105" dirty="0" smtClean="0">
                <a:solidFill>
                  <a:srgbClr val="1836B2"/>
                </a:solidFill>
                <a:latin typeface="Fira Sans Medium Bold"/>
              </a:rPr>
              <a:t>Cuidado</a:t>
            </a:r>
            <a:r>
              <a:rPr lang="en-US" sz="3500" spc="105" dirty="0" smtClean="0">
                <a:solidFill>
                  <a:srgbClr val="1836B2"/>
                </a:solidFill>
                <a:latin typeface="Fira Sans Medium Bold"/>
              </a:rPr>
              <a:t> Continuo</a:t>
            </a:r>
            <a:endParaRPr lang="en-US" sz="3500" spc="105" dirty="0">
              <a:solidFill>
                <a:srgbClr val="1836B2"/>
              </a:solidFill>
              <a:latin typeface="Fira Sans Medium Bold"/>
            </a:endParaRPr>
          </a:p>
        </p:txBody>
      </p:sp>
      <p:sp>
        <p:nvSpPr>
          <p:cNvPr id="19" name="TextBox 19"/>
          <p:cNvSpPr txBox="1"/>
          <p:nvPr/>
        </p:nvSpPr>
        <p:spPr>
          <a:xfrm>
            <a:off x="13695964" y="7692409"/>
            <a:ext cx="4193202" cy="2693045"/>
          </a:xfrm>
          <a:prstGeom prst="rect">
            <a:avLst/>
          </a:prstGeom>
        </p:spPr>
        <p:txBody>
          <a:bodyPr lIns="0" tIns="0" rIns="0" bIns="0" rtlCol="0" anchor="t">
            <a:spAutoFit/>
          </a:bodyPr>
          <a:lstStyle/>
          <a:p>
            <a:pPr>
              <a:lnSpc>
                <a:spcPts val="3499"/>
              </a:lnSpc>
            </a:pPr>
            <a:r>
              <a:rPr lang="en-US" sz="2499" spc="12" dirty="0" smtClean="0">
                <a:solidFill>
                  <a:srgbClr val="000000"/>
                </a:solidFill>
                <a:latin typeface="Fira Sans Medium"/>
              </a:rPr>
              <a:t>•</a:t>
            </a:r>
            <a:r>
              <a:rPr lang="es-US" sz="2499" spc="12" dirty="0" smtClean="0">
                <a:solidFill>
                  <a:srgbClr val="000000"/>
                </a:solidFill>
                <a:latin typeface="Fira Sans Medium"/>
              </a:rPr>
              <a:t>Niños, jóvenes &amp; conjuntos de hermanos de todas las edades, especialmente jóvenes mayores </a:t>
            </a:r>
          </a:p>
          <a:p>
            <a:pPr>
              <a:lnSpc>
                <a:spcPts val="3499"/>
              </a:lnSpc>
            </a:pPr>
            <a:r>
              <a:rPr lang="es-US" sz="2499" spc="12" dirty="0" smtClean="0">
                <a:solidFill>
                  <a:srgbClr val="000000"/>
                </a:solidFill>
                <a:latin typeface="Fira Sans Medium"/>
              </a:rPr>
              <a:t>•Temporales o permanentes </a:t>
            </a:r>
          </a:p>
          <a:p>
            <a:pPr marL="0" lvl="0" indent="0">
              <a:lnSpc>
                <a:spcPts val="3499"/>
              </a:lnSpc>
              <a:spcBef>
                <a:spcPct val="0"/>
              </a:spcBef>
            </a:pPr>
            <a:endParaRPr lang="en-US" sz="2499" spc="12" dirty="0">
              <a:solidFill>
                <a:srgbClr val="000000"/>
              </a:solidFill>
              <a:latin typeface="Fira Sans Medium"/>
            </a:endParaRPr>
          </a:p>
        </p:txBody>
      </p:sp>
      <p:sp>
        <p:nvSpPr>
          <p:cNvPr id="20" name="TextBox 20"/>
          <p:cNvSpPr txBox="1"/>
          <p:nvPr/>
        </p:nvSpPr>
        <p:spPr>
          <a:xfrm>
            <a:off x="708102" y="203740"/>
            <a:ext cx="11462608" cy="1846659"/>
          </a:xfrm>
          <a:prstGeom prst="rect">
            <a:avLst/>
          </a:prstGeom>
        </p:spPr>
        <p:txBody>
          <a:bodyPr lIns="0" tIns="0" rIns="0" bIns="0" rtlCol="0" anchor="t">
            <a:spAutoFit/>
          </a:bodyPr>
          <a:lstStyle/>
          <a:p>
            <a:pPr>
              <a:lnSpc>
                <a:spcPts val="7199"/>
              </a:lnSpc>
            </a:pPr>
            <a:r>
              <a:rPr lang="en-US" sz="5999" spc="179" dirty="0" smtClean="0">
                <a:solidFill>
                  <a:srgbClr val="FFFFFF"/>
                </a:solidFill>
                <a:latin typeface="Playlist Script Bold"/>
              </a:rPr>
              <a:t>¿</a:t>
            </a:r>
            <a:r>
              <a:rPr lang="es-US" sz="5999" spc="179" dirty="0" smtClean="0">
                <a:solidFill>
                  <a:srgbClr val="FFFFFF"/>
                </a:solidFill>
                <a:latin typeface="Playlist Script Bold"/>
              </a:rPr>
              <a:t>Que es una Familia de Apoyo?</a:t>
            </a:r>
            <a:endParaRPr lang="es-US" sz="5999" spc="179" dirty="0">
              <a:solidFill>
                <a:srgbClr val="FFFFFF"/>
              </a:solidFill>
              <a:latin typeface="Playlist Script Bold"/>
            </a:endParaRPr>
          </a:p>
        </p:txBody>
      </p:sp>
      <p:grpSp>
        <p:nvGrpSpPr>
          <p:cNvPr id="21" name="Group 21"/>
          <p:cNvGrpSpPr/>
          <p:nvPr/>
        </p:nvGrpSpPr>
        <p:grpSpPr>
          <a:xfrm>
            <a:off x="15659279" y="656178"/>
            <a:ext cx="2095665" cy="1386222"/>
            <a:chOff x="0" y="0"/>
            <a:chExt cx="2794220" cy="1848296"/>
          </a:xfrm>
        </p:grpSpPr>
        <p:sp>
          <p:nvSpPr>
            <p:cNvPr id="22" name="Freeform 22"/>
            <p:cNvSpPr/>
            <p:nvPr/>
          </p:nvSpPr>
          <p:spPr>
            <a:xfrm>
              <a:off x="0" y="0"/>
              <a:ext cx="2794220" cy="1848296"/>
            </a:xfrm>
            <a:custGeom>
              <a:avLst/>
              <a:gdLst/>
              <a:ahLst/>
              <a:cxnLst/>
              <a:rect l="l" t="t" r="r" b="b"/>
              <a:pathLst>
                <a:path w="2794220" h="1848296">
                  <a:moveTo>
                    <a:pt x="0" y="0"/>
                  </a:moveTo>
                  <a:lnTo>
                    <a:pt x="2794220" y="0"/>
                  </a:lnTo>
                  <a:lnTo>
                    <a:pt x="2794220" y="1848296"/>
                  </a:lnTo>
                  <a:lnTo>
                    <a:pt x="0" y="1848296"/>
                  </a:lnTo>
                  <a:lnTo>
                    <a:pt x="0" y="0"/>
                  </a:lnTo>
                  <a:close/>
                </a:path>
              </a:pathLst>
            </a:custGeom>
            <a:blipFill>
              <a:blip r:embed="rId6">
                <a:extLst>
                  <a:ext uri="{96DAC541-7B7A-43D3-8B79-37D633B846F1}">
                    <asvg:svgBlip xmlns:asvg="http://schemas.microsoft.com/office/drawing/2016/SVG/main" xmlns="" r:embed="rId7"/>
                  </a:ext>
                </a:extLst>
              </a:blip>
              <a:stretch>
                <a:fillRect t="-301" b="-301"/>
              </a:stretch>
            </a:blipFill>
          </p:spPr>
        </p:sp>
        <p:sp>
          <p:nvSpPr>
            <p:cNvPr id="23" name="TextBox 23"/>
            <p:cNvSpPr txBox="1"/>
            <p:nvPr/>
          </p:nvSpPr>
          <p:spPr>
            <a:xfrm>
              <a:off x="315951" y="439546"/>
              <a:ext cx="1638404" cy="665089"/>
            </a:xfrm>
            <a:prstGeom prst="rect">
              <a:avLst/>
            </a:prstGeom>
          </p:spPr>
          <p:txBody>
            <a:bodyPr lIns="0" tIns="0" rIns="0" bIns="0" rtlCol="0" anchor="t">
              <a:spAutoFit/>
            </a:bodyPr>
            <a:lstStyle/>
            <a:p>
              <a:pPr algn="ctr">
                <a:lnSpc>
                  <a:spcPts val="4268"/>
                </a:lnSpc>
              </a:pPr>
              <a:r>
                <a:rPr lang="en-US" sz="3049" u="sng">
                  <a:solidFill>
                    <a:srgbClr val="FDFDFC"/>
                  </a:solidFill>
                  <a:latin typeface="Canva Sans 1 Bold"/>
                  <a:hlinkClick r:id="rId8" tooltip="https://www.dropbox.com/s/uhmr8d73hu37x5o/KCDHS_Medically%20Fragile_050421.mp4?dl=0"/>
                </a:rPr>
                <a:t>Video</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15969"/>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599078" y="2054785"/>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3916695" y="-4547883"/>
            <a:ext cx="15347817" cy="13290518"/>
            <a:chOff x="0" y="0"/>
            <a:chExt cx="4282440" cy="3708400"/>
          </a:xfrm>
        </p:grpSpPr>
        <p:sp>
          <p:nvSpPr>
            <p:cNvPr id="5" name="Freeform 5"/>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2"/>
              <a:stretch>
                <a:fillRect r="-29974"/>
              </a:stretch>
            </a:blipFill>
          </p:spPr>
        </p:sp>
      </p:grpSp>
      <p:grpSp>
        <p:nvGrpSpPr>
          <p:cNvPr id="6" name="Group 6"/>
          <p:cNvGrpSpPr/>
          <p:nvPr/>
        </p:nvGrpSpPr>
        <p:grpSpPr>
          <a:xfrm rot="-10800000">
            <a:off x="8028855" y="-9672084"/>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7D8489"/>
            </a:solidFill>
          </p:spPr>
        </p:sp>
      </p:grpSp>
      <p:grpSp>
        <p:nvGrpSpPr>
          <p:cNvPr id="8" name="Group 8"/>
          <p:cNvGrpSpPr/>
          <p:nvPr/>
        </p:nvGrpSpPr>
        <p:grpSpPr>
          <a:xfrm>
            <a:off x="9547770" y="2704291"/>
            <a:ext cx="8408481" cy="6585411"/>
            <a:chOff x="0" y="66675"/>
            <a:chExt cx="11211308" cy="8780549"/>
          </a:xfrm>
        </p:grpSpPr>
        <p:sp>
          <p:nvSpPr>
            <p:cNvPr id="9" name="TextBox 9"/>
            <p:cNvSpPr txBox="1"/>
            <p:nvPr/>
          </p:nvSpPr>
          <p:spPr>
            <a:xfrm>
              <a:off x="0" y="66675"/>
              <a:ext cx="11211308" cy="6018742"/>
            </a:xfrm>
            <a:prstGeom prst="rect">
              <a:avLst/>
            </a:prstGeom>
          </p:spPr>
          <p:txBody>
            <a:bodyPr lIns="0" tIns="0" rIns="0" bIns="0" rtlCol="0" anchor="t">
              <a:spAutoFit/>
            </a:bodyPr>
            <a:lstStyle/>
            <a:p>
              <a:pPr algn="r">
                <a:lnSpc>
                  <a:spcPts val="8800"/>
                </a:lnSpc>
              </a:pPr>
              <a:r>
                <a:rPr lang="es-US" sz="8000" dirty="0" smtClean="0">
                  <a:solidFill>
                    <a:srgbClr val="FFFFFF"/>
                  </a:solidFill>
                  <a:latin typeface="Fira Sans Medium Bold"/>
                </a:rPr>
                <a:t>Proceso de Evaluación de Familias de Apoyo Comprensivo</a:t>
              </a:r>
              <a:endParaRPr lang="es-US" sz="8000" dirty="0">
                <a:solidFill>
                  <a:srgbClr val="FFFFFF"/>
                </a:solidFill>
                <a:latin typeface="Fira Sans Medium Bold"/>
              </a:endParaRPr>
            </a:p>
          </p:txBody>
        </p:sp>
        <p:sp>
          <p:nvSpPr>
            <p:cNvPr id="10" name="TextBox 10"/>
            <p:cNvSpPr txBox="1"/>
            <p:nvPr/>
          </p:nvSpPr>
          <p:spPr>
            <a:xfrm>
              <a:off x="0" y="8129079"/>
              <a:ext cx="11211308" cy="718145"/>
            </a:xfrm>
            <a:prstGeom prst="rect">
              <a:avLst/>
            </a:prstGeom>
          </p:spPr>
          <p:txBody>
            <a:bodyPr lIns="0" tIns="0" rIns="0" bIns="0" rtlCol="0" anchor="t">
              <a:spAutoFit/>
            </a:bodyPr>
            <a:lstStyle/>
            <a:p>
              <a:pPr algn="r">
                <a:lnSpc>
                  <a:spcPts val="4200"/>
                </a:lnSpc>
              </a:pPr>
              <a:r>
                <a:rPr lang="es-US" sz="3000" spc="15" dirty="0" smtClean="0">
                  <a:solidFill>
                    <a:srgbClr val="FFFFFF"/>
                  </a:solidFill>
                  <a:latin typeface="Fira Sans Medium"/>
                </a:rPr>
                <a:t>Desde la Orientación hasta el Reporte Escrito</a:t>
              </a:r>
              <a:endParaRPr lang="es-US" sz="3000" spc="15" dirty="0">
                <a:solidFill>
                  <a:srgbClr val="FFFFFF"/>
                </a:solidFill>
                <a:latin typeface="Fira Sans Medium"/>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1463016" y="-680491"/>
            <a:ext cx="11774707" cy="10196366"/>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4451" r="-25523"/>
              </a:stretch>
            </a:blipFill>
          </p:spPr>
        </p:sp>
      </p:grpSp>
      <p:grpSp>
        <p:nvGrpSpPr>
          <p:cNvPr id="4" name="Group 4"/>
          <p:cNvGrpSpPr/>
          <p:nvPr/>
        </p:nvGrpSpPr>
        <p:grpSpPr>
          <a:xfrm>
            <a:off x="-458474" y="9515874"/>
            <a:ext cx="15296432" cy="1542251"/>
            <a:chOff x="0" y="0"/>
            <a:chExt cx="53281826" cy="5372100"/>
          </a:xfrm>
        </p:grpSpPr>
        <p:sp>
          <p:nvSpPr>
            <p:cNvPr id="5" name="Freeform 5"/>
            <p:cNvSpPr/>
            <p:nvPr/>
          </p:nvSpPr>
          <p:spPr>
            <a:xfrm>
              <a:off x="0" y="0"/>
              <a:ext cx="53281827" cy="5372100"/>
            </a:xfrm>
            <a:custGeom>
              <a:avLst/>
              <a:gdLst/>
              <a:ahLst/>
              <a:cxnLst/>
              <a:rect l="l" t="t" r="r" b="b"/>
              <a:pathLst>
                <a:path w="53281827" h="5372100">
                  <a:moveTo>
                    <a:pt x="51731156" y="0"/>
                  </a:moveTo>
                  <a:lnTo>
                    <a:pt x="1550670" y="0"/>
                  </a:lnTo>
                  <a:lnTo>
                    <a:pt x="0" y="2686050"/>
                  </a:lnTo>
                  <a:lnTo>
                    <a:pt x="1550670" y="5372100"/>
                  </a:lnTo>
                  <a:lnTo>
                    <a:pt x="51731156" y="5372100"/>
                  </a:lnTo>
                  <a:lnTo>
                    <a:pt x="53281827" y="2686050"/>
                  </a:lnTo>
                  <a:lnTo>
                    <a:pt x="51731156" y="0"/>
                  </a:lnTo>
                  <a:close/>
                </a:path>
              </a:pathLst>
            </a:custGeom>
            <a:solidFill>
              <a:srgbClr val="769523"/>
            </a:solidFill>
          </p:spPr>
        </p:sp>
      </p:grpSp>
      <p:grpSp>
        <p:nvGrpSpPr>
          <p:cNvPr id="6" name="Group 6"/>
          <p:cNvGrpSpPr/>
          <p:nvPr/>
        </p:nvGrpSpPr>
        <p:grpSpPr>
          <a:xfrm>
            <a:off x="819615" y="3756156"/>
            <a:ext cx="10838985" cy="2115681"/>
            <a:chOff x="0" y="-394776"/>
            <a:chExt cx="12834385" cy="2820905"/>
          </a:xfrm>
        </p:grpSpPr>
        <p:sp>
          <p:nvSpPr>
            <p:cNvPr id="7" name="TextBox 7"/>
            <p:cNvSpPr txBox="1"/>
            <p:nvPr/>
          </p:nvSpPr>
          <p:spPr>
            <a:xfrm>
              <a:off x="946177" y="907372"/>
              <a:ext cx="11888206" cy="991723"/>
            </a:xfrm>
            <a:prstGeom prst="rect">
              <a:avLst/>
            </a:prstGeom>
          </p:spPr>
          <p:txBody>
            <a:bodyPr wrap="square" lIns="0" tIns="0" rIns="0" bIns="0" rtlCol="0" anchor="t">
              <a:spAutoFit/>
            </a:bodyPr>
            <a:lstStyle/>
            <a:p>
              <a:pPr marL="449810" lvl="1" indent="-224905">
                <a:lnSpc>
                  <a:spcPts val="2916"/>
                </a:lnSpc>
                <a:buFont typeface="Arial"/>
                <a:buChar char="•"/>
              </a:pPr>
              <a:r>
                <a:rPr lang="es-US" sz="2083" spc="10" dirty="0" smtClean="0">
                  <a:solidFill>
                    <a:srgbClr val="193A4D"/>
                  </a:solidFill>
                  <a:latin typeface="Fira Sans Medium"/>
                </a:rPr>
                <a:t>La autoridad responsable de establecer y mantener los estándares para los hogares de Familias de Apoyo y instituciones de cuidado de niños </a:t>
              </a:r>
              <a:endParaRPr lang="es-US" sz="2083" spc="10" dirty="0">
                <a:solidFill>
                  <a:srgbClr val="193A4D"/>
                </a:solidFill>
                <a:latin typeface="Fira Sans Medium"/>
              </a:endParaRPr>
            </a:p>
          </p:txBody>
        </p:sp>
        <p:sp>
          <p:nvSpPr>
            <p:cNvPr id="8" name="TextBox 8"/>
            <p:cNvSpPr txBox="1"/>
            <p:nvPr/>
          </p:nvSpPr>
          <p:spPr>
            <a:xfrm>
              <a:off x="946180" y="-394776"/>
              <a:ext cx="11888205" cy="1231106"/>
            </a:xfrm>
            <a:prstGeom prst="rect">
              <a:avLst/>
            </a:prstGeom>
          </p:spPr>
          <p:txBody>
            <a:bodyPr lIns="0" tIns="0" rIns="0" bIns="0" rtlCol="0" anchor="t">
              <a:spAutoFit/>
            </a:bodyPr>
            <a:lstStyle/>
            <a:p>
              <a:pPr marL="0" lvl="0" indent="0">
                <a:lnSpc>
                  <a:spcPts val="3576"/>
                </a:lnSpc>
                <a:spcBef>
                  <a:spcPct val="0"/>
                </a:spcBef>
              </a:pPr>
              <a:r>
                <a:rPr lang="es-US" sz="2980" spc="89" dirty="0" smtClean="0">
                  <a:solidFill>
                    <a:srgbClr val="193A4D"/>
                  </a:solidFill>
                  <a:latin typeface="Fira Sans Medium Bold"/>
                </a:rPr>
                <a:t>Departamento de Servicios Sociales </a:t>
              </a:r>
              <a:r>
                <a:rPr lang="en-US" sz="2980" spc="89" dirty="0" smtClean="0">
                  <a:solidFill>
                    <a:srgbClr val="193A4D"/>
                  </a:solidFill>
                  <a:latin typeface="Fira Sans Medium Bold"/>
                </a:rPr>
                <a:t>de California </a:t>
              </a:r>
              <a:r>
                <a:rPr lang="en-US" sz="2980" spc="89" dirty="0">
                  <a:solidFill>
                    <a:srgbClr val="193A4D"/>
                  </a:solidFill>
                  <a:latin typeface="Fira Sans Medium Bold"/>
                </a:rPr>
                <a:t>(CDSS)</a:t>
              </a:r>
            </a:p>
          </p:txBody>
        </p:sp>
        <p:grpSp>
          <p:nvGrpSpPr>
            <p:cNvPr id="9" name="Group 9"/>
            <p:cNvGrpSpPr/>
            <p:nvPr/>
          </p:nvGrpSpPr>
          <p:grpSpPr>
            <a:xfrm rot="-10800000">
              <a:off x="0" y="-203914"/>
              <a:ext cx="453649" cy="392903"/>
              <a:chOff x="0" y="4931836"/>
              <a:chExt cx="6202680" cy="5372100"/>
            </a:xfrm>
          </p:grpSpPr>
          <p:sp>
            <p:nvSpPr>
              <p:cNvPr id="10" name="Freeform 10"/>
              <p:cNvSpPr/>
              <p:nvPr/>
            </p:nvSpPr>
            <p:spPr>
              <a:xfrm>
                <a:off x="0" y="4931836"/>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1" name="TextBox 11"/>
            <p:cNvSpPr txBox="1"/>
            <p:nvPr/>
          </p:nvSpPr>
          <p:spPr>
            <a:xfrm>
              <a:off x="946180" y="2051903"/>
              <a:ext cx="11888205" cy="374226"/>
            </a:xfrm>
            <a:prstGeom prst="rect">
              <a:avLst/>
            </a:prstGeom>
          </p:spPr>
          <p:txBody>
            <a:bodyPr lIns="0" tIns="0" rIns="0" bIns="0" rtlCol="0" anchor="t">
              <a:spAutoFit/>
            </a:bodyPr>
            <a:lstStyle/>
            <a:p>
              <a:pPr algn="ctr">
                <a:lnSpc>
                  <a:spcPts val="2380"/>
                </a:lnSpc>
                <a:spcBef>
                  <a:spcPct val="0"/>
                </a:spcBef>
              </a:pPr>
              <a:r>
                <a:rPr lang="en-US" sz="1700" spc="8" dirty="0">
                  <a:solidFill>
                    <a:srgbClr val="000000"/>
                  </a:solidFill>
                  <a:latin typeface="Fira Sans Medium"/>
                </a:rPr>
                <a:t>http://www.cdss.ca.gov/inforesources/Resource-Family-Approval-Program</a:t>
              </a:r>
            </a:p>
          </p:txBody>
        </p:sp>
      </p:grpSp>
      <p:grpSp>
        <p:nvGrpSpPr>
          <p:cNvPr id="12" name="Group 12"/>
          <p:cNvGrpSpPr/>
          <p:nvPr/>
        </p:nvGrpSpPr>
        <p:grpSpPr>
          <a:xfrm>
            <a:off x="841055" y="6085436"/>
            <a:ext cx="11122345" cy="2846034"/>
            <a:chOff x="28587" y="91632"/>
            <a:chExt cx="12805798" cy="3794713"/>
          </a:xfrm>
        </p:grpSpPr>
        <p:sp>
          <p:nvSpPr>
            <p:cNvPr id="13" name="TextBox 13"/>
            <p:cNvSpPr txBox="1"/>
            <p:nvPr/>
          </p:nvSpPr>
          <p:spPr>
            <a:xfrm>
              <a:off x="946180" y="911171"/>
              <a:ext cx="11330644" cy="2975174"/>
            </a:xfrm>
            <a:prstGeom prst="rect">
              <a:avLst/>
            </a:prstGeom>
          </p:spPr>
          <p:txBody>
            <a:bodyPr lIns="0" tIns="0" rIns="0" bIns="0" rtlCol="0" anchor="t">
              <a:spAutoFit/>
            </a:bodyPr>
            <a:lstStyle/>
            <a:p>
              <a:pPr marL="449810" lvl="1" indent="-224905">
                <a:lnSpc>
                  <a:spcPts val="2916"/>
                </a:lnSpc>
                <a:buFont typeface="Arial"/>
                <a:buChar char="•"/>
              </a:pPr>
              <a:r>
                <a:rPr lang="es-US" sz="2083" spc="10" dirty="0" smtClean="0">
                  <a:solidFill>
                    <a:srgbClr val="193A4D"/>
                  </a:solidFill>
                  <a:latin typeface="Fira Sans Medium"/>
                </a:rPr>
                <a:t>Conjunto de estándares y leyes con cual las Familias de Apoyo son aprobadas y administradas. </a:t>
              </a:r>
            </a:p>
            <a:p>
              <a:pPr marL="449810" lvl="1" indent="-224905">
                <a:lnSpc>
                  <a:spcPts val="2916"/>
                </a:lnSpc>
                <a:buFont typeface="Arial"/>
                <a:buChar char="•"/>
              </a:pPr>
              <a:r>
                <a:rPr lang="es-US" sz="2083" spc="10" dirty="0" smtClean="0">
                  <a:solidFill>
                    <a:srgbClr val="193A4D"/>
                  </a:solidFill>
                  <a:latin typeface="Fira Sans Medium"/>
                </a:rPr>
                <a:t>Una vez ya aprobadas, una Familia de Apoyo es elegible para cuidar a niños parientes o no parientes en colocación fuera del hogar. </a:t>
              </a:r>
            </a:p>
            <a:p>
              <a:pPr marL="449810" lvl="1" indent="-224905">
                <a:lnSpc>
                  <a:spcPts val="2916"/>
                </a:lnSpc>
                <a:buFont typeface="Arial"/>
                <a:buChar char="•"/>
              </a:pPr>
              <a:r>
                <a:rPr lang="es-US" sz="2083" spc="10" dirty="0" smtClean="0">
                  <a:solidFill>
                    <a:srgbClr val="193A4D"/>
                  </a:solidFill>
                  <a:latin typeface="Fira Sans Medium"/>
                </a:rPr>
                <a:t>Una Familia de Apoyo es aprobada para adopción o tutela legal y también para cuidado de crianza continuo. </a:t>
              </a:r>
            </a:p>
          </p:txBody>
        </p:sp>
        <p:sp>
          <p:nvSpPr>
            <p:cNvPr id="14" name="TextBox 14"/>
            <p:cNvSpPr txBox="1"/>
            <p:nvPr/>
          </p:nvSpPr>
          <p:spPr>
            <a:xfrm>
              <a:off x="946180" y="91632"/>
              <a:ext cx="11888205" cy="615080"/>
            </a:xfrm>
            <a:prstGeom prst="rect">
              <a:avLst/>
            </a:prstGeom>
          </p:spPr>
          <p:txBody>
            <a:bodyPr lIns="0" tIns="0" rIns="0" bIns="0" rtlCol="0" anchor="t">
              <a:spAutoFit/>
            </a:bodyPr>
            <a:lstStyle/>
            <a:p>
              <a:pPr marL="0" lvl="0" indent="0">
                <a:lnSpc>
                  <a:spcPts val="3576"/>
                </a:lnSpc>
                <a:spcBef>
                  <a:spcPct val="0"/>
                </a:spcBef>
              </a:pPr>
              <a:r>
                <a:rPr lang="es-US" sz="2980" spc="89" dirty="0" smtClean="0">
                  <a:solidFill>
                    <a:srgbClr val="193A4D"/>
                  </a:solidFill>
                  <a:latin typeface="Fira Sans Medium Bold"/>
                </a:rPr>
                <a:t>Directivos Escritos </a:t>
              </a:r>
              <a:r>
                <a:rPr lang="en-US" sz="2980" spc="89" dirty="0" smtClean="0">
                  <a:solidFill>
                    <a:srgbClr val="193A4D"/>
                  </a:solidFill>
                  <a:latin typeface="Fira Sans Medium Bold"/>
                </a:rPr>
                <a:t>de CDSS</a:t>
              </a:r>
              <a:endParaRPr lang="en-US" sz="2980" spc="89" dirty="0">
                <a:solidFill>
                  <a:srgbClr val="193A4D"/>
                </a:solidFill>
                <a:latin typeface="Fira Sans Medium Bold"/>
              </a:endParaRPr>
            </a:p>
          </p:txBody>
        </p:sp>
        <p:grpSp>
          <p:nvGrpSpPr>
            <p:cNvPr id="15" name="Group 15"/>
            <p:cNvGrpSpPr/>
            <p:nvPr/>
          </p:nvGrpSpPr>
          <p:grpSpPr>
            <a:xfrm rot="-10800000">
              <a:off x="28587" y="157286"/>
              <a:ext cx="453649" cy="392903"/>
              <a:chOff x="-390861" y="-6800"/>
              <a:chExt cx="6202680" cy="5372100"/>
            </a:xfrm>
          </p:grpSpPr>
          <p:sp>
            <p:nvSpPr>
              <p:cNvPr id="16" name="Freeform 16"/>
              <p:cNvSpPr/>
              <p:nvPr/>
            </p:nvSpPr>
            <p:spPr>
              <a:xfrm>
                <a:off x="-390861" y="-680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sp>
        <p:nvSpPr>
          <p:cNvPr id="17" name="TextBox 17"/>
          <p:cNvSpPr txBox="1"/>
          <p:nvPr/>
        </p:nvSpPr>
        <p:spPr>
          <a:xfrm>
            <a:off x="0" y="-23172"/>
            <a:ext cx="15697200" cy="3411190"/>
          </a:xfrm>
          <a:prstGeom prst="rect">
            <a:avLst/>
          </a:prstGeom>
        </p:spPr>
        <p:txBody>
          <a:bodyPr wrap="square" lIns="0" tIns="0" rIns="0" bIns="0" rtlCol="0" anchor="t">
            <a:spAutoFit/>
          </a:bodyPr>
          <a:lstStyle/>
          <a:p>
            <a:pPr>
              <a:lnSpc>
                <a:spcPts val="8400"/>
              </a:lnSpc>
            </a:pPr>
            <a:r>
              <a:rPr lang="es-US" sz="6000" spc="-120" dirty="0" smtClean="0">
                <a:solidFill>
                  <a:srgbClr val="193A4D"/>
                </a:solidFill>
                <a:latin typeface="Fira Sans Medium"/>
              </a:rPr>
              <a:t>Directivos Escritos del Estado de California para el Aprobación de Familias de Apoyo </a:t>
            </a:r>
            <a:r>
              <a:rPr lang="en-US" sz="6000" spc="-120" dirty="0" smtClean="0">
                <a:solidFill>
                  <a:srgbClr val="193A4D"/>
                </a:solidFill>
                <a:latin typeface="Fira Sans Medium"/>
              </a:rPr>
              <a:t>(</a:t>
            </a:r>
            <a:r>
              <a:rPr lang="en-US" sz="6000" spc="-120" dirty="0">
                <a:solidFill>
                  <a:srgbClr val="193A4D"/>
                </a:solidFill>
                <a:latin typeface="Fira Sans Medium"/>
              </a:rPr>
              <a:t>RFA)</a:t>
            </a:r>
          </a:p>
          <a:p>
            <a:pPr>
              <a:lnSpc>
                <a:spcPts val="9799"/>
              </a:lnSpc>
              <a:spcBef>
                <a:spcPct val="0"/>
              </a:spcBef>
            </a:pPr>
            <a:endParaRPr lang="en-US" sz="6000" spc="-120" dirty="0">
              <a:solidFill>
                <a:srgbClr val="193A4D"/>
              </a:solidFill>
              <a:latin typeface="Fira Sans Medium"/>
            </a:endParaRPr>
          </a:p>
        </p:txBody>
      </p:sp>
      <p:sp>
        <p:nvSpPr>
          <p:cNvPr id="18" name="TextBox 18"/>
          <p:cNvSpPr txBox="1"/>
          <p:nvPr/>
        </p:nvSpPr>
        <p:spPr>
          <a:xfrm>
            <a:off x="304801" y="2305821"/>
            <a:ext cx="11047142" cy="1346522"/>
          </a:xfrm>
          <a:prstGeom prst="rect">
            <a:avLst/>
          </a:prstGeom>
        </p:spPr>
        <p:txBody>
          <a:bodyPr wrap="square" lIns="0" tIns="0" rIns="0" bIns="0" rtlCol="0" anchor="t">
            <a:spAutoFit/>
          </a:bodyPr>
          <a:lstStyle/>
          <a:p>
            <a:pPr algn="ctr">
              <a:lnSpc>
                <a:spcPts val="3499"/>
              </a:lnSpc>
              <a:spcBef>
                <a:spcPct val="0"/>
              </a:spcBef>
            </a:pPr>
            <a:r>
              <a:rPr lang="es-US" sz="2499" spc="12" dirty="0" smtClean="0">
                <a:solidFill>
                  <a:srgbClr val="193A4D"/>
                </a:solidFill>
                <a:latin typeface="Fira Sans Medium"/>
              </a:rPr>
              <a:t>El proceso de RFA mejora la manera en que los cuidadores (parientes &amp; no parientes) de niños en cuidado de crianza son aprobados y preparados para criar niños vulnerables, ya sea temporalmente o permanente.</a:t>
            </a:r>
            <a:endParaRPr lang="es-US" sz="2499" spc="12" dirty="0">
              <a:solidFill>
                <a:srgbClr val="193A4D"/>
              </a:solidFill>
              <a:latin typeface="Fira Sans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57175"/>
            <a:ext cx="24287356" cy="1543050"/>
            <a:chOff x="0" y="0"/>
            <a:chExt cx="6396670" cy="406400"/>
          </a:xfrm>
        </p:grpSpPr>
        <p:sp>
          <p:nvSpPr>
            <p:cNvPr id="3" name="Freeform 3"/>
            <p:cNvSpPr/>
            <p:nvPr/>
          </p:nvSpPr>
          <p:spPr>
            <a:xfrm>
              <a:off x="0" y="0"/>
              <a:ext cx="6396670" cy="406400"/>
            </a:xfrm>
            <a:custGeom>
              <a:avLst/>
              <a:gdLst/>
              <a:ahLst/>
              <a:cxnLst/>
              <a:rect l="l" t="t" r="r" b="b"/>
              <a:pathLst>
                <a:path w="6396670" h="406400">
                  <a:moveTo>
                    <a:pt x="4797503" y="0"/>
                  </a:moveTo>
                  <a:lnTo>
                    <a:pt x="0" y="0"/>
                  </a:lnTo>
                  <a:lnTo>
                    <a:pt x="0" y="406400"/>
                  </a:lnTo>
                  <a:lnTo>
                    <a:pt x="4797503" y="406400"/>
                  </a:lnTo>
                  <a:lnTo>
                    <a:pt x="6396670" y="203200"/>
                  </a:lnTo>
                  <a:lnTo>
                    <a:pt x="4797503" y="0"/>
                  </a:lnTo>
                  <a:close/>
                </a:path>
              </a:pathLst>
            </a:custGeom>
            <a:solidFill>
              <a:srgbClr val="193A4D"/>
            </a:solidFill>
          </p:spPr>
        </p:sp>
        <p:sp>
          <p:nvSpPr>
            <p:cNvPr id="4" name="TextBox 4"/>
            <p:cNvSpPr txBox="1"/>
            <p:nvPr/>
          </p:nvSpPr>
          <p:spPr>
            <a:xfrm>
              <a:off x="0" y="-57150"/>
              <a:ext cx="698500" cy="463550"/>
            </a:xfrm>
            <a:prstGeom prst="rect">
              <a:avLst/>
            </a:prstGeom>
          </p:spPr>
          <p:txBody>
            <a:bodyPr lIns="50800" tIns="50800" rIns="50800" bIns="50800" rtlCol="0" anchor="ctr"/>
            <a:lstStyle/>
            <a:p>
              <a:pPr algn="ctr">
                <a:lnSpc>
                  <a:spcPts val="3500"/>
                </a:lnSpc>
              </a:pPr>
              <a:endParaRPr/>
            </a:p>
          </p:txBody>
        </p:sp>
      </p:grpSp>
      <p:sp>
        <p:nvSpPr>
          <p:cNvPr id="5" name="TextBox 5"/>
          <p:cNvSpPr txBox="1"/>
          <p:nvPr/>
        </p:nvSpPr>
        <p:spPr>
          <a:xfrm>
            <a:off x="334183" y="365125"/>
            <a:ext cx="16925117" cy="1193800"/>
          </a:xfrm>
          <a:prstGeom prst="rect">
            <a:avLst/>
          </a:prstGeom>
        </p:spPr>
        <p:txBody>
          <a:bodyPr lIns="0" tIns="0" rIns="0" bIns="0" rtlCol="0" anchor="t">
            <a:spAutoFit/>
          </a:bodyPr>
          <a:lstStyle/>
          <a:p>
            <a:pPr algn="ctr">
              <a:lnSpc>
                <a:spcPts val="9799"/>
              </a:lnSpc>
              <a:spcBef>
                <a:spcPct val="0"/>
              </a:spcBef>
            </a:pPr>
            <a:r>
              <a:rPr lang="en-US" sz="6999" spc="-139">
                <a:solidFill>
                  <a:srgbClr val="FDFDFC"/>
                </a:solidFill>
                <a:latin typeface="Fira Sans Medium"/>
              </a:rPr>
              <a:t>RFA Comprehensive Assessment Process</a:t>
            </a:r>
          </a:p>
        </p:txBody>
      </p:sp>
      <p:grpSp>
        <p:nvGrpSpPr>
          <p:cNvPr id="6" name="Group 6"/>
          <p:cNvGrpSpPr/>
          <p:nvPr/>
        </p:nvGrpSpPr>
        <p:grpSpPr>
          <a:xfrm>
            <a:off x="829543" y="0"/>
            <a:ext cx="18229581" cy="10287000"/>
            <a:chOff x="0" y="0"/>
            <a:chExt cx="24306109" cy="13716000"/>
          </a:xfrm>
        </p:grpSpPr>
        <p:sp>
          <p:nvSpPr>
            <p:cNvPr id="7" name="AutoShape 7"/>
            <p:cNvSpPr/>
            <p:nvPr/>
          </p:nvSpPr>
          <p:spPr>
            <a:xfrm>
              <a:off x="0" y="3502659"/>
              <a:ext cx="6758599" cy="2205875"/>
            </a:xfrm>
            <a:prstGeom prst="rect">
              <a:avLst/>
            </a:prstGeom>
            <a:solidFill>
              <a:srgbClr val="193A4D"/>
            </a:solidFill>
          </p:spPr>
        </p:sp>
        <p:sp>
          <p:nvSpPr>
            <p:cNvPr id="8" name="TextBox 8"/>
            <p:cNvSpPr txBox="1"/>
            <p:nvPr/>
          </p:nvSpPr>
          <p:spPr>
            <a:xfrm>
              <a:off x="415723" y="3876465"/>
              <a:ext cx="5927154" cy="1334438"/>
            </a:xfrm>
            <a:prstGeom prst="rect">
              <a:avLst/>
            </a:prstGeom>
          </p:spPr>
          <p:txBody>
            <a:bodyPr lIns="0" tIns="0" rIns="0" bIns="0" rtlCol="0" anchor="t">
              <a:spAutoFit/>
            </a:bodyPr>
            <a:lstStyle/>
            <a:p>
              <a:pPr algn="ctr">
                <a:lnSpc>
                  <a:spcPts val="8340"/>
                </a:lnSpc>
              </a:pPr>
              <a:r>
                <a:rPr lang="en-US" sz="5957" spc="29">
                  <a:solidFill>
                    <a:srgbClr val="FDFDFC"/>
                  </a:solidFill>
                  <a:latin typeface="Fira Sans Medium"/>
                </a:rPr>
                <a:t>1</a:t>
              </a:r>
            </a:p>
          </p:txBody>
        </p:sp>
        <p:sp>
          <p:nvSpPr>
            <p:cNvPr id="9" name="AutoShape 9"/>
            <p:cNvSpPr/>
            <p:nvPr/>
          </p:nvSpPr>
          <p:spPr>
            <a:xfrm>
              <a:off x="7243632" y="3502659"/>
              <a:ext cx="6758599" cy="2205875"/>
            </a:xfrm>
            <a:prstGeom prst="rect">
              <a:avLst/>
            </a:prstGeom>
            <a:solidFill>
              <a:srgbClr val="769523"/>
            </a:solidFill>
          </p:spPr>
        </p:sp>
        <p:sp>
          <p:nvSpPr>
            <p:cNvPr id="10" name="TextBox 10"/>
            <p:cNvSpPr txBox="1"/>
            <p:nvPr/>
          </p:nvSpPr>
          <p:spPr>
            <a:xfrm>
              <a:off x="7659354" y="3876465"/>
              <a:ext cx="5927154" cy="1334438"/>
            </a:xfrm>
            <a:prstGeom prst="rect">
              <a:avLst/>
            </a:prstGeom>
          </p:spPr>
          <p:txBody>
            <a:bodyPr lIns="0" tIns="0" rIns="0" bIns="0" rtlCol="0" anchor="t">
              <a:spAutoFit/>
            </a:bodyPr>
            <a:lstStyle/>
            <a:p>
              <a:pPr algn="ctr">
                <a:lnSpc>
                  <a:spcPts val="8340"/>
                </a:lnSpc>
              </a:pPr>
              <a:r>
                <a:rPr lang="en-US" sz="5957" spc="29">
                  <a:solidFill>
                    <a:srgbClr val="FFFFFF"/>
                  </a:solidFill>
                  <a:latin typeface="Fira Sans Medium"/>
                </a:rPr>
                <a:t>2</a:t>
              </a:r>
            </a:p>
          </p:txBody>
        </p:sp>
        <p:sp>
          <p:nvSpPr>
            <p:cNvPr id="11" name="AutoShape 11"/>
            <p:cNvSpPr/>
            <p:nvPr/>
          </p:nvSpPr>
          <p:spPr>
            <a:xfrm>
              <a:off x="14487263" y="3502659"/>
              <a:ext cx="6758599" cy="2205875"/>
            </a:xfrm>
            <a:prstGeom prst="rect">
              <a:avLst/>
            </a:prstGeom>
            <a:solidFill>
              <a:srgbClr val="7D8489"/>
            </a:solidFill>
          </p:spPr>
        </p:sp>
        <p:sp>
          <p:nvSpPr>
            <p:cNvPr id="12" name="TextBox 12"/>
            <p:cNvSpPr txBox="1"/>
            <p:nvPr/>
          </p:nvSpPr>
          <p:spPr>
            <a:xfrm>
              <a:off x="14902986" y="3876465"/>
              <a:ext cx="5927154" cy="1334438"/>
            </a:xfrm>
            <a:prstGeom prst="rect">
              <a:avLst/>
            </a:prstGeom>
          </p:spPr>
          <p:txBody>
            <a:bodyPr lIns="0" tIns="0" rIns="0" bIns="0" rtlCol="0" anchor="t">
              <a:spAutoFit/>
            </a:bodyPr>
            <a:lstStyle/>
            <a:p>
              <a:pPr algn="ctr">
                <a:lnSpc>
                  <a:spcPts val="8340"/>
                </a:lnSpc>
              </a:pPr>
              <a:r>
                <a:rPr lang="en-US" sz="5957" spc="29">
                  <a:solidFill>
                    <a:srgbClr val="FFFFFF"/>
                  </a:solidFill>
                  <a:latin typeface="Fira Sans Medium"/>
                </a:rPr>
                <a:t>3</a:t>
              </a:r>
            </a:p>
          </p:txBody>
        </p:sp>
        <p:sp>
          <p:nvSpPr>
            <p:cNvPr id="13" name="AutoShape 13"/>
            <p:cNvSpPr/>
            <p:nvPr/>
          </p:nvSpPr>
          <p:spPr>
            <a:xfrm rot="-5400000">
              <a:off x="2448503" y="7175773"/>
              <a:ext cx="1861592" cy="0"/>
            </a:xfrm>
            <a:prstGeom prst="line">
              <a:avLst/>
            </a:prstGeom>
            <a:ln w="203200" cap="rnd">
              <a:solidFill>
                <a:srgbClr val="B5C76F"/>
              </a:solidFill>
              <a:prstDash val="sysDot"/>
              <a:headEnd type="none" w="sm" len="sm"/>
              <a:tailEnd type="none" w="sm" len="sm"/>
            </a:ln>
          </p:spPr>
        </p:sp>
        <p:sp>
          <p:nvSpPr>
            <p:cNvPr id="14" name="AutoShape 14"/>
            <p:cNvSpPr/>
            <p:nvPr/>
          </p:nvSpPr>
          <p:spPr>
            <a:xfrm rot="-5400000">
              <a:off x="16935767" y="7175255"/>
              <a:ext cx="1861592" cy="0"/>
            </a:xfrm>
            <a:prstGeom prst="line">
              <a:avLst/>
            </a:prstGeom>
            <a:ln w="203200" cap="rnd">
              <a:solidFill>
                <a:srgbClr val="B5C76F"/>
              </a:solidFill>
              <a:prstDash val="sysDot"/>
              <a:headEnd type="none" w="sm" len="sm"/>
              <a:tailEnd type="none" w="sm" len="sm"/>
            </a:ln>
          </p:spPr>
        </p:sp>
        <p:sp>
          <p:nvSpPr>
            <p:cNvPr id="15" name="AutoShape 15"/>
            <p:cNvSpPr/>
            <p:nvPr/>
          </p:nvSpPr>
          <p:spPr>
            <a:xfrm rot="5400000">
              <a:off x="9793537" y="7175255"/>
              <a:ext cx="1861592" cy="0"/>
            </a:xfrm>
            <a:prstGeom prst="line">
              <a:avLst/>
            </a:prstGeom>
            <a:ln w="203200" cap="rnd">
              <a:solidFill>
                <a:srgbClr val="B5C76F"/>
              </a:solidFill>
              <a:prstDash val="sysDot"/>
              <a:headEnd type="none" w="sm" len="sm"/>
              <a:tailEnd type="none" w="sm" len="sm"/>
            </a:ln>
          </p:spPr>
        </p:sp>
        <p:sp>
          <p:nvSpPr>
            <p:cNvPr id="16" name="TextBox 16"/>
            <p:cNvSpPr txBox="1"/>
            <p:nvPr/>
          </p:nvSpPr>
          <p:spPr>
            <a:xfrm>
              <a:off x="125608" y="8750963"/>
              <a:ext cx="6507384" cy="4428563"/>
            </a:xfrm>
            <a:prstGeom prst="rect">
              <a:avLst/>
            </a:prstGeom>
          </p:spPr>
          <p:txBody>
            <a:bodyPr lIns="0" tIns="0" rIns="0" bIns="0" rtlCol="0" anchor="t">
              <a:spAutoFit/>
            </a:bodyPr>
            <a:lstStyle/>
            <a:p>
              <a:pPr algn="ctr">
                <a:lnSpc>
                  <a:spcPts val="6950"/>
                </a:lnSpc>
              </a:pPr>
              <a:r>
                <a:rPr lang="es-US" sz="4964" spc="24" dirty="0" smtClean="0">
                  <a:solidFill>
                    <a:srgbClr val="193A4D"/>
                  </a:solidFill>
                  <a:latin typeface="Fira Sans Medium"/>
                </a:rPr>
                <a:t>Orientación</a:t>
              </a:r>
            </a:p>
            <a:p>
              <a:pPr marL="0" lvl="0" indent="0" algn="ctr">
                <a:lnSpc>
                  <a:spcPts val="6260"/>
                </a:lnSpc>
                <a:spcBef>
                  <a:spcPct val="0"/>
                </a:spcBef>
              </a:pPr>
              <a:r>
                <a:rPr lang="es-US" sz="4471" spc="22" dirty="0" smtClean="0">
                  <a:solidFill>
                    <a:srgbClr val="193A4D"/>
                  </a:solidFill>
                  <a:latin typeface="Fira Sans Medium"/>
                </a:rPr>
                <a:t>(Lo que usted esta cumpliendo ahorita)</a:t>
              </a:r>
              <a:endParaRPr lang="es-US" sz="4471" spc="22" dirty="0">
                <a:solidFill>
                  <a:srgbClr val="193A4D"/>
                </a:solidFill>
                <a:latin typeface="Fira Sans Medium"/>
              </a:endParaRPr>
            </a:p>
          </p:txBody>
        </p:sp>
        <p:sp>
          <p:nvSpPr>
            <p:cNvPr id="17" name="TextBox 17"/>
            <p:cNvSpPr txBox="1"/>
            <p:nvPr/>
          </p:nvSpPr>
          <p:spPr>
            <a:xfrm>
              <a:off x="14612871" y="8750963"/>
              <a:ext cx="6507384" cy="3590727"/>
            </a:xfrm>
            <a:prstGeom prst="rect">
              <a:avLst/>
            </a:prstGeom>
          </p:spPr>
          <p:txBody>
            <a:bodyPr lIns="0" tIns="0" rIns="0" bIns="0" rtlCol="0" anchor="t">
              <a:spAutoFit/>
            </a:bodyPr>
            <a:lstStyle/>
            <a:p>
              <a:pPr marL="0" lvl="0" indent="0" algn="ctr">
                <a:lnSpc>
                  <a:spcPts val="6950"/>
                </a:lnSpc>
                <a:spcBef>
                  <a:spcPct val="0"/>
                </a:spcBef>
              </a:pPr>
              <a:r>
                <a:rPr lang="es-US" sz="4964" spc="24" dirty="0" smtClean="0">
                  <a:solidFill>
                    <a:srgbClr val="193A4D"/>
                  </a:solidFill>
                  <a:latin typeface="Fira Sans Medium"/>
                </a:rPr>
                <a:t>Complete une Evaluación Comprensiva</a:t>
              </a:r>
              <a:endParaRPr lang="es-US" sz="4964" spc="24" dirty="0">
                <a:solidFill>
                  <a:srgbClr val="193A4D"/>
                </a:solidFill>
                <a:latin typeface="Fira Sans Medium"/>
              </a:endParaRPr>
            </a:p>
          </p:txBody>
        </p:sp>
        <p:sp>
          <p:nvSpPr>
            <p:cNvPr id="18" name="TextBox 18"/>
            <p:cNvSpPr txBox="1"/>
            <p:nvPr/>
          </p:nvSpPr>
          <p:spPr>
            <a:xfrm>
              <a:off x="7369239" y="8750963"/>
              <a:ext cx="6507384" cy="3590727"/>
            </a:xfrm>
            <a:prstGeom prst="rect">
              <a:avLst/>
            </a:prstGeom>
          </p:spPr>
          <p:txBody>
            <a:bodyPr lIns="0" tIns="0" rIns="0" bIns="0" rtlCol="0" anchor="t">
              <a:spAutoFit/>
            </a:bodyPr>
            <a:lstStyle/>
            <a:p>
              <a:pPr marL="0" lvl="0" indent="0" algn="ctr">
                <a:lnSpc>
                  <a:spcPts val="6950"/>
                </a:lnSpc>
                <a:spcBef>
                  <a:spcPct val="0"/>
                </a:spcBef>
              </a:pPr>
              <a:r>
                <a:rPr lang="es-US" sz="4964" spc="24" dirty="0" smtClean="0">
                  <a:solidFill>
                    <a:srgbClr val="193A4D"/>
                  </a:solidFill>
                  <a:latin typeface="Fira Sans Medium"/>
                </a:rPr>
                <a:t>Complete una solicitud en línea</a:t>
              </a:r>
              <a:endParaRPr lang="es-US" sz="4964" spc="24" dirty="0">
                <a:solidFill>
                  <a:srgbClr val="193A4D"/>
                </a:solidFill>
                <a:latin typeface="Fira Sans Medium"/>
              </a:endParaRPr>
            </a:p>
          </p:txBody>
        </p:sp>
        <p:grpSp>
          <p:nvGrpSpPr>
            <p:cNvPr id="19" name="Group 19"/>
            <p:cNvGrpSpPr/>
            <p:nvPr/>
          </p:nvGrpSpPr>
          <p:grpSpPr>
            <a:xfrm rot="-5400000">
              <a:off x="16419942" y="5829832"/>
              <a:ext cx="13716000" cy="2056335"/>
              <a:chOff x="0" y="0"/>
              <a:chExt cx="35832548" cy="5372100"/>
            </a:xfrm>
          </p:grpSpPr>
          <p:sp>
            <p:nvSpPr>
              <p:cNvPr id="20" name="Freeform 20"/>
              <p:cNvSpPr/>
              <p:nvPr/>
            </p:nvSpPr>
            <p:spPr>
              <a:xfrm>
                <a:off x="0" y="0"/>
                <a:ext cx="35832548" cy="5372100"/>
              </a:xfrm>
              <a:custGeom>
                <a:avLst/>
                <a:gdLst/>
                <a:ahLst/>
                <a:cxnLst/>
                <a:rect l="l" t="t" r="r" b="b"/>
                <a:pathLst>
                  <a:path w="35832548" h="5372100">
                    <a:moveTo>
                      <a:pt x="34281880" y="0"/>
                    </a:moveTo>
                    <a:lnTo>
                      <a:pt x="1550670" y="0"/>
                    </a:lnTo>
                    <a:lnTo>
                      <a:pt x="0" y="2686050"/>
                    </a:lnTo>
                    <a:lnTo>
                      <a:pt x="1550670" y="5372100"/>
                    </a:lnTo>
                    <a:lnTo>
                      <a:pt x="34281880" y="5372100"/>
                    </a:lnTo>
                    <a:lnTo>
                      <a:pt x="35832548" y="2686050"/>
                    </a:lnTo>
                    <a:lnTo>
                      <a:pt x="34281880" y="0"/>
                    </a:lnTo>
                    <a:close/>
                  </a:path>
                </a:pathLst>
              </a:custGeom>
              <a:solidFill>
                <a:srgbClr val="769523"/>
              </a:solidFill>
            </p:spPr>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57175"/>
            <a:ext cx="24287356" cy="1543050"/>
            <a:chOff x="0" y="0"/>
            <a:chExt cx="6396670" cy="406400"/>
          </a:xfrm>
        </p:grpSpPr>
        <p:sp>
          <p:nvSpPr>
            <p:cNvPr id="3" name="Freeform 3"/>
            <p:cNvSpPr/>
            <p:nvPr/>
          </p:nvSpPr>
          <p:spPr>
            <a:xfrm>
              <a:off x="0" y="0"/>
              <a:ext cx="6396670" cy="406400"/>
            </a:xfrm>
            <a:custGeom>
              <a:avLst/>
              <a:gdLst/>
              <a:ahLst/>
              <a:cxnLst/>
              <a:rect l="l" t="t" r="r" b="b"/>
              <a:pathLst>
                <a:path w="6396670" h="406400">
                  <a:moveTo>
                    <a:pt x="4797503" y="0"/>
                  </a:moveTo>
                  <a:lnTo>
                    <a:pt x="0" y="0"/>
                  </a:lnTo>
                  <a:lnTo>
                    <a:pt x="0" y="406400"/>
                  </a:lnTo>
                  <a:lnTo>
                    <a:pt x="4797503" y="406400"/>
                  </a:lnTo>
                  <a:lnTo>
                    <a:pt x="6396670" y="203200"/>
                  </a:lnTo>
                  <a:lnTo>
                    <a:pt x="4797503" y="0"/>
                  </a:lnTo>
                  <a:close/>
                </a:path>
              </a:pathLst>
            </a:custGeom>
            <a:solidFill>
              <a:srgbClr val="193A4D"/>
            </a:solidFill>
          </p:spPr>
        </p:sp>
        <p:sp>
          <p:nvSpPr>
            <p:cNvPr id="4" name="TextBox 4"/>
            <p:cNvSpPr txBox="1"/>
            <p:nvPr/>
          </p:nvSpPr>
          <p:spPr>
            <a:xfrm>
              <a:off x="0" y="-57150"/>
              <a:ext cx="698500" cy="463550"/>
            </a:xfrm>
            <a:prstGeom prst="rect">
              <a:avLst/>
            </a:prstGeom>
          </p:spPr>
          <p:txBody>
            <a:bodyPr lIns="50800" tIns="50800" rIns="50800" bIns="50800" rtlCol="0" anchor="ctr"/>
            <a:lstStyle/>
            <a:p>
              <a:pPr algn="ctr">
                <a:lnSpc>
                  <a:spcPts val="3500"/>
                </a:lnSpc>
              </a:pPr>
              <a:endParaRPr/>
            </a:p>
          </p:txBody>
        </p:sp>
      </p:grpSp>
      <p:grpSp>
        <p:nvGrpSpPr>
          <p:cNvPr id="5" name="Group 5"/>
          <p:cNvGrpSpPr/>
          <p:nvPr/>
        </p:nvGrpSpPr>
        <p:grpSpPr>
          <a:xfrm rot="-5400000">
            <a:off x="13144500" y="4372374"/>
            <a:ext cx="10287000" cy="1542251"/>
            <a:chOff x="0" y="0"/>
            <a:chExt cx="35832548" cy="5372100"/>
          </a:xfrm>
        </p:grpSpPr>
        <p:sp>
          <p:nvSpPr>
            <p:cNvPr id="6" name="Freeform 6"/>
            <p:cNvSpPr/>
            <p:nvPr/>
          </p:nvSpPr>
          <p:spPr>
            <a:xfrm>
              <a:off x="0" y="0"/>
              <a:ext cx="35832548" cy="5372100"/>
            </a:xfrm>
            <a:custGeom>
              <a:avLst/>
              <a:gdLst/>
              <a:ahLst/>
              <a:cxnLst/>
              <a:rect l="l" t="t" r="r" b="b"/>
              <a:pathLst>
                <a:path w="35832548" h="5372100">
                  <a:moveTo>
                    <a:pt x="34281880" y="0"/>
                  </a:moveTo>
                  <a:lnTo>
                    <a:pt x="1550670" y="0"/>
                  </a:lnTo>
                  <a:lnTo>
                    <a:pt x="0" y="2686050"/>
                  </a:lnTo>
                  <a:lnTo>
                    <a:pt x="1550670" y="5372100"/>
                  </a:lnTo>
                  <a:lnTo>
                    <a:pt x="34281880" y="5372100"/>
                  </a:lnTo>
                  <a:lnTo>
                    <a:pt x="35832548" y="2686050"/>
                  </a:lnTo>
                  <a:lnTo>
                    <a:pt x="34281880" y="0"/>
                  </a:lnTo>
                  <a:close/>
                </a:path>
              </a:pathLst>
            </a:custGeom>
            <a:solidFill>
              <a:srgbClr val="769523"/>
            </a:solidFill>
          </p:spPr>
        </p:sp>
      </p:grpSp>
      <p:sp>
        <p:nvSpPr>
          <p:cNvPr id="7" name="TextBox 7"/>
          <p:cNvSpPr txBox="1"/>
          <p:nvPr/>
        </p:nvSpPr>
        <p:spPr>
          <a:xfrm>
            <a:off x="334183" y="365125"/>
            <a:ext cx="16925117" cy="1256754"/>
          </a:xfrm>
          <a:prstGeom prst="rect">
            <a:avLst/>
          </a:prstGeom>
        </p:spPr>
        <p:txBody>
          <a:bodyPr lIns="0" tIns="0" rIns="0" bIns="0" rtlCol="0" anchor="t">
            <a:spAutoFit/>
          </a:bodyPr>
          <a:lstStyle/>
          <a:p>
            <a:pPr algn="ctr">
              <a:lnSpc>
                <a:spcPts val="9799"/>
              </a:lnSpc>
              <a:spcBef>
                <a:spcPct val="0"/>
              </a:spcBef>
            </a:pPr>
            <a:r>
              <a:rPr lang="es-US" sz="6999" spc="-139" dirty="0" smtClean="0">
                <a:solidFill>
                  <a:srgbClr val="FDFDFC"/>
                </a:solidFill>
                <a:latin typeface="Fira Sans Medium"/>
              </a:rPr>
              <a:t>Evaluación Comprensiva incluye</a:t>
            </a:r>
            <a:r>
              <a:rPr lang="en-US" sz="6999" spc="-139" dirty="0" smtClean="0">
                <a:solidFill>
                  <a:srgbClr val="FDFDFC"/>
                </a:solidFill>
                <a:latin typeface="Fira Sans Medium"/>
              </a:rPr>
              <a:t>:</a:t>
            </a:r>
            <a:endParaRPr lang="en-US" sz="6999" spc="-139" dirty="0">
              <a:solidFill>
                <a:srgbClr val="FDFDFC"/>
              </a:solidFill>
              <a:latin typeface="Fira Sans Medium"/>
            </a:endParaRPr>
          </a:p>
        </p:txBody>
      </p:sp>
      <p:grpSp>
        <p:nvGrpSpPr>
          <p:cNvPr id="8" name="Group 8"/>
          <p:cNvGrpSpPr/>
          <p:nvPr/>
        </p:nvGrpSpPr>
        <p:grpSpPr>
          <a:xfrm>
            <a:off x="1030519" y="1636332"/>
            <a:ext cx="15532446" cy="8286206"/>
            <a:chOff x="0" y="-28575"/>
            <a:chExt cx="20709928" cy="11048275"/>
          </a:xfrm>
        </p:grpSpPr>
        <p:sp>
          <p:nvSpPr>
            <p:cNvPr id="9" name="AutoShape 9"/>
            <p:cNvSpPr/>
            <p:nvPr/>
          </p:nvSpPr>
          <p:spPr>
            <a:xfrm rot="-5400000">
              <a:off x="1247861" y="2910851"/>
              <a:ext cx="1282339" cy="0"/>
            </a:xfrm>
            <a:prstGeom prst="line">
              <a:avLst/>
            </a:prstGeom>
            <a:ln w="139700" cap="rnd">
              <a:solidFill>
                <a:srgbClr val="B5C76F"/>
              </a:solidFill>
              <a:prstDash val="sysDot"/>
              <a:headEnd type="none" w="sm" len="sm"/>
              <a:tailEnd type="none" w="sm" len="sm"/>
            </a:ln>
          </p:spPr>
        </p:sp>
        <p:sp>
          <p:nvSpPr>
            <p:cNvPr id="10" name="AutoShape 10"/>
            <p:cNvSpPr/>
            <p:nvPr/>
          </p:nvSpPr>
          <p:spPr>
            <a:xfrm rot="-5400000">
              <a:off x="18109877" y="2911207"/>
              <a:ext cx="1282339" cy="0"/>
            </a:xfrm>
            <a:prstGeom prst="line">
              <a:avLst/>
            </a:prstGeom>
            <a:ln w="139700" cap="rnd">
              <a:solidFill>
                <a:srgbClr val="B5C76F"/>
              </a:solidFill>
              <a:prstDash val="sysDot"/>
              <a:headEnd type="none" w="sm" len="sm"/>
              <a:tailEnd type="none" w="sm" len="sm"/>
            </a:ln>
          </p:spPr>
        </p:sp>
        <p:sp>
          <p:nvSpPr>
            <p:cNvPr id="11" name="AutoShape 11"/>
            <p:cNvSpPr/>
            <p:nvPr/>
          </p:nvSpPr>
          <p:spPr>
            <a:xfrm rot="5399999">
              <a:off x="9058945" y="3495136"/>
              <a:ext cx="2452337" cy="0"/>
            </a:xfrm>
            <a:prstGeom prst="line">
              <a:avLst/>
            </a:prstGeom>
            <a:ln w="139700" cap="rnd">
              <a:solidFill>
                <a:srgbClr val="B5C76F"/>
              </a:solidFill>
              <a:prstDash val="sysDot"/>
              <a:headEnd type="none" w="sm" len="sm"/>
              <a:tailEnd type="none" w="sm" len="sm"/>
            </a:ln>
          </p:spPr>
        </p:sp>
        <p:sp>
          <p:nvSpPr>
            <p:cNvPr id="12" name="AutoShape 12"/>
            <p:cNvSpPr/>
            <p:nvPr/>
          </p:nvSpPr>
          <p:spPr>
            <a:xfrm>
              <a:off x="0" y="771176"/>
              <a:ext cx="3917762" cy="1278681"/>
            </a:xfrm>
            <a:prstGeom prst="rect">
              <a:avLst/>
            </a:prstGeom>
            <a:solidFill>
              <a:srgbClr val="193A4D"/>
            </a:solidFill>
          </p:spPr>
        </p:sp>
        <p:sp>
          <p:nvSpPr>
            <p:cNvPr id="13" name="AutoShape 13"/>
            <p:cNvSpPr/>
            <p:nvPr/>
          </p:nvSpPr>
          <p:spPr>
            <a:xfrm>
              <a:off x="4198921" y="771176"/>
              <a:ext cx="3917762" cy="1278681"/>
            </a:xfrm>
            <a:prstGeom prst="rect">
              <a:avLst/>
            </a:prstGeom>
            <a:solidFill>
              <a:srgbClr val="769523"/>
            </a:solidFill>
          </p:spPr>
        </p:sp>
        <p:sp>
          <p:nvSpPr>
            <p:cNvPr id="14" name="AutoShape 14"/>
            <p:cNvSpPr/>
            <p:nvPr/>
          </p:nvSpPr>
          <p:spPr>
            <a:xfrm>
              <a:off x="8397841" y="728394"/>
              <a:ext cx="3956177" cy="1321464"/>
            </a:xfrm>
            <a:prstGeom prst="rect">
              <a:avLst/>
            </a:prstGeom>
            <a:solidFill>
              <a:srgbClr val="7D8489"/>
            </a:solidFill>
          </p:spPr>
        </p:sp>
        <p:sp>
          <p:nvSpPr>
            <p:cNvPr id="15" name="AutoShape 15"/>
            <p:cNvSpPr/>
            <p:nvPr/>
          </p:nvSpPr>
          <p:spPr>
            <a:xfrm>
              <a:off x="12595004" y="771176"/>
              <a:ext cx="3917762" cy="1278681"/>
            </a:xfrm>
            <a:prstGeom prst="rect">
              <a:avLst/>
            </a:prstGeom>
            <a:solidFill>
              <a:srgbClr val="769523"/>
            </a:solidFill>
          </p:spPr>
        </p:sp>
        <p:sp>
          <p:nvSpPr>
            <p:cNvPr id="16" name="AutoShape 16"/>
            <p:cNvSpPr/>
            <p:nvPr/>
          </p:nvSpPr>
          <p:spPr>
            <a:xfrm>
              <a:off x="16792166" y="771176"/>
              <a:ext cx="3917762" cy="1278681"/>
            </a:xfrm>
            <a:prstGeom prst="rect">
              <a:avLst/>
            </a:prstGeom>
            <a:solidFill>
              <a:srgbClr val="193A4D"/>
            </a:solidFill>
          </p:spPr>
        </p:sp>
        <p:sp>
          <p:nvSpPr>
            <p:cNvPr id="17" name="AutoShape 17"/>
            <p:cNvSpPr/>
            <p:nvPr/>
          </p:nvSpPr>
          <p:spPr>
            <a:xfrm rot="5400000">
              <a:off x="5446783" y="2909780"/>
              <a:ext cx="1282339" cy="0"/>
            </a:xfrm>
            <a:prstGeom prst="line">
              <a:avLst/>
            </a:prstGeom>
            <a:ln w="139700" cap="rnd">
              <a:solidFill>
                <a:srgbClr val="B5C76F"/>
              </a:solidFill>
              <a:prstDash val="sysDot"/>
              <a:headEnd type="none" w="sm" len="sm"/>
              <a:tailEnd type="none" w="sm" len="sm"/>
            </a:ln>
          </p:spPr>
        </p:sp>
        <p:sp>
          <p:nvSpPr>
            <p:cNvPr id="18" name="AutoShape 18"/>
            <p:cNvSpPr/>
            <p:nvPr/>
          </p:nvSpPr>
          <p:spPr>
            <a:xfrm rot="5400000">
              <a:off x="13982883" y="2910137"/>
              <a:ext cx="1282339" cy="0"/>
            </a:xfrm>
            <a:prstGeom prst="line">
              <a:avLst/>
            </a:prstGeom>
            <a:ln w="139700" cap="rnd">
              <a:solidFill>
                <a:srgbClr val="B5C76F"/>
              </a:solidFill>
              <a:prstDash val="sysDot"/>
              <a:headEnd type="none" w="sm" len="sm"/>
              <a:tailEnd type="none" w="sm" len="sm"/>
            </a:ln>
          </p:spPr>
        </p:sp>
        <p:sp>
          <p:nvSpPr>
            <p:cNvPr id="19" name="AutoShape 19"/>
            <p:cNvSpPr/>
            <p:nvPr/>
          </p:nvSpPr>
          <p:spPr>
            <a:xfrm>
              <a:off x="6347575" y="4791154"/>
              <a:ext cx="7924800" cy="3083015"/>
            </a:xfrm>
            <a:prstGeom prst="rect">
              <a:avLst/>
            </a:prstGeom>
            <a:solidFill>
              <a:srgbClr val="193A4D"/>
            </a:solidFill>
          </p:spPr>
        </p:sp>
        <p:sp>
          <p:nvSpPr>
            <p:cNvPr id="20" name="TextBox 20"/>
            <p:cNvSpPr txBox="1"/>
            <p:nvPr/>
          </p:nvSpPr>
          <p:spPr>
            <a:xfrm>
              <a:off x="6087952" y="4818728"/>
              <a:ext cx="8527855" cy="2992272"/>
            </a:xfrm>
            <a:prstGeom prst="rect">
              <a:avLst/>
            </a:prstGeom>
          </p:spPr>
          <p:txBody>
            <a:bodyPr wrap="square" lIns="0" tIns="0" rIns="0" bIns="0" rtlCol="0" anchor="t">
              <a:spAutoFit/>
            </a:bodyPr>
            <a:lstStyle/>
            <a:p>
              <a:pPr algn="ctr">
                <a:lnSpc>
                  <a:spcPts val="3500"/>
                </a:lnSpc>
              </a:pPr>
              <a:r>
                <a:rPr lang="es-US" sz="2500" spc="12" dirty="0" smtClean="0">
                  <a:solidFill>
                    <a:srgbClr val="FDFDFC"/>
                  </a:solidFill>
                  <a:latin typeface="Fira Sans Medium"/>
                </a:rPr>
                <a:t>Una ves ya todos los pasos sean completados:</a:t>
              </a:r>
            </a:p>
            <a:p>
              <a:pPr algn="ctr">
                <a:lnSpc>
                  <a:spcPts val="3500"/>
                </a:lnSpc>
                <a:spcBef>
                  <a:spcPct val="0"/>
                </a:spcBef>
              </a:pPr>
              <a:r>
                <a:rPr lang="es-US" sz="2500" spc="12" dirty="0" smtClean="0">
                  <a:solidFill>
                    <a:srgbClr val="FDFDFC"/>
                  </a:solidFill>
                  <a:latin typeface="Fira Sans Medium"/>
                </a:rPr>
                <a:t>Su solicitud es </a:t>
              </a:r>
            </a:p>
            <a:p>
              <a:pPr algn="ctr">
                <a:lnSpc>
                  <a:spcPts val="3500"/>
                </a:lnSpc>
                <a:spcBef>
                  <a:spcPct val="0"/>
                </a:spcBef>
              </a:pPr>
              <a:r>
                <a:rPr lang="es-US" sz="2500" spc="12" dirty="0" smtClean="0">
                  <a:solidFill>
                    <a:srgbClr val="FDFDFC"/>
                  </a:solidFill>
                  <a:latin typeface="Fira Sans Medium"/>
                </a:rPr>
                <a:t>Aprobada o Denegada</a:t>
              </a:r>
            </a:p>
            <a:p>
              <a:pPr algn="ctr">
                <a:lnSpc>
                  <a:spcPts val="3500"/>
                </a:lnSpc>
                <a:spcBef>
                  <a:spcPct val="0"/>
                </a:spcBef>
              </a:pPr>
              <a:r>
                <a:rPr lang="es-US" sz="2500" spc="12" dirty="0" smtClean="0">
                  <a:solidFill>
                    <a:srgbClr val="FDFDFC"/>
                  </a:solidFill>
                  <a:latin typeface="Fira Sans Medium"/>
                </a:rPr>
                <a:t>Basada en la evaluación comprensiva</a:t>
              </a:r>
              <a:endParaRPr lang="es-US" sz="2500" spc="12" dirty="0">
                <a:solidFill>
                  <a:srgbClr val="FDFDFC"/>
                </a:solidFill>
                <a:latin typeface="Fira Sans Medium"/>
              </a:endParaRPr>
            </a:p>
          </p:txBody>
        </p:sp>
        <p:sp>
          <p:nvSpPr>
            <p:cNvPr id="21" name="AutoShape 21"/>
            <p:cNvSpPr/>
            <p:nvPr/>
          </p:nvSpPr>
          <p:spPr>
            <a:xfrm rot="5400000">
              <a:off x="9781795" y="8584523"/>
              <a:ext cx="1003558" cy="0"/>
            </a:xfrm>
            <a:prstGeom prst="line">
              <a:avLst/>
            </a:prstGeom>
            <a:ln w="139700" cap="rnd">
              <a:solidFill>
                <a:srgbClr val="B5C76F"/>
              </a:solidFill>
              <a:prstDash val="sysDot"/>
              <a:headEnd type="none" w="sm" len="sm"/>
              <a:tailEnd type="none" w="sm" len="sm"/>
            </a:ln>
          </p:spPr>
        </p:sp>
        <p:sp>
          <p:nvSpPr>
            <p:cNvPr id="22" name="AutoShape 22"/>
            <p:cNvSpPr/>
            <p:nvPr/>
          </p:nvSpPr>
          <p:spPr>
            <a:xfrm>
              <a:off x="7875700" y="9397809"/>
              <a:ext cx="4691328" cy="1621891"/>
            </a:xfrm>
            <a:prstGeom prst="rect">
              <a:avLst/>
            </a:prstGeom>
            <a:solidFill>
              <a:srgbClr val="769523"/>
            </a:solidFill>
          </p:spPr>
        </p:sp>
        <p:sp>
          <p:nvSpPr>
            <p:cNvPr id="23" name="TextBox 23"/>
            <p:cNvSpPr txBox="1"/>
            <p:nvPr/>
          </p:nvSpPr>
          <p:spPr>
            <a:xfrm>
              <a:off x="8120767" y="9397809"/>
              <a:ext cx="4201195" cy="1470488"/>
            </a:xfrm>
            <a:prstGeom prst="rect">
              <a:avLst/>
            </a:prstGeom>
          </p:spPr>
          <p:txBody>
            <a:bodyPr wrap="square" lIns="0" tIns="0" rIns="0" bIns="0" rtlCol="0" anchor="t">
              <a:spAutoFit/>
            </a:bodyPr>
            <a:lstStyle/>
            <a:p>
              <a:pPr algn="ctr">
                <a:lnSpc>
                  <a:spcPts val="4787"/>
                </a:lnSpc>
              </a:pPr>
              <a:r>
                <a:rPr lang="es-US" sz="3419" spc="17" dirty="0" smtClean="0">
                  <a:solidFill>
                    <a:srgbClr val="FDFDFC"/>
                  </a:solidFill>
                  <a:latin typeface="Fira Sans Medium"/>
                </a:rPr>
                <a:t>Si es Denegada:</a:t>
              </a:r>
            </a:p>
            <a:p>
              <a:pPr marL="0" lvl="0" indent="0" algn="ctr">
                <a:lnSpc>
                  <a:spcPts val="3830"/>
                </a:lnSpc>
                <a:spcBef>
                  <a:spcPct val="0"/>
                </a:spcBef>
              </a:pPr>
              <a:r>
                <a:rPr lang="es-US" sz="2735" spc="13" dirty="0" smtClean="0">
                  <a:solidFill>
                    <a:srgbClr val="FDFDFC"/>
                  </a:solidFill>
                  <a:latin typeface="Fira Sans Medium"/>
                </a:rPr>
                <a:t>Proceso Legal</a:t>
              </a:r>
              <a:endParaRPr lang="es-US" sz="2735" spc="13" dirty="0">
                <a:solidFill>
                  <a:srgbClr val="FDFDFC"/>
                </a:solidFill>
                <a:latin typeface="Fira Sans Medium"/>
              </a:endParaRPr>
            </a:p>
          </p:txBody>
        </p:sp>
        <p:sp>
          <p:nvSpPr>
            <p:cNvPr id="24" name="TextBox 24"/>
            <p:cNvSpPr txBox="1"/>
            <p:nvPr/>
          </p:nvSpPr>
          <p:spPr>
            <a:xfrm>
              <a:off x="240983" y="693873"/>
              <a:ext cx="3435797" cy="1470488"/>
            </a:xfrm>
            <a:prstGeom prst="rect">
              <a:avLst/>
            </a:prstGeom>
          </p:spPr>
          <p:txBody>
            <a:bodyPr lIns="0" tIns="0" rIns="0" bIns="0" rtlCol="0" anchor="t">
              <a:spAutoFit/>
            </a:bodyPr>
            <a:lstStyle/>
            <a:p>
              <a:pPr algn="ctr">
                <a:lnSpc>
                  <a:spcPts val="4274"/>
                </a:lnSpc>
              </a:pPr>
              <a:r>
                <a:rPr lang="es-US" sz="3053" spc="15" dirty="0" smtClean="0">
                  <a:solidFill>
                    <a:srgbClr val="FDFDFC"/>
                  </a:solidFill>
                  <a:latin typeface="Fira Sans Medium"/>
                </a:rPr>
                <a:t>Revisión de Antecedentes</a:t>
              </a:r>
              <a:endParaRPr lang="es-US" sz="3053" spc="15" dirty="0">
                <a:solidFill>
                  <a:srgbClr val="FDFDFC"/>
                </a:solidFill>
                <a:latin typeface="Fira Sans Medium"/>
              </a:endParaRPr>
            </a:p>
          </p:txBody>
        </p:sp>
        <p:sp>
          <p:nvSpPr>
            <p:cNvPr id="25" name="TextBox 25"/>
            <p:cNvSpPr txBox="1"/>
            <p:nvPr/>
          </p:nvSpPr>
          <p:spPr>
            <a:xfrm>
              <a:off x="4439903" y="-28575"/>
              <a:ext cx="3435797" cy="2137337"/>
            </a:xfrm>
            <a:prstGeom prst="rect">
              <a:avLst/>
            </a:prstGeom>
          </p:spPr>
          <p:txBody>
            <a:bodyPr lIns="0" tIns="0" rIns="0" bIns="0" rtlCol="0" anchor="t">
              <a:spAutoFit/>
            </a:bodyPr>
            <a:lstStyle/>
            <a:p>
              <a:pPr algn="ctr">
                <a:lnSpc>
                  <a:spcPts val="4489"/>
                </a:lnSpc>
              </a:pPr>
              <a:endParaRPr dirty="0"/>
            </a:p>
            <a:p>
              <a:pPr algn="ctr">
                <a:lnSpc>
                  <a:spcPts val="3969"/>
                </a:lnSpc>
              </a:pPr>
              <a:r>
                <a:rPr lang="es-US" sz="3053" dirty="0" smtClean="0">
                  <a:solidFill>
                    <a:srgbClr val="FFFFFF"/>
                  </a:solidFill>
                  <a:latin typeface="Fira Sans Medium"/>
                </a:rPr>
                <a:t>Inspección del Hogar</a:t>
              </a:r>
              <a:endParaRPr lang="es-US" sz="3053" dirty="0">
                <a:solidFill>
                  <a:srgbClr val="FFFFFF"/>
                </a:solidFill>
                <a:latin typeface="Fira Sans Medium"/>
              </a:endParaRPr>
            </a:p>
          </p:txBody>
        </p:sp>
        <p:sp>
          <p:nvSpPr>
            <p:cNvPr id="26" name="TextBox 26"/>
            <p:cNvSpPr txBox="1"/>
            <p:nvPr/>
          </p:nvSpPr>
          <p:spPr>
            <a:xfrm>
              <a:off x="8325193" y="886196"/>
              <a:ext cx="4059539" cy="1112528"/>
            </a:xfrm>
            <a:prstGeom prst="rect">
              <a:avLst/>
            </a:prstGeom>
          </p:spPr>
          <p:txBody>
            <a:bodyPr wrap="square" lIns="0" tIns="0" rIns="0" bIns="0" rtlCol="0" anchor="t">
              <a:spAutoFit/>
            </a:bodyPr>
            <a:lstStyle/>
            <a:p>
              <a:pPr algn="ctr">
                <a:lnSpc>
                  <a:spcPts val="3358"/>
                </a:lnSpc>
              </a:pPr>
              <a:r>
                <a:rPr lang="es-US" sz="2200" spc="15" dirty="0" smtClean="0">
                  <a:solidFill>
                    <a:srgbClr val="FFFFFF"/>
                  </a:solidFill>
                  <a:latin typeface="Fira Sans Medium"/>
                </a:rPr>
                <a:t>Entrenamiento</a:t>
              </a:r>
              <a:r>
                <a:rPr lang="es-US" sz="2000" spc="15" dirty="0" smtClean="0">
                  <a:solidFill>
                    <a:srgbClr val="FFFFFF"/>
                  </a:solidFill>
                  <a:latin typeface="Fira Sans Medium"/>
                </a:rPr>
                <a:t> &amp; </a:t>
              </a:r>
              <a:r>
                <a:rPr lang="es-US" sz="2100" spc="15" dirty="0" smtClean="0">
                  <a:solidFill>
                    <a:srgbClr val="FFFFFF"/>
                  </a:solidFill>
                  <a:latin typeface="Fira Sans Medium"/>
                </a:rPr>
                <a:t>RCP/Primeros</a:t>
              </a:r>
              <a:r>
                <a:rPr lang="es-US" sz="2000" spc="15" dirty="0" smtClean="0">
                  <a:solidFill>
                    <a:srgbClr val="FFFFFF"/>
                  </a:solidFill>
                  <a:latin typeface="Fira Sans Medium"/>
                </a:rPr>
                <a:t> Auxilios</a:t>
              </a:r>
              <a:endParaRPr lang="es-US" sz="2000" spc="15" dirty="0">
                <a:solidFill>
                  <a:srgbClr val="FFFFFF"/>
                </a:solidFill>
                <a:latin typeface="Fira Sans Medium"/>
              </a:endParaRPr>
            </a:p>
          </p:txBody>
        </p:sp>
        <p:sp>
          <p:nvSpPr>
            <p:cNvPr id="27" name="TextBox 27"/>
            <p:cNvSpPr txBox="1"/>
            <p:nvPr/>
          </p:nvSpPr>
          <p:spPr>
            <a:xfrm>
              <a:off x="12836304" y="728394"/>
              <a:ext cx="3435797" cy="1402093"/>
            </a:xfrm>
            <a:prstGeom prst="rect">
              <a:avLst/>
            </a:prstGeom>
          </p:spPr>
          <p:txBody>
            <a:bodyPr lIns="0" tIns="0" rIns="0" bIns="0" rtlCol="0" anchor="t">
              <a:spAutoFit/>
            </a:bodyPr>
            <a:lstStyle/>
            <a:p>
              <a:pPr algn="ctr">
                <a:lnSpc>
                  <a:spcPts val="4075"/>
                </a:lnSpc>
              </a:pPr>
              <a:r>
                <a:rPr lang="en-US" sz="3453" spc="17" dirty="0" smtClean="0">
                  <a:solidFill>
                    <a:srgbClr val="FFFFFF"/>
                  </a:solidFill>
                  <a:latin typeface="Fira Sans Medium"/>
                </a:rPr>
                <a:t> </a:t>
              </a:r>
              <a:r>
                <a:rPr lang="es-US" sz="3453" spc="17" dirty="0" smtClean="0">
                  <a:solidFill>
                    <a:srgbClr val="FFFFFF"/>
                  </a:solidFill>
                  <a:latin typeface="Fira Sans Medium"/>
                </a:rPr>
                <a:t>Evaluación</a:t>
              </a:r>
            </a:p>
            <a:p>
              <a:pPr algn="ctr">
                <a:lnSpc>
                  <a:spcPts val="4075"/>
                </a:lnSpc>
              </a:pPr>
              <a:r>
                <a:rPr lang="es-US" sz="3453" spc="17" dirty="0" smtClean="0">
                  <a:solidFill>
                    <a:srgbClr val="FFFFFF"/>
                  </a:solidFill>
                  <a:latin typeface="Fira Sans Medium"/>
                </a:rPr>
                <a:t>Familiar</a:t>
              </a:r>
              <a:endParaRPr lang="es-US" sz="3453" spc="17" dirty="0">
                <a:solidFill>
                  <a:srgbClr val="FFFFFF"/>
                </a:solidFill>
                <a:latin typeface="Fira Sans Medium"/>
              </a:endParaRPr>
            </a:p>
          </p:txBody>
        </p:sp>
        <p:sp>
          <p:nvSpPr>
            <p:cNvPr id="28" name="TextBox 28"/>
            <p:cNvSpPr txBox="1"/>
            <p:nvPr/>
          </p:nvSpPr>
          <p:spPr>
            <a:xfrm>
              <a:off x="17033148" y="901586"/>
              <a:ext cx="3435797" cy="1077217"/>
            </a:xfrm>
            <a:prstGeom prst="rect">
              <a:avLst/>
            </a:prstGeom>
          </p:spPr>
          <p:txBody>
            <a:bodyPr lIns="0" tIns="0" rIns="0" bIns="0" rtlCol="0" anchor="t">
              <a:spAutoFit/>
            </a:bodyPr>
            <a:lstStyle/>
            <a:p>
              <a:pPr algn="ctr">
                <a:lnSpc>
                  <a:spcPts val="2070"/>
                </a:lnSpc>
              </a:pPr>
              <a:r>
                <a:rPr lang="es-US" sz="1953" spc="9" dirty="0" smtClean="0">
                  <a:solidFill>
                    <a:srgbClr val="FFFFFF"/>
                  </a:solidFill>
                  <a:latin typeface="Fira Sans Medium"/>
                </a:rPr>
                <a:t>Cuestionario de Salud, Referencias &amp; Otras Actividades</a:t>
              </a:r>
              <a:endParaRPr lang="es-US" sz="1953" spc="9" dirty="0">
                <a:solidFill>
                  <a:srgbClr val="FFFFFF"/>
                </a:solidFill>
                <a:latin typeface="Fira Sans Medium"/>
              </a:endParaRPr>
            </a:p>
          </p:txBody>
        </p:sp>
        <p:sp>
          <p:nvSpPr>
            <p:cNvPr id="29" name="AutoShape 29"/>
            <p:cNvSpPr/>
            <p:nvPr/>
          </p:nvSpPr>
          <p:spPr>
            <a:xfrm rot="-9170073">
              <a:off x="1632410" y="4750229"/>
              <a:ext cx="5231022" cy="0"/>
            </a:xfrm>
            <a:prstGeom prst="line">
              <a:avLst/>
            </a:prstGeom>
            <a:ln w="139700" cap="rnd">
              <a:solidFill>
                <a:srgbClr val="B5C76F"/>
              </a:solidFill>
              <a:prstDash val="sysDot"/>
              <a:headEnd type="none" w="sm" len="sm"/>
              <a:tailEnd type="none" w="sm" len="sm"/>
            </a:ln>
          </p:spPr>
        </p:sp>
        <p:sp>
          <p:nvSpPr>
            <p:cNvPr id="30" name="AutoShape 30"/>
            <p:cNvSpPr/>
            <p:nvPr/>
          </p:nvSpPr>
          <p:spPr>
            <a:xfrm rot="2537331">
              <a:off x="5797222" y="4015414"/>
              <a:ext cx="1868664" cy="0"/>
            </a:xfrm>
            <a:prstGeom prst="line">
              <a:avLst/>
            </a:prstGeom>
            <a:ln w="139700" cap="rnd">
              <a:solidFill>
                <a:srgbClr val="B5C76F"/>
              </a:solidFill>
              <a:prstDash val="sysDot"/>
              <a:headEnd type="none" w="sm" len="sm"/>
              <a:tailEnd type="none" w="sm" len="sm"/>
            </a:ln>
          </p:spPr>
        </p:sp>
        <p:sp>
          <p:nvSpPr>
            <p:cNvPr id="31" name="AutoShape 31"/>
            <p:cNvSpPr/>
            <p:nvPr/>
          </p:nvSpPr>
          <p:spPr>
            <a:xfrm rot="8294943">
              <a:off x="12895404" y="4108249"/>
              <a:ext cx="2013942" cy="0"/>
            </a:xfrm>
            <a:prstGeom prst="line">
              <a:avLst/>
            </a:prstGeom>
            <a:ln w="139700" cap="rnd">
              <a:solidFill>
                <a:srgbClr val="B5C76F"/>
              </a:solidFill>
              <a:prstDash val="sysDot"/>
              <a:headEnd type="none" w="sm" len="sm"/>
              <a:tailEnd type="none" w="sm" len="sm"/>
            </a:ln>
          </p:spPr>
        </p:sp>
        <p:sp>
          <p:nvSpPr>
            <p:cNvPr id="32" name="AutoShape 32"/>
            <p:cNvSpPr/>
            <p:nvPr/>
          </p:nvSpPr>
          <p:spPr>
            <a:xfrm rot="-1618083">
              <a:off x="13725787" y="4809397"/>
              <a:ext cx="5279538" cy="0"/>
            </a:xfrm>
            <a:prstGeom prst="line">
              <a:avLst/>
            </a:prstGeom>
            <a:ln w="139700" cap="rnd">
              <a:solidFill>
                <a:srgbClr val="B5C76F"/>
              </a:solidFill>
              <a:prstDash val="sysDot"/>
              <a:headEnd type="none" w="sm" len="sm"/>
              <a:tailEnd type="none" w="sm" len="sm"/>
            </a:ln>
          </p:spPr>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415969"/>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599078" y="2054785"/>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3916695" y="-4547883"/>
            <a:ext cx="15347817" cy="13290518"/>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2175" r="-65012" b="-44018"/>
              </a:stretch>
            </a:blipFill>
          </p:spPr>
        </p:sp>
      </p:grpSp>
      <p:grpSp>
        <p:nvGrpSpPr>
          <p:cNvPr id="6" name="Group 6"/>
          <p:cNvGrpSpPr/>
          <p:nvPr/>
        </p:nvGrpSpPr>
        <p:grpSpPr>
          <a:xfrm rot="-10800000">
            <a:off x="8028855" y="-9672084"/>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7D8489"/>
            </a:solidFill>
          </p:spPr>
        </p:sp>
      </p:grpSp>
      <p:grpSp>
        <p:nvGrpSpPr>
          <p:cNvPr id="8" name="Group 8"/>
          <p:cNvGrpSpPr/>
          <p:nvPr/>
        </p:nvGrpSpPr>
        <p:grpSpPr>
          <a:xfrm>
            <a:off x="8485958" y="3699416"/>
            <a:ext cx="9361644" cy="5247070"/>
            <a:chOff x="0" y="85725"/>
            <a:chExt cx="12482193" cy="6996093"/>
          </a:xfrm>
        </p:grpSpPr>
        <p:sp>
          <p:nvSpPr>
            <p:cNvPr id="9" name="TextBox 9"/>
            <p:cNvSpPr txBox="1"/>
            <p:nvPr/>
          </p:nvSpPr>
          <p:spPr>
            <a:xfrm>
              <a:off x="0" y="85725"/>
              <a:ext cx="12482193" cy="3659121"/>
            </a:xfrm>
            <a:prstGeom prst="rect">
              <a:avLst/>
            </a:prstGeom>
          </p:spPr>
          <p:txBody>
            <a:bodyPr lIns="0" tIns="0" rIns="0" bIns="0" rtlCol="0" anchor="t">
              <a:spAutoFit/>
            </a:bodyPr>
            <a:lstStyle/>
            <a:p>
              <a:pPr algn="r">
                <a:lnSpc>
                  <a:spcPts val="10683"/>
                </a:lnSpc>
              </a:pPr>
              <a:r>
                <a:rPr lang="en-US" sz="9712" dirty="0" smtClean="0">
                  <a:solidFill>
                    <a:srgbClr val="FFFFFF"/>
                  </a:solidFill>
                  <a:latin typeface="Fira Sans Medium Bold"/>
                </a:rPr>
                <a:t> </a:t>
              </a:r>
              <a:r>
                <a:rPr lang="es-US" sz="9712" dirty="0" smtClean="0">
                  <a:solidFill>
                    <a:srgbClr val="FFFFFF"/>
                  </a:solidFill>
                  <a:latin typeface="Fira Sans Medium Bold"/>
                </a:rPr>
                <a:t>Proceso de Solicitud </a:t>
              </a:r>
              <a:r>
                <a:rPr lang="en-US" sz="9712" dirty="0" smtClean="0">
                  <a:solidFill>
                    <a:srgbClr val="FFFFFF"/>
                  </a:solidFill>
                  <a:latin typeface="Fira Sans Medium Bold"/>
                </a:rPr>
                <a:t>de RFA</a:t>
              </a:r>
              <a:endParaRPr lang="en-US" sz="9712" dirty="0">
                <a:solidFill>
                  <a:srgbClr val="FFFFFF"/>
                </a:solidFill>
                <a:latin typeface="Fira Sans Medium Bold"/>
              </a:endParaRPr>
            </a:p>
          </p:txBody>
        </p:sp>
        <p:sp>
          <p:nvSpPr>
            <p:cNvPr id="10" name="TextBox 10"/>
            <p:cNvSpPr txBox="1"/>
            <p:nvPr/>
          </p:nvSpPr>
          <p:spPr>
            <a:xfrm>
              <a:off x="0" y="6275101"/>
              <a:ext cx="12482193" cy="806717"/>
            </a:xfrm>
            <a:prstGeom prst="rect">
              <a:avLst/>
            </a:prstGeom>
          </p:spPr>
          <p:txBody>
            <a:bodyPr lIns="0" tIns="0" rIns="0" bIns="0" rtlCol="0" anchor="t">
              <a:spAutoFit/>
            </a:bodyPr>
            <a:lstStyle/>
            <a:p>
              <a:pPr algn="r">
                <a:lnSpc>
                  <a:spcPts val="5098"/>
                </a:lnSpc>
              </a:pPr>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1105141"/>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58474" y="9127001"/>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Freeform 7"/>
          <p:cNvSpPr/>
          <p:nvPr/>
        </p:nvSpPr>
        <p:spPr>
          <a:xfrm>
            <a:off x="10753651" y="3600747"/>
            <a:ext cx="7099940" cy="2344107"/>
          </a:xfrm>
          <a:custGeom>
            <a:avLst/>
            <a:gdLst/>
            <a:ahLst/>
            <a:cxnLst/>
            <a:rect l="l" t="t" r="r" b="b"/>
            <a:pathLst>
              <a:path w="7099940" h="2344107">
                <a:moveTo>
                  <a:pt x="0" y="0"/>
                </a:moveTo>
                <a:lnTo>
                  <a:pt x="7099941" y="0"/>
                </a:lnTo>
                <a:lnTo>
                  <a:pt x="7099941" y="2344107"/>
                </a:lnTo>
                <a:lnTo>
                  <a:pt x="0" y="2344107"/>
                </a:lnTo>
                <a:lnTo>
                  <a:pt x="0" y="0"/>
                </a:lnTo>
                <a:close/>
              </a:path>
            </a:pathLst>
          </a:custGeom>
          <a:blipFill>
            <a:blip r:embed="rId2"/>
            <a:stretch>
              <a:fillRect/>
            </a:stretch>
          </a:blipFill>
        </p:spPr>
      </p:sp>
      <p:sp>
        <p:nvSpPr>
          <p:cNvPr id="8" name="TextBox 8"/>
          <p:cNvSpPr txBox="1"/>
          <p:nvPr/>
        </p:nvSpPr>
        <p:spPr>
          <a:xfrm>
            <a:off x="317810" y="314790"/>
            <a:ext cx="11035890" cy="3898503"/>
          </a:xfrm>
          <a:prstGeom prst="rect">
            <a:avLst/>
          </a:prstGeom>
        </p:spPr>
        <p:txBody>
          <a:bodyPr lIns="0" tIns="0" rIns="0" bIns="0" rtlCol="0" anchor="t">
            <a:spAutoFit/>
          </a:bodyPr>
          <a:lstStyle/>
          <a:p>
            <a:pPr>
              <a:lnSpc>
                <a:spcPts val="7629"/>
              </a:lnSpc>
            </a:pPr>
            <a:r>
              <a:rPr lang="es-US" sz="6999" spc="-139" dirty="0" smtClean="0">
                <a:solidFill>
                  <a:srgbClr val="193A4D"/>
                </a:solidFill>
                <a:latin typeface="Fira Sans Medium"/>
              </a:rPr>
              <a:t>Proceso de Solicitud de Familias de Apoyo</a:t>
            </a: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p:txBody>
      </p:sp>
      <p:sp>
        <p:nvSpPr>
          <p:cNvPr id="9" name="TextBox 9"/>
          <p:cNvSpPr txBox="1"/>
          <p:nvPr/>
        </p:nvSpPr>
        <p:spPr>
          <a:xfrm>
            <a:off x="0" y="3173730"/>
            <a:ext cx="10134600" cy="6232475"/>
          </a:xfrm>
          <a:prstGeom prst="rect">
            <a:avLst/>
          </a:prstGeom>
        </p:spPr>
        <p:txBody>
          <a:bodyPr wrap="square" lIns="0" tIns="0" rIns="0" bIns="0" rtlCol="0" anchor="t">
            <a:spAutoFit/>
          </a:bodyPr>
          <a:lstStyle/>
          <a:p>
            <a:pPr>
              <a:lnSpc>
                <a:spcPts val="4059"/>
              </a:lnSpc>
            </a:pPr>
            <a:endParaRPr lang="es-US" dirty="0" smtClean="0"/>
          </a:p>
          <a:p>
            <a:pPr marL="626107" lvl="1" indent="-313054">
              <a:lnSpc>
                <a:spcPts val="4059"/>
              </a:lnSpc>
              <a:buFont typeface="Arial"/>
              <a:buChar char="•"/>
            </a:pPr>
            <a:r>
              <a:rPr lang="es-US" sz="2899" spc="14" dirty="0" smtClean="0">
                <a:solidFill>
                  <a:srgbClr val="000000"/>
                </a:solidFill>
                <a:latin typeface="Fira Sans Medium"/>
              </a:rPr>
              <a:t>Proceso de solicitud en línea</a:t>
            </a:r>
          </a:p>
          <a:p>
            <a:pPr marL="626107" lvl="1" indent="-313054">
              <a:lnSpc>
                <a:spcPts val="4059"/>
              </a:lnSpc>
              <a:buFont typeface="Arial"/>
              <a:buChar char="•"/>
            </a:pPr>
            <a:r>
              <a:rPr lang="es-US" sz="2899" spc="14" dirty="0" smtClean="0">
                <a:solidFill>
                  <a:srgbClr val="000000"/>
                </a:solidFill>
                <a:latin typeface="Fira Sans Medium"/>
              </a:rPr>
              <a:t>Asignado por coreo electrónico</a:t>
            </a:r>
          </a:p>
          <a:p>
            <a:pPr marL="626107" lvl="1" indent="-313054">
              <a:lnSpc>
                <a:spcPts val="4059"/>
              </a:lnSpc>
              <a:buFont typeface="Arial"/>
              <a:buChar char="•"/>
            </a:pPr>
            <a:r>
              <a:rPr lang="es-US" sz="2899" spc="14" dirty="0" smtClean="0">
                <a:solidFill>
                  <a:srgbClr val="000000"/>
                </a:solidFill>
                <a:latin typeface="Fira Sans Medium"/>
              </a:rPr>
              <a:t>Asignado a un Trabajador Social quien lo asistirá durante el proceso</a:t>
            </a:r>
          </a:p>
          <a:p>
            <a:pPr>
              <a:lnSpc>
                <a:spcPts val="4059"/>
              </a:lnSpc>
            </a:pPr>
            <a:endParaRPr lang="es-US" sz="2899" spc="14" dirty="0" smtClean="0">
              <a:solidFill>
                <a:srgbClr val="000000"/>
              </a:solidFill>
              <a:latin typeface="Fira Sans Medium"/>
            </a:endParaRPr>
          </a:p>
          <a:p>
            <a:pPr>
              <a:lnSpc>
                <a:spcPts val="4059"/>
              </a:lnSpc>
            </a:pPr>
            <a:r>
              <a:rPr lang="es-US" sz="2899" spc="14" dirty="0" smtClean="0">
                <a:solidFill>
                  <a:srgbClr val="000000"/>
                </a:solidFill>
                <a:latin typeface="Fira Sans Medium"/>
              </a:rPr>
              <a:t>Opciones de Asistencia:</a:t>
            </a:r>
          </a:p>
          <a:p>
            <a:pPr marL="626107" lvl="1" indent="-313054">
              <a:lnSpc>
                <a:spcPts val="4059"/>
              </a:lnSpc>
              <a:buFont typeface="Arial"/>
              <a:buChar char="•"/>
            </a:pPr>
            <a:r>
              <a:rPr lang="es-US" sz="2899" spc="14" dirty="0" smtClean="0">
                <a:solidFill>
                  <a:srgbClr val="000000"/>
                </a:solidFill>
                <a:latin typeface="Fira Sans Medium"/>
              </a:rPr>
              <a:t>Si no tiene computadora o acceso al internet, su trabajador social de RFA le ayudara con el proceso</a:t>
            </a:r>
          </a:p>
          <a:p>
            <a:pPr marL="626107" lvl="1" indent="-313054">
              <a:lnSpc>
                <a:spcPts val="4059"/>
              </a:lnSpc>
              <a:buFont typeface="Arial"/>
              <a:buChar char="•"/>
            </a:pPr>
            <a:r>
              <a:rPr lang="es-US" sz="2899" spc="14" dirty="0" smtClean="0">
                <a:solidFill>
                  <a:srgbClr val="000000"/>
                </a:solidFill>
                <a:latin typeface="Fira Sans Medium"/>
              </a:rPr>
              <a:t>Un Trabajador del día esta también disponible para ayudarlo con su solicitud</a:t>
            </a:r>
          </a:p>
          <a:p>
            <a:pPr>
              <a:lnSpc>
                <a:spcPts val="3499"/>
              </a:lnSpc>
              <a:spcBef>
                <a:spcPct val="0"/>
              </a:spcBef>
            </a:pPr>
            <a:endParaRPr lang="en-US" sz="2899" spc="14" dirty="0">
              <a:solidFill>
                <a:srgbClr val="000000"/>
              </a:solidFill>
              <a:latin typeface="Fira Sans Medium"/>
            </a:endParaRPr>
          </a:p>
        </p:txBody>
      </p:sp>
      <p:sp>
        <p:nvSpPr>
          <p:cNvPr id="10" name="TextBox 10"/>
          <p:cNvSpPr txBox="1"/>
          <p:nvPr/>
        </p:nvSpPr>
        <p:spPr>
          <a:xfrm>
            <a:off x="317810" y="2524422"/>
            <a:ext cx="9892990" cy="1077218"/>
          </a:xfrm>
          <a:prstGeom prst="rect">
            <a:avLst/>
          </a:prstGeom>
        </p:spPr>
        <p:txBody>
          <a:bodyPr wrap="square" lIns="0" tIns="0" rIns="0" bIns="0" rtlCol="0" anchor="t">
            <a:spAutoFit/>
          </a:bodyPr>
          <a:lstStyle/>
          <a:p>
            <a:pPr marL="0" lvl="0" indent="0">
              <a:lnSpc>
                <a:spcPts val="4200"/>
              </a:lnSpc>
              <a:spcBef>
                <a:spcPct val="0"/>
              </a:spcBef>
            </a:pPr>
            <a:r>
              <a:rPr lang="en-US" sz="3500" spc="105" dirty="0" smtClean="0">
                <a:solidFill>
                  <a:srgbClr val="769523"/>
                </a:solidFill>
                <a:latin typeface="Fira Sans Medium Bold"/>
              </a:rPr>
              <a:t>El </a:t>
            </a:r>
            <a:r>
              <a:rPr lang="es-US" sz="3500" spc="105" dirty="0" smtClean="0">
                <a:solidFill>
                  <a:srgbClr val="769523"/>
                </a:solidFill>
                <a:latin typeface="Fira Sans Medium Bold"/>
              </a:rPr>
              <a:t>Condado de Kern utiliza el sistema basado en web E-</a:t>
            </a:r>
            <a:r>
              <a:rPr lang="es-US" sz="3500" spc="105" dirty="0" err="1" smtClean="0">
                <a:solidFill>
                  <a:srgbClr val="769523"/>
                </a:solidFill>
                <a:latin typeface="Fira Sans Medium Bold"/>
              </a:rPr>
              <a:t>Adopt</a:t>
            </a:r>
            <a:r>
              <a:rPr lang="es-US" sz="3500" spc="105" dirty="0" smtClean="0">
                <a:solidFill>
                  <a:srgbClr val="769523"/>
                </a:solidFill>
                <a:latin typeface="Fira Sans Medium Bold"/>
              </a:rPr>
              <a:t> </a:t>
            </a:r>
            <a:endParaRPr lang="es-US" sz="3500" spc="105" dirty="0">
              <a:solidFill>
                <a:srgbClr val="769523"/>
              </a:solidFill>
              <a:latin typeface="Fira Sans Medium 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58474" y="9127001"/>
            <a:ext cx="19436323" cy="1542251"/>
            <a:chOff x="0" y="0"/>
            <a:chExt cx="67702242" cy="5372100"/>
          </a:xfrm>
        </p:grpSpPr>
        <p:sp>
          <p:nvSpPr>
            <p:cNvPr id="3" name="Freeform 3"/>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4" name="Freeform 4"/>
          <p:cNvSpPr/>
          <p:nvPr/>
        </p:nvSpPr>
        <p:spPr>
          <a:xfrm>
            <a:off x="167497" y="1232773"/>
            <a:ext cx="17950294" cy="8975147"/>
          </a:xfrm>
          <a:custGeom>
            <a:avLst/>
            <a:gdLst/>
            <a:ahLst/>
            <a:cxnLst/>
            <a:rect l="l" t="t" r="r" b="b"/>
            <a:pathLst>
              <a:path w="17950294" h="8975147">
                <a:moveTo>
                  <a:pt x="0" y="0"/>
                </a:moveTo>
                <a:lnTo>
                  <a:pt x="17950293" y="0"/>
                </a:lnTo>
                <a:lnTo>
                  <a:pt x="17950293" y="8975147"/>
                </a:lnTo>
                <a:lnTo>
                  <a:pt x="0" y="8975147"/>
                </a:lnTo>
                <a:lnTo>
                  <a:pt x="0" y="0"/>
                </a:lnTo>
                <a:close/>
              </a:path>
            </a:pathLst>
          </a:custGeom>
          <a:blipFill>
            <a:blip r:embed="rId2"/>
            <a:stretch>
              <a:fillRect/>
            </a:stretch>
          </a:blipFill>
        </p:spPr>
      </p:sp>
      <p:sp>
        <p:nvSpPr>
          <p:cNvPr id="5" name="TextBox 5"/>
          <p:cNvSpPr txBox="1"/>
          <p:nvPr/>
        </p:nvSpPr>
        <p:spPr>
          <a:xfrm>
            <a:off x="244010" y="239633"/>
            <a:ext cx="17799981" cy="993140"/>
          </a:xfrm>
          <a:prstGeom prst="rect">
            <a:avLst/>
          </a:prstGeom>
        </p:spPr>
        <p:txBody>
          <a:bodyPr lIns="0" tIns="0" rIns="0" bIns="0" rtlCol="0" anchor="t">
            <a:spAutoFit/>
          </a:bodyPr>
          <a:lstStyle/>
          <a:p>
            <a:pPr algn="ctr">
              <a:lnSpc>
                <a:spcPts val="7629"/>
              </a:lnSpc>
            </a:pPr>
            <a:r>
              <a:rPr lang="es-US" sz="6999" spc="-139" dirty="0" smtClean="0">
                <a:solidFill>
                  <a:srgbClr val="193A4D"/>
                </a:solidFill>
                <a:latin typeface="Fira Sans Medium"/>
              </a:rPr>
              <a:t>Proceso de Solicitud de Familias </a:t>
            </a:r>
            <a:r>
              <a:rPr lang="en-US" sz="6999" spc="-139" dirty="0" smtClean="0">
                <a:solidFill>
                  <a:srgbClr val="193A4D"/>
                </a:solidFill>
                <a:latin typeface="Fira Sans Medium"/>
              </a:rPr>
              <a:t>de </a:t>
            </a:r>
            <a:r>
              <a:rPr lang="es-US" sz="6999" spc="-139" dirty="0" smtClean="0">
                <a:solidFill>
                  <a:srgbClr val="193A4D"/>
                </a:solidFill>
                <a:latin typeface="Fira Sans Medium"/>
              </a:rPr>
              <a:t>Apoyo</a:t>
            </a:r>
            <a:endParaRPr lang="es-US" sz="6999" spc="-139" dirty="0">
              <a:solidFill>
                <a:srgbClr val="193A4D"/>
              </a:solidFill>
              <a:latin typeface="Fira Sans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5794" y="-716268"/>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58474" y="9127001"/>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TextBox 7"/>
          <p:cNvSpPr txBox="1"/>
          <p:nvPr/>
        </p:nvSpPr>
        <p:spPr>
          <a:xfrm>
            <a:off x="317809" y="314790"/>
            <a:ext cx="17408525" cy="2923877"/>
          </a:xfrm>
          <a:prstGeom prst="rect">
            <a:avLst/>
          </a:prstGeom>
        </p:spPr>
        <p:txBody>
          <a:bodyPr wrap="square" lIns="0" tIns="0" rIns="0" bIns="0" rtlCol="0" anchor="t">
            <a:spAutoFit/>
          </a:bodyPr>
          <a:lstStyle/>
          <a:p>
            <a:pPr>
              <a:lnSpc>
                <a:spcPts val="7629"/>
              </a:lnSpc>
            </a:pPr>
            <a:r>
              <a:rPr lang="es-US" sz="6999" spc="-139" dirty="0" smtClean="0">
                <a:solidFill>
                  <a:srgbClr val="193A4D"/>
                </a:solidFill>
                <a:latin typeface="Fira Sans Medium"/>
              </a:rPr>
              <a:t>Proceso de Solicitud de Familias de Apoyo</a:t>
            </a: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p:txBody>
      </p:sp>
      <p:sp>
        <p:nvSpPr>
          <p:cNvPr id="8" name="TextBox 8"/>
          <p:cNvSpPr txBox="1"/>
          <p:nvPr/>
        </p:nvSpPr>
        <p:spPr>
          <a:xfrm>
            <a:off x="0" y="2319653"/>
            <a:ext cx="15925800" cy="7284045"/>
          </a:xfrm>
          <a:prstGeom prst="rect">
            <a:avLst/>
          </a:prstGeom>
        </p:spPr>
        <p:txBody>
          <a:bodyPr wrap="square" lIns="0" tIns="0" rIns="0" bIns="0" rtlCol="0" anchor="t">
            <a:spAutoFit/>
          </a:bodyPr>
          <a:lstStyle/>
          <a:p>
            <a:pPr marL="626107" lvl="1" indent="-313054">
              <a:lnSpc>
                <a:spcPts val="4059"/>
              </a:lnSpc>
              <a:buFont typeface="Arial"/>
              <a:buChar char="•"/>
            </a:pPr>
            <a:r>
              <a:rPr lang="es-US" sz="2899" spc="14" dirty="0" smtClean="0">
                <a:solidFill>
                  <a:srgbClr val="000000"/>
                </a:solidFill>
                <a:latin typeface="Fira Sans Medium"/>
              </a:rPr>
              <a:t>Provea su correo electrónico a </a:t>
            </a:r>
            <a:r>
              <a:rPr lang="es-US" sz="2899" spc="14" dirty="0" smtClean="0">
                <a:solidFill>
                  <a:srgbClr val="000000"/>
                </a:solidFill>
                <a:latin typeface="Fira Sans Medium"/>
                <a:hlinkClick r:id="rId2" tooltip="mailto:RFAinbox@kerndhs.com"/>
              </a:rPr>
              <a:t>RFAinbox@kerndhs.com</a:t>
            </a:r>
            <a:r>
              <a:rPr lang="es-US" sz="2899" spc="14" dirty="0" smtClean="0">
                <a:solidFill>
                  <a:srgbClr val="000000"/>
                </a:solidFill>
                <a:latin typeface="Fira Sans Medium"/>
              </a:rPr>
              <a:t> después de completar la orientación en línea. </a:t>
            </a:r>
          </a:p>
          <a:p>
            <a:pPr>
              <a:lnSpc>
                <a:spcPts val="4059"/>
              </a:lnSpc>
            </a:pPr>
            <a:endParaRPr lang="es-US" sz="2899" spc="14" dirty="0" smtClean="0">
              <a:solidFill>
                <a:srgbClr val="000000"/>
              </a:solidFill>
              <a:latin typeface="Fira Sans Medium"/>
            </a:endParaRPr>
          </a:p>
          <a:p>
            <a:pPr marL="626107" lvl="1" indent="-313054">
              <a:lnSpc>
                <a:spcPts val="4059"/>
              </a:lnSpc>
              <a:buFont typeface="Arial"/>
              <a:buChar char="•"/>
            </a:pPr>
            <a:r>
              <a:rPr lang="es-US" sz="2899" spc="14" dirty="0" smtClean="0">
                <a:solidFill>
                  <a:srgbClr val="000000"/>
                </a:solidFill>
                <a:latin typeface="Fira Sans Medium"/>
              </a:rPr>
              <a:t>Usted recibirá un enlace para obtener acceso y configurar su cuenta. Usted tiene 48 horas para acceder al enlace antes de que se vencimiento. Es posible que le reenvíen su contraseña cuando se lo pide a su Trabajador Social de RFA o al mandar un correo electrónico a </a:t>
            </a:r>
            <a:r>
              <a:rPr lang="es-US" sz="2899" spc="14" dirty="0" smtClean="0">
                <a:solidFill>
                  <a:srgbClr val="000000"/>
                </a:solidFill>
                <a:latin typeface="Fira Sans Medium"/>
                <a:hlinkClick r:id="rId2" tooltip="mailto:RFAinbox@kerndhs.com"/>
              </a:rPr>
              <a:t>RFAinbox@kerndhs.com</a:t>
            </a:r>
            <a:r>
              <a:rPr lang="es-US" sz="2899" spc="14" dirty="0" smtClean="0">
                <a:solidFill>
                  <a:srgbClr val="000000"/>
                </a:solidFill>
                <a:latin typeface="Fira Sans Medium"/>
              </a:rPr>
              <a:t>. </a:t>
            </a:r>
          </a:p>
          <a:p>
            <a:pPr>
              <a:lnSpc>
                <a:spcPts val="4059"/>
              </a:lnSpc>
            </a:pPr>
            <a:endParaRPr lang="es-US" sz="2899" spc="14" dirty="0" smtClean="0">
              <a:solidFill>
                <a:srgbClr val="000000"/>
              </a:solidFill>
              <a:latin typeface="Fira Sans Medium"/>
            </a:endParaRPr>
          </a:p>
          <a:p>
            <a:pPr marL="626107" lvl="1" indent="-313054">
              <a:lnSpc>
                <a:spcPts val="4059"/>
              </a:lnSpc>
              <a:buFont typeface="Arial"/>
              <a:buChar char="•"/>
            </a:pPr>
            <a:r>
              <a:rPr lang="es-US" sz="2899" spc="14" dirty="0" smtClean="0">
                <a:solidFill>
                  <a:srgbClr val="000000"/>
                </a:solidFill>
                <a:latin typeface="Fira Sans Medium"/>
              </a:rPr>
              <a:t>Complete y entregue una solicitud en línea. Un Trabajador Social se le será asignado para ayudarlo más afondo con su solicitud. </a:t>
            </a:r>
          </a:p>
          <a:p>
            <a:pPr>
              <a:lnSpc>
                <a:spcPts val="4059"/>
              </a:lnSpc>
            </a:pPr>
            <a:endParaRPr lang="es-US" sz="2899" spc="14" dirty="0" smtClean="0">
              <a:solidFill>
                <a:srgbClr val="000000"/>
              </a:solidFill>
              <a:latin typeface="Fira Sans Medium"/>
            </a:endParaRPr>
          </a:p>
          <a:p>
            <a:pPr marL="626107" lvl="1" indent="-313054">
              <a:lnSpc>
                <a:spcPts val="4059"/>
              </a:lnSpc>
              <a:buFont typeface="Arial"/>
              <a:buChar char="•"/>
            </a:pPr>
            <a:r>
              <a:rPr lang="es-US" sz="2899" spc="14" dirty="0" smtClean="0">
                <a:solidFill>
                  <a:srgbClr val="000000"/>
                </a:solidFill>
                <a:latin typeface="Fira Sans Medium"/>
              </a:rPr>
              <a:t>Puede mandar un correo electrónico a </a:t>
            </a:r>
            <a:r>
              <a:rPr lang="es-US" sz="2899" spc="14" dirty="0" smtClean="0">
                <a:solidFill>
                  <a:srgbClr val="000000"/>
                </a:solidFill>
                <a:latin typeface="Fira Sans Medium"/>
                <a:hlinkClick r:id="rId2" tooltip="mailto:RFAinbox@kerndhs.com"/>
              </a:rPr>
              <a:t>RFAinbox@kerndhs.com</a:t>
            </a:r>
            <a:r>
              <a:rPr lang="es-US" sz="2899" spc="14" dirty="0" smtClean="0">
                <a:solidFill>
                  <a:srgbClr val="000000"/>
                </a:solidFill>
                <a:latin typeface="Fira Sans Medium"/>
              </a:rPr>
              <a:t> para pedir una solicitud de papel.</a:t>
            </a:r>
          </a:p>
          <a:p>
            <a:pPr>
              <a:lnSpc>
                <a:spcPts val="3499"/>
              </a:lnSpc>
              <a:spcBef>
                <a:spcPct val="0"/>
              </a:spcBef>
            </a:pPr>
            <a:endParaRPr lang="en-US" sz="2899" spc="14" dirty="0">
              <a:solidFill>
                <a:srgbClr val="000000"/>
              </a:solidFill>
              <a:latin typeface="Fira Sans Medium"/>
            </a:endParaRPr>
          </a:p>
        </p:txBody>
      </p:sp>
      <p:sp>
        <p:nvSpPr>
          <p:cNvPr id="9" name="TextBox 9"/>
          <p:cNvSpPr txBox="1"/>
          <p:nvPr/>
        </p:nvSpPr>
        <p:spPr>
          <a:xfrm>
            <a:off x="348289" y="1776728"/>
            <a:ext cx="13815703"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Solicitud en Línea o Papel</a:t>
            </a:r>
            <a:r>
              <a:rPr lang="en-US" sz="3500" spc="105" dirty="0" smtClean="0">
                <a:solidFill>
                  <a:srgbClr val="769523"/>
                </a:solidFill>
                <a:latin typeface="Fira Sans Medium Bold"/>
              </a:rPr>
              <a:t>:</a:t>
            </a:r>
            <a:endParaRPr lang="en-US" sz="3500" spc="105" dirty="0">
              <a:solidFill>
                <a:srgbClr val="769523"/>
              </a:solidFill>
              <a:latin typeface="Fira Sans Medium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57398" y="-130763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1016974" y="9650012"/>
            <a:ext cx="19779054" cy="1569447"/>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Freeform 7"/>
          <p:cNvSpPr/>
          <p:nvPr/>
        </p:nvSpPr>
        <p:spPr>
          <a:xfrm>
            <a:off x="10461094" y="0"/>
            <a:ext cx="7685987" cy="9650012"/>
          </a:xfrm>
          <a:custGeom>
            <a:avLst/>
            <a:gdLst/>
            <a:ahLst/>
            <a:cxnLst/>
            <a:rect l="l" t="t" r="r" b="b"/>
            <a:pathLst>
              <a:path w="7685987" h="9650012">
                <a:moveTo>
                  <a:pt x="0" y="0"/>
                </a:moveTo>
                <a:lnTo>
                  <a:pt x="7685987" y="0"/>
                </a:lnTo>
                <a:lnTo>
                  <a:pt x="7685987" y="9650012"/>
                </a:lnTo>
                <a:lnTo>
                  <a:pt x="0" y="9650012"/>
                </a:lnTo>
                <a:lnTo>
                  <a:pt x="0" y="0"/>
                </a:lnTo>
                <a:close/>
              </a:path>
            </a:pathLst>
          </a:custGeom>
          <a:blipFill>
            <a:blip r:embed="rId2"/>
            <a:stretch>
              <a:fillRect/>
            </a:stretch>
          </a:blipFill>
        </p:spPr>
      </p:sp>
      <p:sp>
        <p:nvSpPr>
          <p:cNvPr id="8" name="TextBox 8"/>
          <p:cNvSpPr txBox="1"/>
          <p:nvPr/>
        </p:nvSpPr>
        <p:spPr>
          <a:xfrm>
            <a:off x="317810" y="314790"/>
            <a:ext cx="11035890" cy="3898503"/>
          </a:xfrm>
          <a:prstGeom prst="rect">
            <a:avLst/>
          </a:prstGeom>
        </p:spPr>
        <p:txBody>
          <a:bodyPr lIns="0" tIns="0" rIns="0" bIns="0" rtlCol="0" anchor="t">
            <a:spAutoFit/>
          </a:bodyPr>
          <a:lstStyle/>
          <a:p>
            <a:pPr>
              <a:lnSpc>
                <a:spcPts val="7629"/>
              </a:lnSpc>
            </a:pPr>
            <a:r>
              <a:rPr lang="es-US" sz="6999" spc="-139" dirty="0" smtClean="0">
                <a:solidFill>
                  <a:srgbClr val="193A4D"/>
                </a:solidFill>
                <a:latin typeface="Fira Sans Medium"/>
              </a:rPr>
              <a:t>Proceso de Solicitud de Familias de Apoyo</a:t>
            </a: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p:txBody>
      </p:sp>
      <p:sp>
        <p:nvSpPr>
          <p:cNvPr id="9" name="TextBox 9"/>
          <p:cNvSpPr txBox="1"/>
          <p:nvPr/>
        </p:nvSpPr>
        <p:spPr>
          <a:xfrm>
            <a:off x="0" y="2743497"/>
            <a:ext cx="10782200" cy="6232475"/>
          </a:xfrm>
          <a:prstGeom prst="rect">
            <a:avLst/>
          </a:prstGeom>
        </p:spPr>
        <p:txBody>
          <a:bodyPr wrap="square" lIns="0" tIns="0" rIns="0" bIns="0" rtlCol="0" anchor="t">
            <a:spAutoFit/>
          </a:bodyPr>
          <a:lstStyle/>
          <a:p>
            <a:pPr>
              <a:lnSpc>
                <a:spcPts val="4059"/>
              </a:lnSpc>
            </a:pPr>
            <a:endParaRPr dirty="0"/>
          </a:p>
          <a:p>
            <a:pPr marL="626107" lvl="1" indent="-313054">
              <a:lnSpc>
                <a:spcPts val="4059"/>
              </a:lnSpc>
              <a:buFont typeface="Arial"/>
              <a:buChar char="•"/>
            </a:pPr>
            <a:r>
              <a:rPr lang="es-US" sz="2899" spc="14" dirty="0" smtClean="0">
                <a:solidFill>
                  <a:srgbClr val="000000"/>
                </a:solidFill>
                <a:latin typeface="Fira Sans Medium"/>
              </a:rPr>
              <a:t>Provea su correo electrónico durante la orientación </a:t>
            </a:r>
          </a:p>
          <a:p>
            <a:pPr marL="626107" lvl="1" indent="-313054">
              <a:lnSpc>
                <a:spcPts val="4059"/>
              </a:lnSpc>
              <a:buFont typeface="Arial"/>
              <a:buChar char="•"/>
            </a:pPr>
            <a:r>
              <a:rPr lang="es-US" sz="2899" spc="14" dirty="0" smtClean="0">
                <a:solidFill>
                  <a:srgbClr val="000000"/>
                </a:solidFill>
                <a:latin typeface="Fira Sans Medium"/>
              </a:rPr>
              <a:t>Se le mandara una clave temporal por correo electrónico</a:t>
            </a:r>
          </a:p>
          <a:p>
            <a:pPr marL="626107" lvl="1" indent="-313054">
              <a:lnSpc>
                <a:spcPts val="4059"/>
              </a:lnSpc>
              <a:buFont typeface="Arial"/>
              <a:buChar char="•"/>
            </a:pPr>
            <a:r>
              <a:rPr lang="es-US" sz="2899" spc="14" dirty="0" smtClean="0">
                <a:solidFill>
                  <a:srgbClr val="000000"/>
                </a:solidFill>
                <a:latin typeface="Fira Sans Medium"/>
              </a:rPr>
              <a:t>Configure su perfil</a:t>
            </a:r>
          </a:p>
          <a:p>
            <a:pPr marL="626107" lvl="1" indent="-313054">
              <a:lnSpc>
                <a:spcPts val="4059"/>
              </a:lnSpc>
              <a:buFont typeface="Arial"/>
              <a:buChar char="•"/>
            </a:pPr>
            <a:r>
              <a:rPr lang="es-US" sz="2899" spc="14" dirty="0" smtClean="0">
                <a:solidFill>
                  <a:srgbClr val="000000"/>
                </a:solidFill>
                <a:latin typeface="Fira Sans Medium"/>
              </a:rPr>
              <a:t>Complete la solicitud  </a:t>
            </a:r>
          </a:p>
          <a:p>
            <a:pPr marL="626107" lvl="1" indent="-313054">
              <a:lnSpc>
                <a:spcPts val="4059"/>
              </a:lnSpc>
              <a:buFont typeface="Arial"/>
              <a:buChar char="•"/>
            </a:pPr>
            <a:r>
              <a:rPr lang="es-US" sz="2899" spc="14" dirty="0" smtClean="0">
                <a:solidFill>
                  <a:srgbClr val="000000"/>
                </a:solidFill>
                <a:latin typeface="Fira Sans Medium"/>
              </a:rPr>
              <a:t>El estado requiere una firma original en la solicitud </a:t>
            </a:r>
          </a:p>
          <a:p>
            <a:pPr marL="626107" lvl="1" indent="-313054">
              <a:lnSpc>
                <a:spcPts val="4059"/>
              </a:lnSpc>
              <a:buFont typeface="Arial"/>
              <a:buChar char="•"/>
            </a:pPr>
            <a:r>
              <a:rPr lang="es-US" sz="2899" spc="14" dirty="0" smtClean="0">
                <a:solidFill>
                  <a:srgbClr val="000000"/>
                </a:solidFill>
                <a:latin typeface="Fira Sans Medium"/>
              </a:rPr>
              <a:t>Sigua el proceso de su solicitud en línea</a:t>
            </a:r>
          </a:p>
          <a:p>
            <a:pPr marL="626107" lvl="1" indent="-313054">
              <a:lnSpc>
                <a:spcPts val="4059"/>
              </a:lnSpc>
              <a:buFont typeface="Arial"/>
              <a:buChar char="•"/>
            </a:pPr>
            <a:r>
              <a:rPr lang="es-US" sz="2899" spc="14" dirty="0" smtClean="0">
                <a:solidFill>
                  <a:srgbClr val="000000"/>
                </a:solidFill>
                <a:latin typeface="Fira Sans Medium"/>
              </a:rPr>
              <a:t>Si no tiene acceso a una computadora o internet, una copia en papel estará disponible, o un quiosco de computadora esta disponible en el Centro de Columbus</a:t>
            </a:r>
          </a:p>
          <a:p>
            <a:pPr marL="626107" lvl="1" indent="-313054">
              <a:lnSpc>
                <a:spcPts val="4059"/>
              </a:lnSpc>
              <a:buFont typeface="Arial"/>
              <a:buChar char="•"/>
            </a:pPr>
            <a:r>
              <a:rPr lang="es-US" sz="2899" spc="14" dirty="0" smtClean="0">
                <a:solidFill>
                  <a:srgbClr val="000000"/>
                </a:solidFill>
                <a:latin typeface="Fira Sans Medium"/>
              </a:rPr>
              <a:t>Si tiene cualquier pregunta puede llamar al 661-873-2800.</a:t>
            </a:r>
          </a:p>
          <a:p>
            <a:pPr>
              <a:lnSpc>
                <a:spcPts val="3499"/>
              </a:lnSpc>
              <a:spcBef>
                <a:spcPct val="0"/>
              </a:spcBef>
            </a:pPr>
            <a:endParaRPr lang="en-US" sz="2899" spc="14" dirty="0">
              <a:solidFill>
                <a:srgbClr val="000000"/>
              </a:solidFill>
              <a:latin typeface="Fira Sans Medium"/>
            </a:endParaRPr>
          </a:p>
        </p:txBody>
      </p:sp>
      <p:sp>
        <p:nvSpPr>
          <p:cNvPr id="10" name="TextBox 10"/>
          <p:cNvSpPr txBox="1"/>
          <p:nvPr/>
        </p:nvSpPr>
        <p:spPr>
          <a:xfrm>
            <a:off x="317810" y="2524422"/>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Sistema basado en </a:t>
            </a:r>
            <a:r>
              <a:rPr lang="en-US" sz="3500" spc="105" dirty="0" smtClean="0">
                <a:solidFill>
                  <a:srgbClr val="769523"/>
                </a:solidFill>
                <a:latin typeface="Fira Sans Medium Bold"/>
              </a:rPr>
              <a:t>web E-Adopt</a:t>
            </a:r>
            <a:endParaRPr lang="en-US" sz="3500" spc="105" dirty="0">
              <a:solidFill>
                <a:srgbClr val="769523"/>
              </a:solidFill>
              <a:latin typeface="Fira Sans Medium Bold"/>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555794" y="-716268"/>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574161" y="9258300"/>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TextBox 7"/>
          <p:cNvSpPr txBox="1"/>
          <p:nvPr/>
        </p:nvSpPr>
        <p:spPr>
          <a:xfrm>
            <a:off x="317810" y="314790"/>
            <a:ext cx="14160190" cy="3898503"/>
          </a:xfrm>
          <a:prstGeom prst="rect">
            <a:avLst/>
          </a:prstGeom>
        </p:spPr>
        <p:txBody>
          <a:bodyPr wrap="square" lIns="0" tIns="0" rIns="0" bIns="0" rtlCol="0" anchor="t">
            <a:spAutoFit/>
          </a:bodyPr>
          <a:lstStyle/>
          <a:p>
            <a:pPr>
              <a:lnSpc>
                <a:spcPts val="7629"/>
              </a:lnSpc>
            </a:pPr>
            <a:r>
              <a:rPr lang="es-US" sz="6999" spc="-139" dirty="0" smtClean="0">
                <a:solidFill>
                  <a:srgbClr val="193A4D"/>
                </a:solidFill>
                <a:latin typeface="Fira Sans Medium"/>
              </a:rPr>
              <a:t>Proceso de Solicitud de Familias de Apoyo</a:t>
            </a: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p:txBody>
      </p:sp>
      <p:sp>
        <p:nvSpPr>
          <p:cNvPr id="8" name="TextBox 8"/>
          <p:cNvSpPr txBox="1"/>
          <p:nvPr/>
        </p:nvSpPr>
        <p:spPr>
          <a:xfrm>
            <a:off x="0" y="2400300"/>
            <a:ext cx="16002000" cy="7014741"/>
          </a:xfrm>
          <a:prstGeom prst="rect">
            <a:avLst/>
          </a:prstGeom>
        </p:spPr>
        <p:txBody>
          <a:bodyPr wrap="square" lIns="0" tIns="0" rIns="0" bIns="0" rtlCol="0" anchor="t">
            <a:spAutoFit/>
          </a:bodyPr>
          <a:lstStyle/>
          <a:p>
            <a:pPr marL="626107" lvl="1" indent="-313054">
              <a:lnSpc>
                <a:spcPts val="4059"/>
              </a:lnSpc>
              <a:buFont typeface="Arial"/>
              <a:buChar char="•"/>
            </a:pPr>
            <a:r>
              <a:rPr lang="es-US" sz="2899" spc="14" dirty="0" smtClean="0">
                <a:solidFill>
                  <a:srgbClr val="000000"/>
                </a:solidFill>
                <a:latin typeface="Fira Sans Medium"/>
              </a:rPr>
              <a:t>Imprima los formularios a su conveniencia. (i.e. Huellas Digitales, Cuestionario de Salud etc.)</a:t>
            </a:r>
          </a:p>
          <a:p>
            <a:pPr marL="626107" lvl="1" indent="-313054">
              <a:lnSpc>
                <a:spcPts val="4059"/>
              </a:lnSpc>
              <a:buFont typeface="Arial"/>
              <a:buChar char="•"/>
            </a:pPr>
            <a:r>
              <a:rPr lang="es-US" sz="2899" spc="14" dirty="0" smtClean="0">
                <a:solidFill>
                  <a:srgbClr val="000000"/>
                </a:solidFill>
                <a:latin typeface="Fira Sans Medium"/>
              </a:rPr>
              <a:t>Escanear &amp; cargar todos los documentos requeridos (i.e. Foto ID, verificación de ingreso, etc.)</a:t>
            </a:r>
          </a:p>
          <a:p>
            <a:pPr marL="626107" lvl="1" indent="-313054">
              <a:lnSpc>
                <a:spcPts val="4059"/>
              </a:lnSpc>
              <a:buFont typeface="Arial"/>
              <a:buChar char="•"/>
            </a:pPr>
            <a:r>
              <a:rPr lang="es-US" sz="2899" spc="14" dirty="0" smtClean="0">
                <a:solidFill>
                  <a:srgbClr val="000000"/>
                </a:solidFill>
                <a:latin typeface="Fira Sans Medium"/>
              </a:rPr>
              <a:t>Revisar documentos importantes (i.e. Evaluación de la Salud &amp; la Seguridad en el Hogar etc.)</a:t>
            </a:r>
          </a:p>
          <a:p>
            <a:pPr marL="626107" lvl="1" indent="-313054">
              <a:lnSpc>
                <a:spcPts val="4059"/>
              </a:lnSpc>
              <a:buFont typeface="Arial"/>
              <a:buChar char="•"/>
            </a:pPr>
            <a:r>
              <a:rPr lang="es-US" sz="2899" spc="14" dirty="0" smtClean="0">
                <a:solidFill>
                  <a:srgbClr val="000000"/>
                </a:solidFill>
                <a:latin typeface="Fira Sans Medium"/>
              </a:rPr>
              <a:t>Tener acceso a documentos que pueden ser útiles (i.e. Consejos de como prepararse para la inspección del hogar)</a:t>
            </a:r>
          </a:p>
          <a:p>
            <a:pPr marL="626107" lvl="1" indent="-313054">
              <a:lnSpc>
                <a:spcPts val="4059"/>
              </a:lnSpc>
              <a:buFont typeface="Arial"/>
              <a:buChar char="•"/>
            </a:pPr>
            <a:r>
              <a:rPr lang="es-US" sz="2899" spc="14" dirty="0" smtClean="0">
                <a:solidFill>
                  <a:srgbClr val="000000"/>
                </a:solidFill>
                <a:latin typeface="Fira Sans Medium"/>
              </a:rPr>
              <a:t>Reciba correo electrónicos importantes sobre el estado de su solicitud y recordatorios sobre sus entrenamientos anuales. </a:t>
            </a:r>
          </a:p>
          <a:p>
            <a:pPr marL="626107" lvl="1" indent="-313054">
              <a:lnSpc>
                <a:spcPts val="4059"/>
              </a:lnSpc>
              <a:buFont typeface="Arial"/>
              <a:buChar char="•"/>
            </a:pPr>
            <a:r>
              <a:rPr lang="es-US" sz="2899" spc="14" dirty="0" smtClean="0">
                <a:solidFill>
                  <a:srgbClr val="000000"/>
                </a:solidFill>
                <a:latin typeface="Fira Sans Medium"/>
              </a:rPr>
              <a:t>Mantenerse al corriente sobre el estado de su solicitud. </a:t>
            </a:r>
          </a:p>
          <a:p>
            <a:pPr algn="ctr">
              <a:lnSpc>
                <a:spcPts val="4759"/>
              </a:lnSpc>
            </a:pPr>
            <a:r>
              <a:rPr lang="es-US" sz="3399" spc="16" dirty="0" smtClean="0">
                <a:solidFill>
                  <a:srgbClr val="415969"/>
                </a:solidFill>
                <a:latin typeface="Fira Sans Medium"/>
              </a:rPr>
              <a:t>Para información adicional por favor póngase en contacto con su Trabajador Social de Familias de Apoyo</a:t>
            </a:r>
            <a:endParaRPr lang="es-US" sz="3399" spc="16" dirty="0">
              <a:solidFill>
                <a:srgbClr val="415969"/>
              </a:solidFill>
              <a:latin typeface="Fira Sans Medium"/>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57398" y="-130763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1016974" y="9650012"/>
            <a:ext cx="19779054" cy="1569447"/>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Freeform 7"/>
          <p:cNvSpPr/>
          <p:nvPr/>
        </p:nvSpPr>
        <p:spPr>
          <a:xfrm>
            <a:off x="10461094" y="0"/>
            <a:ext cx="7685987" cy="9650012"/>
          </a:xfrm>
          <a:custGeom>
            <a:avLst/>
            <a:gdLst/>
            <a:ahLst/>
            <a:cxnLst/>
            <a:rect l="l" t="t" r="r" b="b"/>
            <a:pathLst>
              <a:path w="7685987" h="9650012">
                <a:moveTo>
                  <a:pt x="0" y="0"/>
                </a:moveTo>
                <a:lnTo>
                  <a:pt x="7685987" y="0"/>
                </a:lnTo>
                <a:lnTo>
                  <a:pt x="7685987" y="9650012"/>
                </a:lnTo>
                <a:lnTo>
                  <a:pt x="0" y="9650012"/>
                </a:lnTo>
                <a:lnTo>
                  <a:pt x="0" y="0"/>
                </a:lnTo>
                <a:close/>
              </a:path>
            </a:pathLst>
          </a:custGeom>
          <a:blipFill>
            <a:blip r:embed="rId2"/>
            <a:stretch>
              <a:fillRect/>
            </a:stretch>
          </a:blipFill>
        </p:spPr>
      </p:sp>
      <p:sp>
        <p:nvSpPr>
          <p:cNvPr id="8" name="TextBox 8"/>
          <p:cNvSpPr txBox="1"/>
          <p:nvPr/>
        </p:nvSpPr>
        <p:spPr>
          <a:xfrm>
            <a:off x="317809" y="314790"/>
            <a:ext cx="11324851" cy="4873129"/>
          </a:xfrm>
          <a:prstGeom prst="rect">
            <a:avLst/>
          </a:prstGeom>
        </p:spPr>
        <p:txBody>
          <a:bodyPr wrap="square" lIns="0" tIns="0" rIns="0" bIns="0" rtlCol="0" anchor="t">
            <a:spAutoFit/>
          </a:bodyPr>
          <a:lstStyle/>
          <a:p>
            <a:pPr>
              <a:lnSpc>
                <a:spcPts val="7629"/>
              </a:lnSpc>
            </a:pPr>
            <a:r>
              <a:rPr lang="es-ES" sz="6999" spc="-139" dirty="0" smtClean="0">
                <a:solidFill>
                  <a:srgbClr val="193A4D"/>
                </a:solidFill>
                <a:latin typeface="Fira Sans Medium"/>
              </a:rPr>
              <a:t>Proceso </a:t>
            </a:r>
            <a:r>
              <a:rPr lang="es-ES" sz="6999" spc="-139" dirty="0">
                <a:solidFill>
                  <a:srgbClr val="193A4D"/>
                </a:solidFill>
                <a:latin typeface="Fira Sans Medium"/>
              </a:rPr>
              <a:t>de </a:t>
            </a:r>
            <a:r>
              <a:rPr lang="es-ES" sz="6999" spc="-139" dirty="0" smtClean="0">
                <a:solidFill>
                  <a:srgbClr val="193A4D"/>
                </a:solidFill>
                <a:latin typeface="Fira Sans Medium"/>
              </a:rPr>
              <a:t>Solicitud </a:t>
            </a:r>
            <a:r>
              <a:rPr lang="es-ES" sz="6999" spc="-139" dirty="0">
                <a:solidFill>
                  <a:srgbClr val="193A4D"/>
                </a:solidFill>
                <a:latin typeface="Fira Sans Medium"/>
              </a:rPr>
              <a:t>de Familias de Apoyo</a:t>
            </a: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a:p>
            <a:pPr>
              <a:lnSpc>
                <a:spcPts val="7629"/>
              </a:lnSpc>
            </a:pPr>
            <a:endParaRPr lang="en-US" sz="6999" spc="-139" dirty="0">
              <a:solidFill>
                <a:srgbClr val="193A4D"/>
              </a:solidFill>
              <a:latin typeface="Fira Sans Medium"/>
            </a:endParaRPr>
          </a:p>
        </p:txBody>
      </p:sp>
      <p:sp>
        <p:nvSpPr>
          <p:cNvPr id="9" name="TextBox 9"/>
          <p:cNvSpPr txBox="1"/>
          <p:nvPr/>
        </p:nvSpPr>
        <p:spPr>
          <a:xfrm>
            <a:off x="153405" y="2743497"/>
            <a:ext cx="9900716" cy="6232475"/>
          </a:xfrm>
          <a:prstGeom prst="rect">
            <a:avLst/>
          </a:prstGeom>
        </p:spPr>
        <p:txBody>
          <a:bodyPr lIns="0" tIns="0" rIns="0" bIns="0" rtlCol="0" anchor="t">
            <a:spAutoFit/>
          </a:bodyPr>
          <a:lstStyle/>
          <a:p>
            <a:pPr>
              <a:lnSpc>
                <a:spcPts val="4059"/>
              </a:lnSpc>
            </a:pPr>
            <a:endParaRPr lang="es-US" dirty="0" smtClean="0"/>
          </a:p>
          <a:p>
            <a:pPr marL="626107" lvl="1" indent="-313054">
              <a:lnSpc>
                <a:spcPts val="4059"/>
              </a:lnSpc>
              <a:buFont typeface="Arial"/>
              <a:buChar char="•"/>
            </a:pPr>
            <a:r>
              <a:rPr lang="es-US" sz="2899" spc="14" dirty="0" smtClean="0">
                <a:solidFill>
                  <a:srgbClr val="000000"/>
                </a:solidFill>
                <a:latin typeface="Fira Sans Medium"/>
              </a:rPr>
              <a:t>Provea su dirección postal a </a:t>
            </a:r>
            <a:r>
              <a:rPr lang="es-US" sz="2899" spc="14" dirty="0" smtClean="0">
                <a:solidFill>
                  <a:srgbClr val="000000"/>
                </a:solidFill>
                <a:latin typeface="Fira Sans Medium"/>
                <a:hlinkClick r:id="rId3" tooltip="mailto:RFAinbox@kerndhs.com"/>
              </a:rPr>
              <a:t>RFAinbox@kerndhs.com</a:t>
            </a:r>
          </a:p>
          <a:p>
            <a:pPr marL="626107" lvl="1" indent="-313054">
              <a:lnSpc>
                <a:spcPts val="4059"/>
              </a:lnSpc>
              <a:buFont typeface="Arial"/>
              <a:buChar char="•"/>
            </a:pPr>
            <a:r>
              <a:rPr lang="es-US" sz="2899" spc="14" dirty="0" smtClean="0">
                <a:solidFill>
                  <a:srgbClr val="000000"/>
                </a:solidFill>
                <a:latin typeface="Fira Sans Medium"/>
              </a:rPr>
              <a:t>Una solicitud de papel y los formularios requeridos le serán enviados por coreo con un sobre auto dirigido.</a:t>
            </a:r>
          </a:p>
          <a:p>
            <a:pPr marL="626107" lvl="1" indent="-313054">
              <a:lnSpc>
                <a:spcPts val="4059"/>
              </a:lnSpc>
              <a:buFont typeface="Arial"/>
              <a:buChar char="•"/>
            </a:pPr>
            <a:r>
              <a:rPr lang="es-US" sz="2899" spc="14" dirty="0" smtClean="0">
                <a:solidFill>
                  <a:srgbClr val="000000"/>
                </a:solidFill>
                <a:latin typeface="Fira Sans Medium"/>
              </a:rPr>
              <a:t>Usted puede mandar su solicitud firmada en el sobre auto dirigido o dejarla en persona en el buzón localizado en 3711 Columbus </a:t>
            </a:r>
            <a:r>
              <a:rPr lang="es-US" sz="2899" spc="14" dirty="0" err="1" smtClean="0">
                <a:solidFill>
                  <a:srgbClr val="000000"/>
                </a:solidFill>
                <a:latin typeface="Fira Sans Medium"/>
              </a:rPr>
              <a:t>Avenue</a:t>
            </a:r>
            <a:r>
              <a:rPr lang="es-US" sz="2899" spc="14" dirty="0" smtClean="0">
                <a:solidFill>
                  <a:srgbClr val="000000"/>
                </a:solidFill>
                <a:latin typeface="Fira Sans Medium"/>
              </a:rPr>
              <a:t> Bakersfield, CA 93306.</a:t>
            </a:r>
          </a:p>
          <a:p>
            <a:pPr marL="626107" lvl="1" indent="-313054">
              <a:lnSpc>
                <a:spcPts val="4059"/>
              </a:lnSpc>
              <a:buFont typeface="Arial"/>
              <a:buChar char="•"/>
            </a:pPr>
            <a:r>
              <a:rPr lang="es-US" sz="2899" spc="14" dirty="0" smtClean="0">
                <a:solidFill>
                  <a:srgbClr val="000000"/>
                </a:solidFill>
                <a:latin typeface="Fira Sans Medium"/>
              </a:rPr>
              <a:t>Una ves su solicitud este completada y recibida a usted le será asignado un Trabajador Social de Familias de Apoyo. </a:t>
            </a:r>
          </a:p>
          <a:p>
            <a:pPr>
              <a:lnSpc>
                <a:spcPts val="3499"/>
              </a:lnSpc>
              <a:spcBef>
                <a:spcPct val="0"/>
              </a:spcBef>
            </a:pPr>
            <a:endParaRPr lang="en-US" sz="2899" spc="14" dirty="0">
              <a:solidFill>
                <a:srgbClr val="000000"/>
              </a:solidFill>
              <a:latin typeface="Fira Sans Medium"/>
            </a:endParaRPr>
          </a:p>
        </p:txBody>
      </p:sp>
      <p:sp>
        <p:nvSpPr>
          <p:cNvPr id="10" name="TextBox 10"/>
          <p:cNvSpPr txBox="1"/>
          <p:nvPr/>
        </p:nvSpPr>
        <p:spPr>
          <a:xfrm>
            <a:off x="317810" y="2524422"/>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Proceso de Solicitud </a:t>
            </a:r>
            <a:r>
              <a:rPr lang="en-US" sz="3500" spc="105" dirty="0" smtClean="0">
                <a:solidFill>
                  <a:srgbClr val="769523"/>
                </a:solidFill>
                <a:latin typeface="Fira Sans Medium Bold"/>
              </a:rPr>
              <a:t>de </a:t>
            </a:r>
            <a:r>
              <a:rPr lang="es-US" sz="3500" spc="105" dirty="0" smtClean="0">
                <a:solidFill>
                  <a:srgbClr val="769523"/>
                </a:solidFill>
                <a:latin typeface="Fira Sans Medium Bold"/>
              </a:rPr>
              <a:t>Papel</a:t>
            </a:r>
            <a:endParaRPr lang="es-US" sz="3500" spc="105" dirty="0">
              <a:solidFill>
                <a:srgbClr val="769523"/>
              </a:solidFill>
              <a:latin typeface="Fira Sans Medium Bo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2105388" y="5143500"/>
            <a:ext cx="3995120" cy="0"/>
          </a:xfrm>
          <a:prstGeom prst="line">
            <a:avLst/>
          </a:prstGeom>
          <a:ln w="28575" cap="rnd">
            <a:solidFill>
              <a:srgbClr val="7D8489"/>
            </a:solidFill>
            <a:prstDash val="solid"/>
            <a:headEnd type="none" w="sm" len="sm"/>
            <a:tailEnd type="none" w="sm" len="sm"/>
          </a:ln>
        </p:spPr>
      </p:sp>
      <p:grpSp>
        <p:nvGrpSpPr>
          <p:cNvPr id="5" name="Group 5"/>
          <p:cNvGrpSpPr/>
          <p:nvPr/>
        </p:nvGrpSpPr>
        <p:grpSpPr>
          <a:xfrm>
            <a:off x="7610112" y="1477637"/>
            <a:ext cx="9030730" cy="666849"/>
            <a:chOff x="0" y="-28575"/>
            <a:chExt cx="12040973" cy="889132"/>
          </a:xfrm>
        </p:grpSpPr>
        <p:grpSp>
          <p:nvGrpSpPr>
            <p:cNvPr id="6" name="Group 6"/>
            <p:cNvGrpSpPr/>
            <p:nvPr/>
          </p:nvGrpSpPr>
          <p:grpSpPr>
            <a:xfrm rot="-10800000">
              <a:off x="0" y="255914"/>
              <a:ext cx="367056" cy="317905"/>
              <a:chOff x="0" y="0"/>
              <a:chExt cx="6202680" cy="5372100"/>
            </a:xfrm>
          </p:grpSpPr>
          <p:sp>
            <p:nvSpPr>
              <p:cNvPr id="7" name="Freeform 7"/>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8" name="TextBox 8"/>
            <p:cNvSpPr txBox="1"/>
            <p:nvPr/>
          </p:nvSpPr>
          <p:spPr>
            <a:xfrm>
              <a:off x="790827" y="-28575"/>
              <a:ext cx="11250146" cy="889132"/>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Todos los adultos (18 anos de edad o mas) viviendo, o regularmente presente en el hogar deben completar una revisión de antecedentes.</a:t>
              </a:r>
              <a:endParaRPr lang="es-US" sz="2000" dirty="0">
                <a:solidFill>
                  <a:srgbClr val="193A4D"/>
                </a:solidFill>
                <a:latin typeface="Fira Sans Medium"/>
              </a:endParaRPr>
            </a:p>
          </p:txBody>
        </p:sp>
      </p:grpSp>
      <p:grpSp>
        <p:nvGrpSpPr>
          <p:cNvPr id="9" name="Group 9"/>
          <p:cNvGrpSpPr/>
          <p:nvPr/>
        </p:nvGrpSpPr>
        <p:grpSpPr>
          <a:xfrm>
            <a:off x="7610112" y="2786265"/>
            <a:ext cx="9030730" cy="666849"/>
            <a:chOff x="0" y="-28575"/>
            <a:chExt cx="12040973" cy="889133"/>
          </a:xfrm>
        </p:grpSpPr>
        <p:sp>
          <p:nvSpPr>
            <p:cNvPr id="10" name="TextBox 10"/>
            <p:cNvSpPr txBox="1"/>
            <p:nvPr/>
          </p:nvSpPr>
          <p:spPr>
            <a:xfrm>
              <a:off x="790827" y="-28575"/>
              <a:ext cx="11250146" cy="889133"/>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Un repaso de la información de los antecedentes penales, estatales y federales de un individuo será completado.  </a:t>
              </a:r>
              <a:endParaRPr lang="es-US" sz="2000" dirty="0">
                <a:solidFill>
                  <a:srgbClr val="193A4D"/>
                </a:solidFill>
                <a:latin typeface="Fira Sans Medium"/>
              </a:endParaRPr>
            </a:p>
          </p:txBody>
        </p:sp>
        <p:grpSp>
          <p:nvGrpSpPr>
            <p:cNvPr id="11" name="Group 11"/>
            <p:cNvGrpSpPr/>
            <p:nvPr/>
          </p:nvGrpSpPr>
          <p:grpSpPr>
            <a:xfrm rot="-10800000">
              <a:off x="0" y="255914"/>
              <a:ext cx="367056" cy="317905"/>
              <a:chOff x="0" y="0"/>
              <a:chExt cx="6202680" cy="5372100"/>
            </a:xfrm>
          </p:grpSpPr>
          <p:sp>
            <p:nvSpPr>
              <p:cNvPr id="12" name="Freeform 12"/>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13" name="Group 13"/>
          <p:cNvGrpSpPr/>
          <p:nvPr/>
        </p:nvGrpSpPr>
        <p:grpSpPr>
          <a:xfrm>
            <a:off x="7610112" y="3794121"/>
            <a:ext cx="9030730" cy="1000274"/>
            <a:chOff x="0" y="-28575"/>
            <a:chExt cx="12040973" cy="1333699"/>
          </a:xfrm>
        </p:grpSpPr>
        <p:sp>
          <p:nvSpPr>
            <p:cNvPr id="14" name="TextBox 14"/>
            <p:cNvSpPr txBox="1"/>
            <p:nvPr/>
          </p:nvSpPr>
          <p:spPr>
            <a:xfrm>
              <a:off x="790827" y="-28575"/>
              <a:ext cx="11250146" cy="1333699"/>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Todas las acusaciones comprobadas de abuso infantil y negligencia severas en la lista del Índice Central de Abuso Infantil (</a:t>
              </a:r>
              <a:r>
                <a:rPr lang="es-US" sz="2000" dirty="0" err="1" smtClean="0">
                  <a:solidFill>
                    <a:srgbClr val="193A4D"/>
                  </a:solidFill>
                  <a:latin typeface="Fira Sans Medium"/>
                </a:rPr>
                <a:t>Child</a:t>
              </a:r>
              <a:r>
                <a:rPr lang="es-US" sz="2000" dirty="0" smtClean="0">
                  <a:solidFill>
                    <a:srgbClr val="193A4D"/>
                  </a:solidFill>
                  <a:latin typeface="Fira Sans Medium"/>
                </a:rPr>
                <a:t> Abuse Central </a:t>
              </a:r>
              <a:r>
                <a:rPr lang="es-US" sz="2000" dirty="0" err="1" smtClean="0">
                  <a:solidFill>
                    <a:srgbClr val="193A4D"/>
                  </a:solidFill>
                  <a:latin typeface="Fira Sans Medium"/>
                </a:rPr>
                <a:t>Index</a:t>
              </a:r>
              <a:r>
                <a:rPr lang="es-US" sz="2000" dirty="0" smtClean="0">
                  <a:solidFill>
                    <a:srgbClr val="193A4D"/>
                  </a:solidFill>
                  <a:latin typeface="Fira Sans Medium"/>
                </a:rPr>
                <a:t>) (CACI) serán revisadas y evaluadas.</a:t>
              </a:r>
              <a:endParaRPr lang="es-US" sz="2000" dirty="0">
                <a:solidFill>
                  <a:srgbClr val="193A4D"/>
                </a:solidFill>
                <a:latin typeface="Fira Sans Medium"/>
              </a:endParaRPr>
            </a:p>
          </p:txBody>
        </p:sp>
        <p:grpSp>
          <p:nvGrpSpPr>
            <p:cNvPr id="15" name="Group 15"/>
            <p:cNvGrpSpPr/>
            <p:nvPr/>
          </p:nvGrpSpPr>
          <p:grpSpPr>
            <a:xfrm rot="-10800000">
              <a:off x="0" y="255914"/>
              <a:ext cx="367056" cy="317905"/>
              <a:chOff x="0" y="0"/>
              <a:chExt cx="6202680" cy="5372100"/>
            </a:xfrm>
          </p:grpSpPr>
          <p:sp>
            <p:nvSpPr>
              <p:cNvPr id="16" name="Freeform 16"/>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17" name="Group 17"/>
          <p:cNvGrpSpPr/>
          <p:nvPr/>
        </p:nvGrpSpPr>
        <p:grpSpPr>
          <a:xfrm>
            <a:off x="7610112" y="4902664"/>
            <a:ext cx="9030730" cy="2667397"/>
            <a:chOff x="0" y="-28575"/>
            <a:chExt cx="12040973" cy="3556529"/>
          </a:xfrm>
        </p:grpSpPr>
        <p:sp>
          <p:nvSpPr>
            <p:cNvPr id="18" name="TextBox 18"/>
            <p:cNvSpPr txBox="1"/>
            <p:nvPr/>
          </p:nvSpPr>
          <p:spPr>
            <a:xfrm>
              <a:off x="790827" y="-28575"/>
              <a:ext cx="11250146" cy="3556529"/>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Todos los adultos viviendo o regularmente presente en el hogar que han vivido en otro estado durante los últimos cinco anos serán requeridos que completen una autorización Adam Walsh.</a:t>
              </a:r>
            </a:p>
            <a:p>
              <a:pPr marL="431801" lvl="1" indent="-215900">
                <a:lnSpc>
                  <a:spcPts val="2600"/>
                </a:lnSpc>
                <a:buFont typeface="Arial"/>
                <a:buChar char="•"/>
              </a:pPr>
              <a:r>
                <a:rPr lang="es-US" sz="2000" dirty="0" smtClean="0">
                  <a:solidFill>
                    <a:srgbClr val="193A4D"/>
                  </a:solidFill>
                  <a:latin typeface="Fira Sans Medium"/>
                </a:rPr>
                <a:t>Autorizaciones Adicionales:</a:t>
              </a:r>
            </a:p>
            <a:p>
              <a:pPr marL="863601" lvl="2" indent="-287867">
                <a:lnSpc>
                  <a:spcPts val="2600"/>
                </a:lnSpc>
                <a:buFont typeface="Arial"/>
                <a:buChar char="⚬"/>
              </a:pPr>
              <a:r>
                <a:rPr lang="es-US" sz="2000" dirty="0" smtClean="0">
                  <a:solidFill>
                    <a:srgbClr val="193A4D"/>
                  </a:solidFill>
                  <a:latin typeface="Fira Sans Medium"/>
                </a:rPr>
                <a:t>Autorización CPS, Autorización de El Registro de Delincuentes Sexuales de la Ley de Megan, revisión de Departamento de Motores y Vehículos (DMV) para el solicitante o cualquier adulto viviendo en el hogar.</a:t>
              </a:r>
              <a:endParaRPr lang="es-US" sz="2000" dirty="0">
                <a:solidFill>
                  <a:srgbClr val="193A4D"/>
                </a:solidFill>
                <a:latin typeface="Fira Sans Medium"/>
              </a:endParaRPr>
            </a:p>
          </p:txBody>
        </p:sp>
        <p:grpSp>
          <p:nvGrpSpPr>
            <p:cNvPr id="19" name="Group 19"/>
            <p:cNvGrpSpPr/>
            <p:nvPr/>
          </p:nvGrpSpPr>
          <p:grpSpPr>
            <a:xfrm rot="-10800000">
              <a:off x="0" y="1335414"/>
              <a:ext cx="367056" cy="317905"/>
              <a:chOff x="0" y="0"/>
              <a:chExt cx="6202680" cy="5372100"/>
            </a:xfrm>
          </p:grpSpPr>
          <p:sp>
            <p:nvSpPr>
              <p:cNvPr id="20" name="Freeform 2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21" name="Group 21"/>
          <p:cNvGrpSpPr/>
          <p:nvPr/>
        </p:nvGrpSpPr>
        <p:grpSpPr>
          <a:xfrm>
            <a:off x="7610112" y="8719275"/>
            <a:ext cx="9030730" cy="666849"/>
            <a:chOff x="0" y="-28575"/>
            <a:chExt cx="12040973" cy="889130"/>
          </a:xfrm>
        </p:grpSpPr>
        <p:sp>
          <p:nvSpPr>
            <p:cNvPr id="22" name="TextBox 22"/>
            <p:cNvSpPr txBox="1"/>
            <p:nvPr/>
          </p:nvSpPr>
          <p:spPr>
            <a:xfrm>
              <a:off x="790827" y="-28575"/>
              <a:ext cx="11250146" cy="889130"/>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Las Exenciones Criminales son sujetas a revisión y son concedidas o denegadas.</a:t>
              </a:r>
              <a:endParaRPr lang="es-US" sz="2000" dirty="0">
                <a:solidFill>
                  <a:srgbClr val="193A4D"/>
                </a:solidFill>
                <a:latin typeface="Fira Sans Medium"/>
              </a:endParaRPr>
            </a:p>
          </p:txBody>
        </p:sp>
        <p:grpSp>
          <p:nvGrpSpPr>
            <p:cNvPr id="23" name="Group 23"/>
            <p:cNvGrpSpPr/>
            <p:nvPr/>
          </p:nvGrpSpPr>
          <p:grpSpPr>
            <a:xfrm rot="-10800000">
              <a:off x="0" y="40014"/>
              <a:ext cx="367056" cy="317905"/>
              <a:chOff x="0" y="0"/>
              <a:chExt cx="6202680" cy="5372100"/>
            </a:xfrm>
          </p:grpSpPr>
          <p:sp>
            <p:nvSpPr>
              <p:cNvPr id="24" name="Freeform 24"/>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25" name="Group 25"/>
          <p:cNvGrpSpPr/>
          <p:nvPr/>
        </p:nvGrpSpPr>
        <p:grpSpPr>
          <a:xfrm>
            <a:off x="7610112" y="7600354"/>
            <a:ext cx="9030730" cy="666849"/>
            <a:chOff x="0" y="-28575"/>
            <a:chExt cx="12040973" cy="889132"/>
          </a:xfrm>
        </p:grpSpPr>
        <p:sp>
          <p:nvSpPr>
            <p:cNvPr id="26" name="TextBox 26"/>
            <p:cNvSpPr txBox="1"/>
            <p:nvPr/>
          </p:nvSpPr>
          <p:spPr>
            <a:xfrm>
              <a:off x="790827" y="-28575"/>
              <a:ext cx="11250146" cy="889132"/>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Autorización del historial de las licencias previas, negación de exención de antecedentes penales o resecciones mantenidas por otras agencias.</a:t>
              </a:r>
              <a:endParaRPr lang="es-US" sz="2000" dirty="0">
                <a:solidFill>
                  <a:srgbClr val="193A4D"/>
                </a:solidFill>
                <a:latin typeface="Fira Sans Medium"/>
              </a:endParaRPr>
            </a:p>
          </p:txBody>
        </p:sp>
        <p:grpSp>
          <p:nvGrpSpPr>
            <p:cNvPr id="27" name="Group 27"/>
            <p:cNvGrpSpPr/>
            <p:nvPr/>
          </p:nvGrpSpPr>
          <p:grpSpPr>
            <a:xfrm rot="-10800000">
              <a:off x="0" y="255914"/>
              <a:ext cx="367056" cy="317905"/>
              <a:chOff x="0" y="0"/>
              <a:chExt cx="6202680" cy="5372100"/>
            </a:xfrm>
          </p:grpSpPr>
          <p:sp>
            <p:nvSpPr>
              <p:cNvPr id="28" name="Freeform 2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sp>
        <p:nvSpPr>
          <p:cNvPr id="29" name="Freeform 29"/>
          <p:cNvSpPr/>
          <p:nvPr/>
        </p:nvSpPr>
        <p:spPr>
          <a:xfrm>
            <a:off x="5806129" y="2053015"/>
            <a:ext cx="2013069" cy="1870870"/>
          </a:xfrm>
          <a:custGeom>
            <a:avLst/>
            <a:gdLst/>
            <a:ahLst/>
            <a:cxnLst/>
            <a:rect l="l" t="t" r="r" b="b"/>
            <a:pathLst>
              <a:path w="2013069" h="1870870">
                <a:moveTo>
                  <a:pt x="0" y="0"/>
                </a:moveTo>
                <a:lnTo>
                  <a:pt x="2013069" y="0"/>
                </a:lnTo>
                <a:lnTo>
                  <a:pt x="2013069" y="1870869"/>
                </a:lnTo>
                <a:lnTo>
                  <a:pt x="0" y="1870869"/>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0" name="TextBox 30"/>
          <p:cNvSpPr txBox="1"/>
          <p:nvPr/>
        </p:nvSpPr>
        <p:spPr>
          <a:xfrm>
            <a:off x="82294" y="1134878"/>
            <a:ext cx="6502135" cy="2513509"/>
          </a:xfrm>
          <a:prstGeom prst="rect">
            <a:avLst/>
          </a:prstGeom>
        </p:spPr>
        <p:txBody>
          <a:bodyPr wrap="square" lIns="0" tIns="0" rIns="0" bIns="0" rtlCol="0" anchor="t">
            <a:spAutoFit/>
          </a:bodyPr>
          <a:lstStyle/>
          <a:p>
            <a:pPr>
              <a:lnSpc>
                <a:spcPts val="9799"/>
              </a:lnSpc>
            </a:pPr>
            <a:r>
              <a:rPr lang="es-US" sz="6999" dirty="0" smtClean="0">
                <a:solidFill>
                  <a:srgbClr val="769523"/>
                </a:solidFill>
                <a:latin typeface="Fira Sans Medium"/>
              </a:rPr>
              <a:t>Verificación de Antecedentes</a:t>
            </a:r>
            <a:endParaRPr lang="es-US" sz="6999" dirty="0">
              <a:solidFill>
                <a:srgbClr val="769523"/>
              </a:solidFill>
              <a:latin typeface="Fira Sans Medium"/>
            </a:endParaRPr>
          </a:p>
        </p:txBody>
      </p:sp>
      <p:sp>
        <p:nvSpPr>
          <p:cNvPr id="31" name="TextBox 31"/>
          <p:cNvSpPr txBox="1"/>
          <p:nvPr/>
        </p:nvSpPr>
        <p:spPr>
          <a:xfrm>
            <a:off x="1247887" y="5222739"/>
            <a:ext cx="5710122" cy="4488408"/>
          </a:xfrm>
          <a:prstGeom prst="rect">
            <a:avLst/>
          </a:prstGeom>
        </p:spPr>
        <p:txBody>
          <a:bodyPr wrap="square" lIns="0" tIns="0" rIns="0" bIns="0" rtlCol="0" anchor="t">
            <a:spAutoFit/>
          </a:bodyPr>
          <a:lstStyle/>
          <a:p>
            <a:pPr>
              <a:lnSpc>
                <a:spcPts val="3499"/>
              </a:lnSpc>
            </a:pPr>
            <a:r>
              <a:rPr lang="es-US" sz="2499" spc="12" dirty="0" smtClean="0">
                <a:solidFill>
                  <a:srgbClr val="000000"/>
                </a:solidFill>
                <a:latin typeface="Fira Sans Medium"/>
              </a:rPr>
              <a:t>La “Guía de Evaluación de Antecedentes Penales” de la Aprobación de Familias de Apoyo esta disponible como un recurso para los procedimientos de verificación de antecedentes para RFA.</a:t>
            </a:r>
          </a:p>
          <a:p>
            <a:pPr>
              <a:lnSpc>
                <a:spcPts val="3499"/>
              </a:lnSpc>
            </a:pPr>
            <a:r>
              <a:rPr lang="en-US" sz="2499" spc="12" dirty="0" smtClean="0">
                <a:solidFill>
                  <a:srgbClr val="000000"/>
                </a:solidFill>
                <a:latin typeface="Fira Sans Medium"/>
              </a:rPr>
              <a:t> </a:t>
            </a:r>
            <a:r>
              <a:rPr lang="en-US" sz="2499" spc="12" dirty="0">
                <a:solidFill>
                  <a:srgbClr val="000000"/>
                </a:solidFill>
                <a:latin typeface="Fira Sans Medium"/>
                <a:hlinkClick r:id="rId4" tooltip="http://www.cdss.ca.gov/inforesources/Resource-Family-Approval-Program"/>
              </a:rPr>
              <a:t>http://www.cdss.ca.gov/inforesources/Resource-Family-Approval-Program</a:t>
            </a:r>
          </a:p>
          <a:p>
            <a:pPr marL="0" lvl="0" indent="0">
              <a:lnSpc>
                <a:spcPts val="3499"/>
              </a:lnSpc>
              <a:spcBef>
                <a:spcPct val="0"/>
              </a:spcBef>
            </a:pPr>
            <a:endParaRPr lang="en-US" sz="2499" spc="12" dirty="0">
              <a:solidFill>
                <a:srgbClr val="000000"/>
              </a:solidFill>
              <a:latin typeface="Fira Sans Medium"/>
              <a:hlinkClick r:id="rId4" tooltip="http://www.cdss.ca.gov/inforesources/Resource-Family-Approval-Program"/>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2105388" y="5143500"/>
            <a:ext cx="3995120" cy="0"/>
          </a:xfrm>
          <a:prstGeom prst="line">
            <a:avLst/>
          </a:prstGeom>
          <a:ln w="28575" cap="rnd">
            <a:solidFill>
              <a:srgbClr val="7D8489"/>
            </a:solidFill>
            <a:prstDash val="solid"/>
            <a:headEnd type="none" w="sm" len="sm"/>
            <a:tailEnd type="none" w="sm" len="sm"/>
          </a:ln>
        </p:spPr>
      </p:sp>
      <p:grpSp>
        <p:nvGrpSpPr>
          <p:cNvPr id="5" name="Group 5"/>
          <p:cNvGrpSpPr/>
          <p:nvPr/>
        </p:nvGrpSpPr>
        <p:grpSpPr>
          <a:xfrm>
            <a:off x="7610112" y="1251691"/>
            <a:ext cx="9649187" cy="7607081"/>
            <a:chOff x="0" y="-626840"/>
            <a:chExt cx="12865583" cy="10142776"/>
          </a:xfrm>
        </p:grpSpPr>
        <p:grpSp>
          <p:nvGrpSpPr>
            <p:cNvPr id="6" name="Group 6"/>
            <p:cNvGrpSpPr/>
            <p:nvPr/>
          </p:nvGrpSpPr>
          <p:grpSpPr>
            <a:xfrm rot="-10800000">
              <a:off x="0" y="1225549"/>
              <a:ext cx="367056" cy="317905"/>
              <a:chOff x="0" y="0"/>
              <a:chExt cx="6202680" cy="5372100"/>
            </a:xfrm>
          </p:grpSpPr>
          <p:sp>
            <p:nvSpPr>
              <p:cNvPr id="7" name="Freeform 7"/>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8" name="TextBox 8"/>
            <p:cNvSpPr txBox="1"/>
            <p:nvPr/>
          </p:nvSpPr>
          <p:spPr>
            <a:xfrm>
              <a:off x="790825" y="1156959"/>
              <a:ext cx="12074758" cy="889132"/>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Sala de Estar (chimenea/calentador, alfombras, y muebles que estén limpios y en buen estado)</a:t>
              </a:r>
              <a:endParaRPr lang="es-US" sz="2000" dirty="0">
                <a:solidFill>
                  <a:srgbClr val="193A4D"/>
                </a:solidFill>
                <a:latin typeface="Fira Sans Medium"/>
              </a:endParaRPr>
            </a:p>
          </p:txBody>
        </p:sp>
        <p:sp>
          <p:nvSpPr>
            <p:cNvPr id="9" name="TextBox 9"/>
            <p:cNvSpPr txBox="1"/>
            <p:nvPr/>
          </p:nvSpPr>
          <p:spPr>
            <a:xfrm>
              <a:off x="790825" y="1970108"/>
              <a:ext cx="11250146" cy="444567"/>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Recamaras (ropa de cama, iluminación, muebles, armario/cajones) </a:t>
              </a:r>
              <a:endParaRPr lang="es-US" sz="2000" dirty="0">
                <a:solidFill>
                  <a:srgbClr val="193A4D"/>
                </a:solidFill>
                <a:latin typeface="Fira Sans Medium"/>
              </a:endParaRPr>
            </a:p>
          </p:txBody>
        </p:sp>
        <p:grpSp>
          <p:nvGrpSpPr>
            <p:cNvPr id="10" name="Group 10"/>
            <p:cNvGrpSpPr/>
            <p:nvPr/>
          </p:nvGrpSpPr>
          <p:grpSpPr>
            <a:xfrm rot="-10800000">
              <a:off x="0" y="2038697"/>
              <a:ext cx="367056" cy="317905"/>
              <a:chOff x="0" y="0"/>
              <a:chExt cx="6202680" cy="5372100"/>
            </a:xfrm>
          </p:grpSpPr>
          <p:sp>
            <p:nvSpPr>
              <p:cNvPr id="11" name="Freeform 11"/>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2" name="TextBox 12"/>
            <p:cNvSpPr txBox="1"/>
            <p:nvPr/>
          </p:nvSpPr>
          <p:spPr>
            <a:xfrm>
              <a:off x="790825" y="2787140"/>
              <a:ext cx="11250146" cy="424048"/>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Cocina (comida, cuchillos, productos de limpieza</a:t>
              </a:r>
              <a:r>
                <a:rPr lang="en-US" sz="2000" dirty="0" smtClean="0">
                  <a:solidFill>
                    <a:srgbClr val="193A4D"/>
                  </a:solidFill>
                  <a:latin typeface="Fira Sans Medium"/>
                </a:rPr>
                <a:t>)</a:t>
              </a:r>
              <a:endParaRPr lang="en-US" sz="2000" dirty="0">
                <a:solidFill>
                  <a:srgbClr val="193A4D"/>
                </a:solidFill>
                <a:latin typeface="Fira Sans Medium"/>
              </a:endParaRPr>
            </a:p>
          </p:txBody>
        </p:sp>
        <p:grpSp>
          <p:nvGrpSpPr>
            <p:cNvPr id="13" name="Group 13"/>
            <p:cNvGrpSpPr/>
            <p:nvPr/>
          </p:nvGrpSpPr>
          <p:grpSpPr>
            <a:xfrm rot="-10800000">
              <a:off x="0" y="2855730"/>
              <a:ext cx="367056" cy="317905"/>
              <a:chOff x="0" y="0"/>
              <a:chExt cx="6202680" cy="5372100"/>
            </a:xfrm>
          </p:grpSpPr>
          <p:sp>
            <p:nvSpPr>
              <p:cNvPr id="14" name="Freeform 14"/>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5" name="TextBox 15"/>
            <p:cNvSpPr txBox="1"/>
            <p:nvPr/>
          </p:nvSpPr>
          <p:spPr>
            <a:xfrm>
              <a:off x="790825" y="3604175"/>
              <a:ext cx="11250146" cy="444567"/>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Baños (seguros, limpios, &amp; funcionando</a:t>
              </a:r>
              <a:r>
                <a:rPr lang="en-US" sz="2000" dirty="0" smtClean="0">
                  <a:solidFill>
                    <a:srgbClr val="193A4D"/>
                  </a:solidFill>
                  <a:latin typeface="Fira Sans Medium"/>
                </a:rPr>
                <a:t>)</a:t>
              </a:r>
              <a:endParaRPr lang="en-US" sz="2000" dirty="0">
                <a:solidFill>
                  <a:srgbClr val="193A4D"/>
                </a:solidFill>
                <a:latin typeface="Fira Sans Medium"/>
              </a:endParaRPr>
            </a:p>
          </p:txBody>
        </p:sp>
        <p:grpSp>
          <p:nvGrpSpPr>
            <p:cNvPr id="16" name="Group 16"/>
            <p:cNvGrpSpPr/>
            <p:nvPr/>
          </p:nvGrpSpPr>
          <p:grpSpPr>
            <a:xfrm rot="-10800000">
              <a:off x="0" y="3672764"/>
              <a:ext cx="367056" cy="317905"/>
              <a:chOff x="0" y="0"/>
              <a:chExt cx="6202680" cy="5372100"/>
            </a:xfrm>
          </p:grpSpPr>
          <p:sp>
            <p:nvSpPr>
              <p:cNvPr id="17" name="Freeform 17"/>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8" name="TextBox 18"/>
            <p:cNvSpPr txBox="1"/>
            <p:nvPr/>
          </p:nvSpPr>
          <p:spPr>
            <a:xfrm>
              <a:off x="790825" y="5238241"/>
              <a:ext cx="11250146" cy="444567"/>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Pistolas/armas &amp; munición (almacenadas de una forma segura)</a:t>
              </a:r>
              <a:endParaRPr lang="es-US" sz="2000" dirty="0">
                <a:solidFill>
                  <a:srgbClr val="193A4D"/>
                </a:solidFill>
                <a:latin typeface="Fira Sans Medium"/>
              </a:endParaRPr>
            </a:p>
          </p:txBody>
        </p:sp>
        <p:grpSp>
          <p:nvGrpSpPr>
            <p:cNvPr id="19" name="Group 19"/>
            <p:cNvGrpSpPr/>
            <p:nvPr/>
          </p:nvGrpSpPr>
          <p:grpSpPr>
            <a:xfrm rot="-10800000">
              <a:off x="0" y="5306830"/>
              <a:ext cx="367056" cy="317905"/>
              <a:chOff x="0" y="0"/>
              <a:chExt cx="6202680" cy="5372100"/>
            </a:xfrm>
          </p:grpSpPr>
          <p:sp>
            <p:nvSpPr>
              <p:cNvPr id="20" name="Freeform 2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21" name="TextBox 21"/>
            <p:cNvSpPr txBox="1"/>
            <p:nvPr/>
          </p:nvSpPr>
          <p:spPr>
            <a:xfrm>
              <a:off x="790825" y="4421209"/>
              <a:ext cx="11250146" cy="424048"/>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Patios (libres de peligros y escombros</a:t>
              </a:r>
              <a:r>
                <a:rPr lang="en-US" sz="2000" dirty="0" smtClean="0">
                  <a:solidFill>
                    <a:srgbClr val="193A4D"/>
                  </a:solidFill>
                  <a:latin typeface="Fira Sans Medium"/>
                </a:rPr>
                <a:t>)</a:t>
              </a:r>
              <a:endParaRPr lang="en-US" sz="2000" dirty="0">
                <a:solidFill>
                  <a:srgbClr val="193A4D"/>
                </a:solidFill>
                <a:latin typeface="Fira Sans Medium"/>
              </a:endParaRPr>
            </a:p>
          </p:txBody>
        </p:sp>
        <p:grpSp>
          <p:nvGrpSpPr>
            <p:cNvPr id="22" name="Group 22"/>
            <p:cNvGrpSpPr/>
            <p:nvPr/>
          </p:nvGrpSpPr>
          <p:grpSpPr>
            <a:xfrm rot="-10800000">
              <a:off x="0" y="4489797"/>
              <a:ext cx="367056" cy="317905"/>
              <a:chOff x="0" y="0"/>
              <a:chExt cx="6202680" cy="5372100"/>
            </a:xfrm>
          </p:grpSpPr>
          <p:sp>
            <p:nvSpPr>
              <p:cNvPr id="23" name="Freeform 2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24" name="TextBox 24"/>
            <p:cNvSpPr txBox="1"/>
            <p:nvPr/>
          </p:nvSpPr>
          <p:spPr>
            <a:xfrm>
              <a:off x="0" y="-626840"/>
              <a:ext cx="12040971" cy="1470488"/>
            </a:xfrm>
            <a:prstGeom prst="rect">
              <a:avLst/>
            </a:prstGeom>
          </p:spPr>
          <p:txBody>
            <a:bodyPr wrap="square" lIns="0" tIns="0" rIns="0" bIns="0" rtlCol="0" anchor="t">
              <a:spAutoFit/>
            </a:bodyPr>
            <a:lstStyle/>
            <a:p>
              <a:pPr algn="ctr">
                <a:lnSpc>
                  <a:spcPts val="3780"/>
                </a:lnSpc>
              </a:pPr>
              <a:r>
                <a:rPr lang="en-US" sz="2700" dirty="0" smtClean="0">
                  <a:solidFill>
                    <a:srgbClr val="193A4D"/>
                  </a:solidFill>
                  <a:latin typeface="Fira Sans Medium"/>
                </a:rPr>
                <a:t>La </a:t>
              </a:r>
              <a:r>
                <a:rPr lang="es-US" sz="2700" dirty="0" smtClean="0">
                  <a:solidFill>
                    <a:srgbClr val="193A4D"/>
                  </a:solidFill>
                  <a:latin typeface="Fira Sans Medium"/>
                </a:rPr>
                <a:t>revisión del hogar consiste pero no esta limitada a</a:t>
              </a:r>
              <a:r>
                <a:rPr lang="en-US" sz="2700" dirty="0" smtClean="0">
                  <a:solidFill>
                    <a:srgbClr val="193A4D"/>
                  </a:solidFill>
                  <a:latin typeface="Fira Sans Medium"/>
                </a:rPr>
                <a:t>:</a:t>
              </a:r>
              <a:endParaRPr lang="en-US" sz="2700" dirty="0">
                <a:solidFill>
                  <a:srgbClr val="193A4D"/>
                </a:solidFill>
                <a:latin typeface="Fira Sans Medium"/>
              </a:endParaRPr>
            </a:p>
            <a:p>
              <a:pPr algn="ctr">
                <a:lnSpc>
                  <a:spcPts val="4759"/>
                </a:lnSpc>
              </a:pPr>
              <a:endParaRPr lang="en-US" sz="2700" dirty="0">
                <a:solidFill>
                  <a:srgbClr val="193A4D"/>
                </a:solidFill>
                <a:latin typeface="Fira Sans Medium"/>
              </a:endParaRPr>
            </a:p>
          </p:txBody>
        </p:sp>
        <p:sp>
          <p:nvSpPr>
            <p:cNvPr id="25" name="TextBox 25"/>
            <p:cNvSpPr txBox="1"/>
            <p:nvPr/>
          </p:nvSpPr>
          <p:spPr>
            <a:xfrm>
              <a:off x="790825" y="6055274"/>
              <a:ext cx="11250146" cy="444567"/>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Piscinas/cuerpos de agua (hechos inaccesibles</a:t>
              </a:r>
              <a:r>
                <a:rPr lang="en-US" sz="2000" dirty="0" smtClean="0">
                  <a:solidFill>
                    <a:srgbClr val="193A4D"/>
                  </a:solidFill>
                  <a:latin typeface="Fira Sans Medium"/>
                </a:rPr>
                <a:t>)</a:t>
              </a:r>
              <a:endParaRPr lang="en-US" sz="2000" dirty="0">
                <a:solidFill>
                  <a:srgbClr val="193A4D"/>
                </a:solidFill>
                <a:latin typeface="Fira Sans Medium"/>
              </a:endParaRPr>
            </a:p>
          </p:txBody>
        </p:sp>
        <p:sp>
          <p:nvSpPr>
            <p:cNvPr id="26" name="TextBox 26"/>
            <p:cNvSpPr txBox="1"/>
            <p:nvPr/>
          </p:nvSpPr>
          <p:spPr>
            <a:xfrm>
              <a:off x="790825" y="6872308"/>
              <a:ext cx="11250146" cy="1778264"/>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La capacitada esta limitada a 6 niños en el hogar incluyendo adoptados, biológicos, tutela legal, y niños de Dependiente No Menor (18 anos - 21 anos de edad) por hogar</a:t>
              </a:r>
            </a:p>
            <a:p>
              <a:pPr>
                <a:lnSpc>
                  <a:spcPts val="2600"/>
                </a:lnSpc>
              </a:pPr>
              <a:endParaRPr lang="en-US" sz="2000" dirty="0">
                <a:solidFill>
                  <a:srgbClr val="193A4D"/>
                </a:solidFill>
                <a:latin typeface="Fira Sans Medium"/>
              </a:endParaRPr>
            </a:p>
          </p:txBody>
        </p:sp>
        <p:sp>
          <p:nvSpPr>
            <p:cNvPr id="27" name="TextBox 27"/>
            <p:cNvSpPr txBox="1"/>
            <p:nvPr/>
          </p:nvSpPr>
          <p:spPr>
            <a:xfrm>
              <a:off x="790825" y="8626804"/>
              <a:ext cx="11250146" cy="889132"/>
            </a:xfrm>
            <a:prstGeom prst="rect">
              <a:avLst/>
            </a:prstGeom>
          </p:spPr>
          <p:txBody>
            <a:bodyPr lIns="0" tIns="0" rIns="0" bIns="0" rtlCol="0" anchor="t">
              <a:spAutoFit/>
            </a:bodyPr>
            <a:lstStyle/>
            <a:p>
              <a:pPr>
                <a:lnSpc>
                  <a:spcPts val="2600"/>
                </a:lnSpc>
              </a:pPr>
              <a:r>
                <a:rPr lang="es-US" sz="2000" dirty="0" smtClean="0">
                  <a:solidFill>
                    <a:srgbClr val="193A4D"/>
                  </a:solidFill>
                  <a:latin typeface="Fira Sans Medium"/>
                </a:rPr>
                <a:t>La Capacidad será determinada por su Trabajador Social de RFA en consulta con usted.</a:t>
              </a:r>
              <a:endParaRPr lang="es-US" sz="2000" dirty="0">
                <a:solidFill>
                  <a:srgbClr val="193A4D"/>
                </a:solidFill>
                <a:latin typeface="Fira Sans Medium"/>
              </a:endParaRPr>
            </a:p>
          </p:txBody>
        </p:sp>
        <p:grpSp>
          <p:nvGrpSpPr>
            <p:cNvPr id="28" name="Group 28"/>
            <p:cNvGrpSpPr/>
            <p:nvPr/>
          </p:nvGrpSpPr>
          <p:grpSpPr>
            <a:xfrm rot="-10800000">
              <a:off x="0" y="6163878"/>
              <a:ext cx="367056" cy="317905"/>
              <a:chOff x="0" y="0"/>
              <a:chExt cx="6202680" cy="5372100"/>
            </a:xfrm>
          </p:grpSpPr>
          <p:sp>
            <p:nvSpPr>
              <p:cNvPr id="29" name="Freeform 29"/>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30" name="Group 30"/>
            <p:cNvGrpSpPr/>
            <p:nvPr/>
          </p:nvGrpSpPr>
          <p:grpSpPr>
            <a:xfrm rot="-10800000">
              <a:off x="0" y="8594216"/>
              <a:ext cx="367056" cy="317905"/>
              <a:chOff x="0" y="0"/>
              <a:chExt cx="6202680" cy="5372100"/>
            </a:xfrm>
          </p:grpSpPr>
          <p:sp>
            <p:nvSpPr>
              <p:cNvPr id="31" name="Freeform 31"/>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32" name="Group 32"/>
            <p:cNvGrpSpPr/>
            <p:nvPr/>
          </p:nvGrpSpPr>
          <p:grpSpPr>
            <a:xfrm rot="-10800000">
              <a:off x="0" y="7029586"/>
              <a:ext cx="367056" cy="317905"/>
              <a:chOff x="0" y="0"/>
              <a:chExt cx="6202680" cy="5372100"/>
            </a:xfrm>
          </p:grpSpPr>
          <p:sp>
            <p:nvSpPr>
              <p:cNvPr id="33" name="Freeform 3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grpSp>
        <p:nvGrpSpPr>
          <p:cNvPr id="34" name="Group 34"/>
          <p:cNvGrpSpPr/>
          <p:nvPr/>
        </p:nvGrpSpPr>
        <p:grpSpPr>
          <a:xfrm>
            <a:off x="1044330" y="1909345"/>
            <a:ext cx="6117236" cy="2887156"/>
            <a:chOff x="-782843" y="250032"/>
            <a:chExt cx="8156315" cy="3849541"/>
          </a:xfrm>
        </p:grpSpPr>
        <p:sp>
          <p:nvSpPr>
            <p:cNvPr id="35" name="Freeform 35"/>
            <p:cNvSpPr/>
            <p:nvPr/>
          </p:nvSpPr>
          <p:spPr>
            <a:xfrm>
              <a:off x="2928437" y="1699292"/>
              <a:ext cx="2582720" cy="2400281"/>
            </a:xfrm>
            <a:custGeom>
              <a:avLst/>
              <a:gdLst/>
              <a:ahLst/>
              <a:cxnLst/>
              <a:rect l="l" t="t" r="r" b="b"/>
              <a:pathLst>
                <a:path w="2582720" h="2400281">
                  <a:moveTo>
                    <a:pt x="0" y="0"/>
                  </a:moveTo>
                  <a:lnTo>
                    <a:pt x="2582720" y="0"/>
                  </a:lnTo>
                  <a:lnTo>
                    <a:pt x="2582720" y="2400281"/>
                  </a:lnTo>
                  <a:lnTo>
                    <a:pt x="0" y="240028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6" name="TextBox 36"/>
            <p:cNvSpPr txBox="1"/>
            <p:nvPr/>
          </p:nvSpPr>
          <p:spPr>
            <a:xfrm>
              <a:off x="-782843" y="250032"/>
              <a:ext cx="8156315" cy="3351345"/>
            </a:xfrm>
            <a:prstGeom prst="rect">
              <a:avLst/>
            </a:prstGeom>
          </p:spPr>
          <p:txBody>
            <a:bodyPr wrap="square" lIns="0" tIns="0" rIns="0" bIns="0" rtlCol="0" anchor="t">
              <a:spAutoFit/>
            </a:bodyPr>
            <a:lstStyle/>
            <a:p>
              <a:pPr marL="0" lvl="0" indent="0" algn="l">
                <a:lnSpc>
                  <a:spcPts val="9799"/>
                </a:lnSpc>
                <a:spcBef>
                  <a:spcPct val="0"/>
                </a:spcBef>
              </a:pPr>
              <a:r>
                <a:rPr lang="en-US" sz="6999" dirty="0" smtClean="0">
                  <a:solidFill>
                    <a:srgbClr val="769523"/>
                  </a:solidFill>
                  <a:latin typeface="Fira Sans Medium"/>
                </a:rPr>
                <a:t>Revision del </a:t>
              </a:r>
              <a:r>
                <a:rPr lang="es-US" sz="6999" dirty="0" smtClean="0">
                  <a:solidFill>
                    <a:srgbClr val="769523"/>
                  </a:solidFill>
                  <a:latin typeface="Fira Sans Medium"/>
                </a:rPr>
                <a:t>Hogar</a:t>
              </a:r>
              <a:endParaRPr lang="es-US" sz="6999" dirty="0">
                <a:solidFill>
                  <a:srgbClr val="769523"/>
                </a:solidFill>
                <a:latin typeface="Fira Sans Medium"/>
              </a:endParaRPr>
            </a:p>
          </p:txBody>
        </p:sp>
      </p:grpSp>
      <p:sp>
        <p:nvSpPr>
          <p:cNvPr id="37" name="TextBox 37"/>
          <p:cNvSpPr txBox="1"/>
          <p:nvPr/>
        </p:nvSpPr>
        <p:spPr>
          <a:xfrm>
            <a:off x="1631462" y="5571001"/>
            <a:ext cx="4942974" cy="4488408"/>
          </a:xfrm>
          <a:prstGeom prst="rect">
            <a:avLst/>
          </a:prstGeom>
        </p:spPr>
        <p:txBody>
          <a:bodyPr lIns="0" tIns="0" rIns="0" bIns="0" rtlCol="0" anchor="t">
            <a:spAutoFit/>
          </a:bodyPr>
          <a:lstStyle/>
          <a:p>
            <a:pPr>
              <a:lnSpc>
                <a:spcPts val="3499"/>
              </a:lnSpc>
            </a:pPr>
            <a:r>
              <a:rPr lang="es-US" sz="2499" spc="12" dirty="0" smtClean="0">
                <a:solidFill>
                  <a:srgbClr val="000000"/>
                </a:solidFill>
                <a:latin typeface="Fira Sans Medium"/>
              </a:rPr>
              <a:t>La revisión de salud y seguridad es una evaluación de la salud y seguridad del hogar, terrenos, espacio de actividades al aire libre, y áreas de almacenamiento. Además, un repaso de la habilidad de el solicitante de cuidar y supervisar a los niños.</a:t>
            </a:r>
          </a:p>
          <a:p>
            <a:pPr>
              <a:lnSpc>
                <a:spcPts val="3499"/>
              </a:lnSpc>
            </a:pPr>
            <a:endParaRPr lang="en-US" sz="2499" spc="12" dirty="0">
              <a:solidFill>
                <a:srgbClr val="000000"/>
              </a:solidFill>
              <a:latin typeface="Fira Sans Medium"/>
            </a:endParaRPr>
          </a:p>
          <a:p>
            <a:pPr marL="0" lvl="0" indent="0">
              <a:lnSpc>
                <a:spcPts val="3499"/>
              </a:lnSpc>
              <a:spcBef>
                <a:spcPct val="0"/>
              </a:spcBef>
            </a:pPr>
            <a:endParaRPr lang="en-US" sz="2499" spc="12" dirty="0">
              <a:solidFill>
                <a:srgbClr val="000000"/>
              </a:solidFill>
              <a:latin typeface="Fira Sans Medium"/>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a:grpSpLocks noChangeAspect="1"/>
          </p:cNvGrpSpPr>
          <p:nvPr/>
        </p:nvGrpSpPr>
        <p:grpSpPr>
          <a:xfrm>
            <a:off x="1542042" y="2671215"/>
            <a:ext cx="4071530" cy="3525762"/>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987" r="-14987"/>
              </a:stretch>
            </a:blipFill>
          </p:spPr>
        </p:sp>
      </p:grpSp>
      <p:grpSp>
        <p:nvGrpSpPr>
          <p:cNvPr id="6" name="Group 6"/>
          <p:cNvGrpSpPr>
            <a:grpSpLocks noChangeAspect="1"/>
          </p:cNvGrpSpPr>
          <p:nvPr/>
        </p:nvGrpSpPr>
        <p:grpSpPr>
          <a:xfrm>
            <a:off x="7109761" y="2671215"/>
            <a:ext cx="4071530" cy="3525762"/>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3"/>
              <a:stretch>
                <a:fillRect l="-14865" r="-14865"/>
              </a:stretch>
            </a:blipFill>
          </p:spPr>
        </p:sp>
      </p:grpSp>
      <p:grpSp>
        <p:nvGrpSpPr>
          <p:cNvPr id="8" name="Group 8"/>
          <p:cNvGrpSpPr>
            <a:grpSpLocks noChangeAspect="1"/>
          </p:cNvGrpSpPr>
          <p:nvPr/>
        </p:nvGrpSpPr>
        <p:grpSpPr>
          <a:xfrm>
            <a:off x="12677480" y="2671215"/>
            <a:ext cx="4071530" cy="3525762"/>
            <a:chOff x="0" y="0"/>
            <a:chExt cx="4282440" cy="3708400"/>
          </a:xfrm>
        </p:grpSpPr>
        <p:sp>
          <p:nvSpPr>
            <p:cNvPr id="9" name="Freeform 9"/>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14865" r="-14865"/>
              </a:stretch>
            </a:blipFill>
          </p:spPr>
        </p:sp>
      </p:grpSp>
      <p:sp>
        <p:nvSpPr>
          <p:cNvPr id="10" name="TextBox 10"/>
          <p:cNvSpPr txBox="1"/>
          <p:nvPr/>
        </p:nvSpPr>
        <p:spPr>
          <a:xfrm>
            <a:off x="791736" y="123825"/>
            <a:ext cx="14372063" cy="923330"/>
          </a:xfrm>
          <a:prstGeom prst="rect">
            <a:avLst/>
          </a:prstGeom>
        </p:spPr>
        <p:txBody>
          <a:bodyPr wrap="square" lIns="0" tIns="0" rIns="0" bIns="0" rtlCol="0" anchor="t">
            <a:spAutoFit/>
          </a:bodyPr>
          <a:lstStyle/>
          <a:p>
            <a:pPr>
              <a:lnSpc>
                <a:spcPts val="7199"/>
              </a:lnSpc>
            </a:pPr>
            <a:r>
              <a:rPr lang="es-US" sz="5999" spc="179" dirty="0" smtClean="0">
                <a:solidFill>
                  <a:srgbClr val="FFFFFF"/>
                </a:solidFill>
                <a:latin typeface="Fira Sans Medium Bold"/>
              </a:rPr>
              <a:t>Preparando</a:t>
            </a:r>
            <a:r>
              <a:rPr lang="en-US" sz="5999" spc="179" dirty="0" smtClean="0">
                <a:solidFill>
                  <a:srgbClr val="FFFFFF"/>
                </a:solidFill>
                <a:latin typeface="Fira Sans Medium Bold"/>
              </a:rPr>
              <a:t> </a:t>
            </a:r>
            <a:r>
              <a:rPr lang="es-US" sz="5999" spc="179" dirty="0" smtClean="0">
                <a:solidFill>
                  <a:srgbClr val="FFFFFF"/>
                </a:solidFill>
                <a:latin typeface="Fira Sans Medium Bold"/>
              </a:rPr>
              <a:t>su Hogar </a:t>
            </a:r>
            <a:r>
              <a:rPr lang="en-US" sz="5999" spc="179" dirty="0" smtClean="0">
                <a:solidFill>
                  <a:srgbClr val="FFFFFF"/>
                </a:solidFill>
                <a:latin typeface="Fira Sans Medium Bold"/>
              </a:rPr>
              <a:t>para la Revision</a:t>
            </a:r>
            <a:endParaRPr lang="en-US" sz="5999" spc="179" dirty="0">
              <a:solidFill>
                <a:srgbClr val="FFFFFF"/>
              </a:solidFill>
              <a:latin typeface="Fira Sans Medium Bold"/>
            </a:endParaRPr>
          </a:p>
        </p:txBody>
      </p:sp>
      <p:sp>
        <p:nvSpPr>
          <p:cNvPr id="11" name="TextBox 11"/>
          <p:cNvSpPr txBox="1"/>
          <p:nvPr/>
        </p:nvSpPr>
        <p:spPr>
          <a:xfrm>
            <a:off x="1314450" y="6489320"/>
            <a:ext cx="4526714" cy="1384995"/>
          </a:xfrm>
          <a:prstGeom prst="rect">
            <a:avLst/>
          </a:prstGeom>
        </p:spPr>
        <p:txBody>
          <a:bodyPr lIns="0" tIns="0" rIns="0" bIns="0" rtlCol="0" anchor="t">
            <a:spAutoFit/>
          </a:bodyPr>
          <a:lstStyle/>
          <a:p>
            <a:pPr algn="ctr">
              <a:lnSpc>
                <a:spcPts val="5399"/>
              </a:lnSpc>
            </a:pPr>
            <a:r>
              <a:rPr lang="es-US" sz="4499" spc="134" dirty="0" smtClean="0">
                <a:solidFill>
                  <a:srgbClr val="769523"/>
                </a:solidFill>
                <a:latin typeface="Playlist Script Bold"/>
              </a:rPr>
              <a:t>Su Hogar a Prueba de Niños</a:t>
            </a:r>
            <a:endParaRPr lang="es-US" sz="4499" spc="134" dirty="0">
              <a:solidFill>
                <a:srgbClr val="769523"/>
              </a:solidFill>
              <a:latin typeface="Playlist Script Bold"/>
            </a:endParaRPr>
          </a:p>
        </p:txBody>
      </p:sp>
      <p:sp>
        <p:nvSpPr>
          <p:cNvPr id="12" name="TextBox 12"/>
          <p:cNvSpPr txBox="1"/>
          <p:nvPr/>
        </p:nvSpPr>
        <p:spPr>
          <a:xfrm>
            <a:off x="1066800" y="7965763"/>
            <a:ext cx="4868650" cy="2205732"/>
          </a:xfrm>
          <a:prstGeom prst="rect">
            <a:avLst/>
          </a:prstGeom>
        </p:spPr>
        <p:txBody>
          <a:bodyPr wrap="square" lIns="0" tIns="0" rIns="0" bIns="0" rtlCol="0" anchor="t">
            <a:spAutoFit/>
          </a:bodyPr>
          <a:lstStyle/>
          <a:p>
            <a:pPr marL="669286" lvl="1" indent="-334643">
              <a:lnSpc>
                <a:spcPts val="4339"/>
              </a:lnSpc>
              <a:buFont typeface="Arial"/>
              <a:buChar char="•"/>
            </a:pPr>
            <a:r>
              <a:rPr lang="es-US" sz="3099" spc="15" dirty="0" smtClean="0">
                <a:solidFill>
                  <a:srgbClr val="000000"/>
                </a:solidFill>
                <a:latin typeface="Fira Sans Light"/>
              </a:rPr>
              <a:t>Instale dispositivos de seguridad</a:t>
            </a:r>
          </a:p>
          <a:p>
            <a:pPr marL="669286" lvl="1" indent="-334643">
              <a:lnSpc>
                <a:spcPts val="4339"/>
              </a:lnSpc>
              <a:buFont typeface="Arial"/>
              <a:buChar char="•"/>
            </a:pPr>
            <a:r>
              <a:rPr lang="es-US" sz="3099" spc="15" dirty="0" smtClean="0">
                <a:solidFill>
                  <a:srgbClr val="000000"/>
                </a:solidFill>
                <a:latin typeface="Fira Sans Light"/>
              </a:rPr>
              <a:t>Prevenga el acceso a objetos peligrosos</a:t>
            </a:r>
            <a:endParaRPr lang="es-US" sz="3099" spc="15" dirty="0">
              <a:solidFill>
                <a:srgbClr val="000000"/>
              </a:solidFill>
              <a:latin typeface="Fira Sans Light"/>
            </a:endParaRPr>
          </a:p>
        </p:txBody>
      </p:sp>
      <p:sp>
        <p:nvSpPr>
          <p:cNvPr id="13" name="TextBox 13"/>
          <p:cNvSpPr txBox="1"/>
          <p:nvPr/>
        </p:nvSpPr>
        <p:spPr>
          <a:xfrm>
            <a:off x="6768724" y="6489319"/>
            <a:ext cx="5040940" cy="1384995"/>
          </a:xfrm>
          <a:prstGeom prst="rect">
            <a:avLst/>
          </a:prstGeom>
        </p:spPr>
        <p:txBody>
          <a:bodyPr wrap="square" lIns="0" tIns="0" rIns="0" bIns="0" rtlCol="0" anchor="t">
            <a:spAutoFit/>
          </a:bodyPr>
          <a:lstStyle/>
          <a:p>
            <a:pPr algn="ctr">
              <a:lnSpc>
                <a:spcPts val="5399"/>
              </a:lnSpc>
            </a:pPr>
            <a:r>
              <a:rPr lang="es-US" sz="4499" spc="134" dirty="0" smtClean="0">
                <a:solidFill>
                  <a:srgbClr val="769523"/>
                </a:solidFill>
                <a:latin typeface="Playlist Script Bold"/>
              </a:rPr>
              <a:t>Botiquín de Primeros Auxilios</a:t>
            </a:r>
            <a:endParaRPr lang="es-US" sz="4499" spc="134" dirty="0">
              <a:solidFill>
                <a:srgbClr val="769523"/>
              </a:solidFill>
              <a:latin typeface="Playlist Script Bold"/>
            </a:endParaRPr>
          </a:p>
        </p:txBody>
      </p:sp>
      <p:sp>
        <p:nvSpPr>
          <p:cNvPr id="14" name="TextBox 14"/>
          <p:cNvSpPr txBox="1"/>
          <p:nvPr/>
        </p:nvSpPr>
        <p:spPr>
          <a:xfrm>
            <a:off x="6858000" y="7965763"/>
            <a:ext cx="4951664" cy="2205732"/>
          </a:xfrm>
          <a:prstGeom prst="rect">
            <a:avLst/>
          </a:prstGeom>
        </p:spPr>
        <p:txBody>
          <a:bodyPr wrap="square" lIns="0" tIns="0" rIns="0" bIns="0" rtlCol="0" anchor="t">
            <a:spAutoFit/>
          </a:bodyPr>
          <a:lstStyle/>
          <a:p>
            <a:pPr marL="669286" lvl="1" indent="-334643">
              <a:lnSpc>
                <a:spcPts val="4339"/>
              </a:lnSpc>
              <a:buFont typeface="Arial"/>
              <a:buChar char="•"/>
            </a:pPr>
            <a:r>
              <a:rPr lang="es-US" sz="3099" spc="15" dirty="0" smtClean="0">
                <a:solidFill>
                  <a:srgbClr val="000000"/>
                </a:solidFill>
                <a:latin typeface="Fira Sans Light"/>
              </a:rPr>
              <a:t>Botiquín de Primeros Auxilios</a:t>
            </a:r>
          </a:p>
          <a:p>
            <a:pPr marL="669286" lvl="1" indent="-334643">
              <a:lnSpc>
                <a:spcPts val="4339"/>
              </a:lnSpc>
              <a:buFont typeface="Arial"/>
              <a:buChar char="•"/>
            </a:pPr>
            <a:r>
              <a:rPr lang="es-US" sz="3099" spc="15" dirty="0" smtClean="0">
                <a:solidFill>
                  <a:srgbClr val="000000"/>
                </a:solidFill>
                <a:latin typeface="Fira Sans Light"/>
              </a:rPr>
              <a:t>Manual de Primeros Auxilios </a:t>
            </a:r>
            <a:endParaRPr lang="es-US" sz="3099" spc="15" dirty="0">
              <a:solidFill>
                <a:srgbClr val="000000"/>
              </a:solidFill>
              <a:latin typeface="Fira Sans Light"/>
            </a:endParaRPr>
          </a:p>
        </p:txBody>
      </p:sp>
      <p:sp>
        <p:nvSpPr>
          <p:cNvPr id="15" name="TextBox 15"/>
          <p:cNvSpPr txBox="1"/>
          <p:nvPr/>
        </p:nvSpPr>
        <p:spPr>
          <a:xfrm>
            <a:off x="12449888" y="6362700"/>
            <a:ext cx="5088192" cy="1343188"/>
          </a:xfrm>
          <a:prstGeom prst="rect">
            <a:avLst/>
          </a:prstGeom>
        </p:spPr>
        <p:txBody>
          <a:bodyPr wrap="square" lIns="0" tIns="0" rIns="0" bIns="0" rtlCol="0" anchor="t">
            <a:spAutoFit/>
          </a:bodyPr>
          <a:lstStyle/>
          <a:p>
            <a:pPr algn="ctr">
              <a:lnSpc>
                <a:spcPts val="5399"/>
              </a:lnSpc>
            </a:pPr>
            <a:r>
              <a:rPr lang="es-US" sz="4499" spc="134" dirty="0" smtClean="0">
                <a:solidFill>
                  <a:srgbClr val="769523"/>
                </a:solidFill>
                <a:latin typeface="Playlist Script Bold"/>
              </a:rPr>
              <a:t>Recomendaciones de Mascotas</a:t>
            </a:r>
            <a:endParaRPr lang="es-US" sz="4499" spc="134" dirty="0">
              <a:solidFill>
                <a:srgbClr val="769523"/>
              </a:solidFill>
              <a:latin typeface="Playlist Script Bold"/>
            </a:endParaRPr>
          </a:p>
        </p:txBody>
      </p:sp>
      <p:sp>
        <p:nvSpPr>
          <p:cNvPr id="16" name="TextBox 16"/>
          <p:cNvSpPr txBox="1"/>
          <p:nvPr/>
        </p:nvSpPr>
        <p:spPr>
          <a:xfrm>
            <a:off x="13011366" y="7871611"/>
            <a:ext cx="4526714" cy="1102866"/>
          </a:xfrm>
          <a:prstGeom prst="rect">
            <a:avLst/>
          </a:prstGeom>
        </p:spPr>
        <p:txBody>
          <a:bodyPr lIns="0" tIns="0" rIns="0" bIns="0" rtlCol="0" anchor="t">
            <a:spAutoFit/>
          </a:bodyPr>
          <a:lstStyle/>
          <a:p>
            <a:pPr marL="669286" lvl="1" indent="-334643">
              <a:lnSpc>
                <a:spcPts val="4339"/>
              </a:lnSpc>
              <a:buFont typeface="Arial"/>
              <a:buChar char="•"/>
            </a:pPr>
            <a:r>
              <a:rPr lang="es-US" sz="3099" spc="15" dirty="0" smtClean="0">
                <a:solidFill>
                  <a:srgbClr val="000000"/>
                </a:solidFill>
                <a:latin typeface="Fira Sans Light"/>
              </a:rPr>
              <a:t>Vacunas</a:t>
            </a:r>
          </a:p>
          <a:p>
            <a:pPr marL="669286" lvl="1" indent="-334643">
              <a:lnSpc>
                <a:spcPts val="4339"/>
              </a:lnSpc>
              <a:buFont typeface="Arial"/>
              <a:buChar char="•"/>
            </a:pPr>
            <a:r>
              <a:rPr lang="es-US" sz="3099" spc="15" dirty="0" smtClean="0">
                <a:solidFill>
                  <a:srgbClr val="000000"/>
                </a:solidFill>
                <a:latin typeface="Fira Sans Light"/>
              </a:rPr>
              <a:t>Licencias </a:t>
            </a:r>
            <a:endParaRPr lang="es-US" sz="3099" spc="15" dirty="0">
              <a:solidFill>
                <a:srgbClr val="000000"/>
              </a:solidFill>
              <a:latin typeface="Fira Sans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304699" y="-94681"/>
            <a:ext cx="12387786" cy="10727265"/>
            <a:chOff x="0" y="0"/>
            <a:chExt cx="4282440" cy="3708400"/>
          </a:xfrm>
        </p:grpSpPr>
        <p:sp>
          <p:nvSpPr>
            <p:cNvPr id="3" name="Freeform 3"/>
            <p:cNvSpPr/>
            <p:nvPr/>
          </p:nvSpPr>
          <p:spPr>
            <a:xfrm rot="5400000">
              <a:off x="287020" y="-287020"/>
              <a:ext cx="3708400" cy="4282440"/>
            </a:xfrm>
            <a:custGeom>
              <a:avLst/>
              <a:gdLst/>
              <a:ahLst/>
              <a:cxnLst/>
              <a:rect l="l" t="t" r="r" b="b"/>
              <a:pathLst>
                <a:path w="3708400" h="4282440">
                  <a:moveTo>
                    <a:pt x="0" y="1070610"/>
                  </a:moveTo>
                  <a:lnTo>
                    <a:pt x="0" y="3211830"/>
                  </a:lnTo>
                  <a:lnTo>
                    <a:pt x="1854200" y="4282440"/>
                  </a:lnTo>
                  <a:lnTo>
                    <a:pt x="3708400" y="3211830"/>
                  </a:lnTo>
                  <a:lnTo>
                    <a:pt x="3708400" y="1070610"/>
                  </a:lnTo>
                  <a:lnTo>
                    <a:pt x="1854200" y="0"/>
                  </a:lnTo>
                  <a:close/>
                </a:path>
              </a:pathLst>
            </a:custGeom>
            <a:blipFill>
              <a:blip r:embed="rId2"/>
              <a:stretch>
                <a:fillRect l="-53533" t="-19465" r="-53533"/>
              </a:stretch>
            </a:blipFill>
          </p:spPr>
        </p:sp>
      </p:grpSp>
      <p:grpSp>
        <p:nvGrpSpPr>
          <p:cNvPr id="4" name="Group 4"/>
          <p:cNvGrpSpPr/>
          <p:nvPr/>
        </p:nvGrpSpPr>
        <p:grpSpPr>
          <a:xfrm rot="-5400000">
            <a:off x="13144500" y="4372374"/>
            <a:ext cx="10287000" cy="1542251"/>
            <a:chOff x="0" y="0"/>
            <a:chExt cx="35832548" cy="5372100"/>
          </a:xfrm>
        </p:grpSpPr>
        <p:sp>
          <p:nvSpPr>
            <p:cNvPr id="5" name="Freeform 5"/>
            <p:cNvSpPr/>
            <p:nvPr/>
          </p:nvSpPr>
          <p:spPr>
            <a:xfrm>
              <a:off x="0" y="0"/>
              <a:ext cx="35832548" cy="5372100"/>
            </a:xfrm>
            <a:custGeom>
              <a:avLst/>
              <a:gdLst/>
              <a:ahLst/>
              <a:cxnLst/>
              <a:rect l="l" t="t" r="r" b="b"/>
              <a:pathLst>
                <a:path w="35832548" h="5372100">
                  <a:moveTo>
                    <a:pt x="34281880" y="0"/>
                  </a:moveTo>
                  <a:lnTo>
                    <a:pt x="1550670" y="0"/>
                  </a:lnTo>
                  <a:lnTo>
                    <a:pt x="0" y="2686050"/>
                  </a:lnTo>
                  <a:lnTo>
                    <a:pt x="1550670" y="5372100"/>
                  </a:lnTo>
                  <a:lnTo>
                    <a:pt x="34281880" y="5372100"/>
                  </a:lnTo>
                  <a:lnTo>
                    <a:pt x="35832548" y="2686050"/>
                  </a:lnTo>
                  <a:lnTo>
                    <a:pt x="34281880" y="0"/>
                  </a:lnTo>
                  <a:close/>
                </a:path>
              </a:pathLst>
            </a:custGeom>
            <a:solidFill>
              <a:srgbClr val="769523"/>
            </a:solidFill>
          </p:spPr>
        </p:sp>
      </p:grpSp>
      <p:sp>
        <p:nvSpPr>
          <p:cNvPr id="6" name="TextBox 6"/>
          <p:cNvSpPr txBox="1"/>
          <p:nvPr/>
        </p:nvSpPr>
        <p:spPr>
          <a:xfrm>
            <a:off x="8083088" y="534984"/>
            <a:ext cx="9433786" cy="5642570"/>
          </a:xfrm>
          <a:prstGeom prst="rect">
            <a:avLst/>
          </a:prstGeom>
        </p:spPr>
        <p:txBody>
          <a:bodyPr wrap="square" lIns="0" tIns="0" rIns="0" bIns="0" rtlCol="0" anchor="t">
            <a:spAutoFit/>
          </a:bodyPr>
          <a:lstStyle/>
          <a:p>
            <a:pPr>
              <a:lnSpc>
                <a:spcPts val="10999"/>
              </a:lnSpc>
            </a:pPr>
            <a:r>
              <a:rPr lang="es-US" sz="9999" dirty="0" smtClean="0">
                <a:solidFill>
                  <a:srgbClr val="193A4D"/>
                </a:solidFill>
                <a:latin typeface="Fira Sans Medium Bold"/>
              </a:rPr>
              <a:t>Para ayudarlo a prepararse para la Revisión del Hogar </a:t>
            </a:r>
            <a:r>
              <a:rPr lang="en-US" sz="9999" dirty="0" smtClean="0">
                <a:solidFill>
                  <a:srgbClr val="193A4D"/>
                </a:solidFill>
                <a:latin typeface="Fira Sans Medium Bold"/>
              </a:rPr>
              <a:t>...</a:t>
            </a:r>
            <a:endParaRPr lang="en-US" sz="9999" dirty="0">
              <a:solidFill>
                <a:srgbClr val="193A4D"/>
              </a:solidFill>
              <a:latin typeface="Fira Sans Medium Bold"/>
            </a:endParaRPr>
          </a:p>
        </p:txBody>
      </p:sp>
      <p:sp>
        <p:nvSpPr>
          <p:cNvPr id="7" name="TextBox 7"/>
          <p:cNvSpPr txBox="1"/>
          <p:nvPr/>
        </p:nvSpPr>
        <p:spPr>
          <a:xfrm>
            <a:off x="7828153" y="6766544"/>
            <a:ext cx="9548394" cy="1795363"/>
          </a:xfrm>
          <a:prstGeom prst="rect">
            <a:avLst/>
          </a:prstGeom>
        </p:spPr>
        <p:txBody>
          <a:bodyPr lIns="0" tIns="0" rIns="0" bIns="0" rtlCol="0" anchor="t">
            <a:spAutoFit/>
          </a:bodyPr>
          <a:lstStyle/>
          <a:p>
            <a:pPr>
              <a:lnSpc>
                <a:spcPts val="3548"/>
              </a:lnSpc>
            </a:pPr>
            <a:r>
              <a:rPr lang="es-US" sz="2534" spc="12" dirty="0" smtClean="0">
                <a:solidFill>
                  <a:srgbClr val="000000"/>
                </a:solidFill>
                <a:latin typeface="Fira Sans Medium"/>
              </a:rPr>
              <a:t>Los siguientes dispositivos proveen:</a:t>
            </a:r>
          </a:p>
          <a:p>
            <a:pPr marL="547169" lvl="1" indent="-273585">
              <a:lnSpc>
                <a:spcPts val="3548"/>
              </a:lnSpc>
              <a:buFont typeface="Arial"/>
              <a:buChar char="•"/>
            </a:pPr>
            <a:r>
              <a:rPr lang="es-US" sz="2534" spc="12" dirty="0" smtClean="0">
                <a:solidFill>
                  <a:srgbClr val="000000"/>
                </a:solidFill>
                <a:latin typeface="Fira Sans Medium"/>
              </a:rPr>
              <a:t>Ejemplos de hogares listos para la revisión del hogar.</a:t>
            </a:r>
          </a:p>
          <a:p>
            <a:pPr marL="547169" lvl="1" indent="-273585">
              <a:lnSpc>
                <a:spcPts val="3548"/>
              </a:lnSpc>
              <a:buFont typeface="Arial"/>
              <a:buChar char="•"/>
            </a:pPr>
            <a:r>
              <a:rPr lang="es-US" sz="2534" spc="12" dirty="0" smtClean="0">
                <a:solidFill>
                  <a:srgbClr val="000000"/>
                </a:solidFill>
                <a:latin typeface="Fira Sans Medium"/>
              </a:rPr>
              <a:t>Ejemplos de hogares con peligros a la salud/seguridad del</a:t>
            </a:r>
          </a:p>
          <a:p>
            <a:pPr marL="547169" lvl="1" indent="-273585">
              <a:lnSpc>
                <a:spcPts val="3548"/>
              </a:lnSpc>
              <a:buFont typeface="Arial"/>
              <a:buChar char="•"/>
            </a:pPr>
            <a:r>
              <a:rPr lang="es-US" sz="2534" spc="12" dirty="0" smtClean="0">
                <a:solidFill>
                  <a:srgbClr val="000000"/>
                </a:solidFill>
                <a:latin typeface="Fira Sans Medium"/>
              </a:rPr>
              <a:t> un niño.</a:t>
            </a:r>
            <a:endParaRPr lang="es-US" sz="2534" spc="12" dirty="0">
              <a:solidFill>
                <a:srgbClr val="000000"/>
              </a:solidFill>
              <a:latin typeface="Fira Sans Medium"/>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93A4D"/>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8488866" y="2389321"/>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2773695" y="-3808650"/>
            <a:ext cx="15347817" cy="13290518"/>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2006" r="-2179"/>
              </a:stretch>
            </a:blipFill>
          </p:spPr>
        </p:sp>
      </p:grpSp>
      <p:grpSp>
        <p:nvGrpSpPr>
          <p:cNvPr id="6" name="Group 6"/>
          <p:cNvGrpSpPr/>
          <p:nvPr/>
        </p:nvGrpSpPr>
        <p:grpSpPr>
          <a:xfrm rot="-10800000">
            <a:off x="9141823" y="-8724230"/>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193A4D"/>
            </a:solidFill>
          </p:spPr>
        </p:sp>
      </p:grpSp>
      <p:sp>
        <p:nvSpPr>
          <p:cNvPr id="8" name="TextBox 8"/>
          <p:cNvSpPr txBox="1"/>
          <p:nvPr/>
        </p:nvSpPr>
        <p:spPr>
          <a:xfrm>
            <a:off x="12007838" y="3543300"/>
            <a:ext cx="5919035" cy="6463308"/>
          </a:xfrm>
          <a:prstGeom prst="rect">
            <a:avLst/>
          </a:prstGeom>
        </p:spPr>
        <p:txBody>
          <a:bodyPr lIns="0" tIns="0" rIns="0" bIns="0" rtlCol="0" anchor="t">
            <a:spAutoFit/>
          </a:bodyPr>
          <a:lstStyle/>
          <a:p>
            <a:pPr lvl="0" algn="r">
              <a:lnSpc>
                <a:spcPts val="8443"/>
              </a:lnSpc>
              <a:spcBef>
                <a:spcPct val="0"/>
              </a:spcBef>
            </a:pPr>
            <a:r>
              <a:rPr lang="en-US" sz="7675" dirty="0" smtClean="0">
                <a:solidFill>
                  <a:srgbClr val="FFFFFF"/>
                </a:solidFill>
                <a:latin typeface="Fira Sans Medium Bold"/>
              </a:rPr>
              <a:t>¿</a:t>
            </a:r>
            <a:r>
              <a:rPr lang="es-US" sz="7675" dirty="0" smtClean="0">
                <a:solidFill>
                  <a:srgbClr val="FFFFFF"/>
                </a:solidFill>
                <a:latin typeface="Fira Sans Medium Bold"/>
              </a:rPr>
              <a:t>Esta su hogar limpio, seguro, sanitario, y en Buena reparación</a:t>
            </a:r>
            <a:r>
              <a:rPr lang="en-US" sz="7675" dirty="0" smtClean="0">
                <a:solidFill>
                  <a:srgbClr val="FFFFFF"/>
                </a:solidFill>
                <a:latin typeface="Fira Sans Medium Bold"/>
              </a:rPr>
              <a:t>?</a:t>
            </a:r>
            <a:endParaRPr lang="en-US" sz="7675" dirty="0">
              <a:solidFill>
                <a:srgbClr val="FFFFFF"/>
              </a:solidFill>
              <a:latin typeface="Fira Sans Medium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93A4D"/>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8488866" y="2389321"/>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2773695" y="-3808650"/>
            <a:ext cx="15347817" cy="13290518"/>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9533" r="-8089"/>
              </a:stretch>
            </a:blipFill>
          </p:spPr>
        </p:sp>
      </p:grpSp>
      <p:grpSp>
        <p:nvGrpSpPr>
          <p:cNvPr id="6" name="Group 6"/>
          <p:cNvGrpSpPr/>
          <p:nvPr/>
        </p:nvGrpSpPr>
        <p:grpSpPr>
          <a:xfrm rot="-10800000">
            <a:off x="9141823" y="-8724230"/>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193A4D"/>
            </a:solidFill>
          </p:spPr>
        </p:sp>
      </p:grpSp>
      <p:sp>
        <p:nvSpPr>
          <p:cNvPr id="8" name="TextBox 8"/>
          <p:cNvSpPr txBox="1"/>
          <p:nvPr/>
        </p:nvSpPr>
        <p:spPr>
          <a:xfrm>
            <a:off x="10363200" y="3332440"/>
            <a:ext cx="9220200" cy="6194003"/>
          </a:xfrm>
          <a:prstGeom prst="rect">
            <a:avLst/>
          </a:prstGeom>
        </p:spPr>
        <p:txBody>
          <a:bodyPr wrap="square" lIns="0" tIns="0" rIns="0" bIns="0" rtlCol="0" anchor="t">
            <a:spAutoFit/>
          </a:bodyPr>
          <a:lstStyle/>
          <a:p>
            <a:pPr algn="r">
              <a:lnSpc>
                <a:spcPts val="8443"/>
              </a:lnSpc>
            </a:pPr>
            <a:r>
              <a:rPr lang="en-US" sz="7675" dirty="0" smtClean="0">
                <a:solidFill>
                  <a:srgbClr val="FFFFFF"/>
                </a:solidFill>
                <a:latin typeface="Fira Sans Medium Bold"/>
              </a:rPr>
              <a:t>¡</a:t>
            </a:r>
            <a:r>
              <a:rPr lang="es-US" sz="7675" dirty="0" smtClean="0">
                <a:solidFill>
                  <a:srgbClr val="FFFFFF"/>
                </a:solidFill>
                <a:latin typeface="Fira Sans Medium Bold"/>
              </a:rPr>
              <a:t>Piense Seguridad</a:t>
            </a:r>
            <a:r>
              <a:rPr lang="en-US" sz="7675" dirty="0" smtClean="0">
                <a:solidFill>
                  <a:srgbClr val="FFFFFF"/>
                </a:solidFill>
                <a:latin typeface="Fira Sans Medium Bold"/>
              </a:rPr>
              <a:t>!</a:t>
            </a:r>
            <a:endParaRPr lang="en-US" sz="7675" dirty="0">
              <a:solidFill>
                <a:srgbClr val="FFFFFF"/>
              </a:solidFill>
              <a:latin typeface="Fira Sans Medium Bold"/>
            </a:endParaRPr>
          </a:p>
          <a:p>
            <a:pPr algn="r">
              <a:lnSpc>
                <a:spcPts val="5693"/>
              </a:lnSpc>
            </a:pPr>
            <a:endParaRPr lang="en-US" sz="7675" dirty="0">
              <a:solidFill>
                <a:srgbClr val="FFFFFF"/>
              </a:solidFill>
              <a:latin typeface="Fira Sans Medium Bold"/>
            </a:endParaRPr>
          </a:p>
          <a:p>
            <a:pPr algn="r">
              <a:lnSpc>
                <a:spcPts val="5693"/>
              </a:lnSpc>
            </a:pPr>
            <a:r>
              <a:rPr lang="en-US" sz="5175" dirty="0">
                <a:solidFill>
                  <a:srgbClr val="FFFFFF"/>
                </a:solidFill>
                <a:latin typeface="Fira Sans Light"/>
              </a:rPr>
              <a:t>¿Hay </a:t>
            </a:r>
            <a:r>
              <a:rPr lang="es-US" sz="5175" dirty="0" smtClean="0">
                <a:solidFill>
                  <a:srgbClr val="FFFFFF"/>
                </a:solidFill>
                <a:latin typeface="Fira Sans Light"/>
              </a:rPr>
              <a:t>artículos inseguros al alcance de los niños? Están los mostradores &amp; mesas demasiado desordenadas para limpiar o usar</a:t>
            </a:r>
            <a:r>
              <a:rPr lang="en-US" sz="5175" dirty="0" smtClean="0">
                <a:solidFill>
                  <a:srgbClr val="FFFFFF"/>
                </a:solidFill>
                <a:latin typeface="Fira Sans Light"/>
              </a:rPr>
              <a:t>?</a:t>
            </a:r>
            <a:endParaRPr lang="en-US" sz="5175" dirty="0">
              <a:solidFill>
                <a:srgbClr val="FFFFFF"/>
              </a:solidFill>
              <a:latin typeface="Fira Sans Light"/>
            </a:endParaRPr>
          </a:p>
          <a:p>
            <a:pPr marL="0" lvl="0" indent="0" algn="r">
              <a:lnSpc>
                <a:spcPts val="5693"/>
              </a:lnSpc>
              <a:spcBef>
                <a:spcPct val="0"/>
              </a:spcBef>
            </a:pPr>
            <a:endParaRPr lang="en-US" sz="5175" dirty="0">
              <a:solidFill>
                <a:srgbClr val="FFFFFF"/>
              </a:solidFill>
              <a:latin typeface="Fira Sans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93A4D"/>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a:off x="3127752" y="-125451"/>
            <a:ext cx="11774707" cy="10196366"/>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6835" r="-22935"/>
              </a:stretch>
            </a:blipFill>
          </p:spPr>
        </p:sp>
      </p:grpSp>
      <p:grpSp>
        <p:nvGrpSpPr>
          <p:cNvPr id="4" name="Group 4"/>
          <p:cNvGrpSpPr/>
          <p:nvPr/>
        </p:nvGrpSpPr>
        <p:grpSpPr>
          <a:xfrm>
            <a:off x="-706299" y="9515874"/>
            <a:ext cx="19442811" cy="1542251"/>
            <a:chOff x="0" y="0"/>
            <a:chExt cx="67724842" cy="5372100"/>
          </a:xfrm>
        </p:grpSpPr>
        <p:sp>
          <p:nvSpPr>
            <p:cNvPr id="5" name="Freeform 5"/>
            <p:cNvSpPr/>
            <p:nvPr/>
          </p:nvSpPr>
          <p:spPr>
            <a:xfrm>
              <a:off x="0" y="0"/>
              <a:ext cx="67724840" cy="5372100"/>
            </a:xfrm>
            <a:custGeom>
              <a:avLst/>
              <a:gdLst/>
              <a:ahLst/>
              <a:cxnLst/>
              <a:rect l="l" t="t" r="r" b="b"/>
              <a:pathLst>
                <a:path w="67724840" h="5372100">
                  <a:moveTo>
                    <a:pt x="66174175" y="0"/>
                  </a:moveTo>
                  <a:lnTo>
                    <a:pt x="1550670" y="0"/>
                  </a:lnTo>
                  <a:lnTo>
                    <a:pt x="0" y="2686050"/>
                  </a:lnTo>
                  <a:lnTo>
                    <a:pt x="1550670" y="5372100"/>
                  </a:lnTo>
                  <a:lnTo>
                    <a:pt x="66174175" y="5372100"/>
                  </a:lnTo>
                  <a:lnTo>
                    <a:pt x="67724840" y="2686050"/>
                  </a:lnTo>
                  <a:lnTo>
                    <a:pt x="66174175" y="0"/>
                  </a:lnTo>
                  <a:close/>
                </a:path>
              </a:pathLst>
            </a:custGeom>
            <a:solidFill>
              <a:srgbClr val="769523"/>
            </a:solidFill>
          </p:spPr>
        </p:sp>
      </p:grpSp>
      <p:sp>
        <p:nvSpPr>
          <p:cNvPr id="6" name="Freeform 6"/>
          <p:cNvSpPr/>
          <p:nvPr/>
        </p:nvSpPr>
        <p:spPr>
          <a:xfrm rot="863287">
            <a:off x="10099346" y="6852261"/>
            <a:ext cx="4125034" cy="1095009"/>
          </a:xfrm>
          <a:custGeom>
            <a:avLst/>
            <a:gdLst/>
            <a:ahLst/>
            <a:cxnLst/>
            <a:rect l="l" t="t" r="r" b="b"/>
            <a:pathLst>
              <a:path w="4125034" h="1095009">
                <a:moveTo>
                  <a:pt x="0" y="0"/>
                </a:moveTo>
                <a:lnTo>
                  <a:pt x="4125034" y="0"/>
                </a:lnTo>
                <a:lnTo>
                  <a:pt x="4125034" y="1095009"/>
                </a:lnTo>
                <a:lnTo>
                  <a:pt x="0" y="1095009"/>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sp>
        <p:nvSpPr>
          <p:cNvPr id="7" name="Freeform 7"/>
          <p:cNvSpPr/>
          <p:nvPr/>
        </p:nvSpPr>
        <p:spPr>
          <a:xfrm rot="2550238">
            <a:off x="2911640" y="6035860"/>
            <a:ext cx="1561650" cy="1998912"/>
          </a:xfrm>
          <a:custGeom>
            <a:avLst/>
            <a:gdLst/>
            <a:ahLst/>
            <a:cxnLst/>
            <a:rect l="l" t="t" r="r" b="b"/>
            <a:pathLst>
              <a:path w="1561650" h="1998912">
                <a:moveTo>
                  <a:pt x="0" y="0"/>
                </a:moveTo>
                <a:lnTo>
                  <a:pt x="1561651" y="0"/>
                </a:lnTo>
                <a:lnTo>
                  <a:pt x="1561651" y="1998912"/>
                </a:lnTo>
                <a:lnTo>
                  <a:pt x="0" y="199891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8" name="Freeform 8"/>
          <p:cNvSpPr/>
          <p:nvPr/>
        </p:nvSpPr>
        <p:spPr>
          <a:xfrm rot="-2267008" flipH="1" flipV="1">
            <a:off x="11974600" y="2078338"/>
            <a:ext cx="3232840" cy="2292378"/>
          </a:xfrm>
          <a:custGeom>
            <a:avLst/>
            <a:gdLst/>
            <a:ahLst/>
            <a:cxnLst/>
            <a:rect l="l" t="t" r="r" b="b"/>
            <a:pathLst>
              <a:path w="3232840" h="2292378">
                <a:moveTo>
                  <a:pt x="3232840" y="2292377"/>
                </a:moveTo>
                <a:lnTo>
                  <a:pt x="0" y="2292377"/>
                </a:lnTo>
                <a:lnTo>
                  <a:pt x="0" y="0"/>
                </a:lnTo>
                <a:lnTo>
                  <a:pt x="3232840" y="0"/>
                </a:lnTo>
                <a:lnTo>
                  <a:pt x="3232840" y="2292377"/>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9" name="TextBox 9"/>
          <p:cNvSpPr txBox="1"/>
          <p:nvPr/>
        </p:nvSpPr>
        <p:spPr>
          <a:xfrm>
            <a:off x="14414941" y="343655"/>
            <a:ext cx="3538522" cy="3282950"/>
          </a:xfrm>
          <a:prstGeom prst="rect">
            <a:avLst/>
          </a:prstGeom>
        </p:spPr>
        <p:txBody>
          <a:bodyPr lIns="0" tIns="0" rIns="0" bIns="0" rtlCol="0" anchor="t">
            <a:spAutoFit/>
          </a:bodyPr>
          <a:lstStyle/>
          <a:p>
            <a:pPr>
              <a:lnSpc>
                <a:spcPts val="3187"/>
              </a:lnSpc>
            </a:pPr>
            <a:r>
              <a:rPr lang="es-US" sz="2276" spc="11" dirty="0" smtClean="0">
                <a:solidFill>
                  <a:srgbClr val="FFFFFF"/>
                </a:solidFill>
                <a:latin typeface="Fira Sans Medium"/>
              </a:rPr>
              <a:t>Los Solicitante(s) deben asegurarse de que cada recamara de un futuro niño tenga una ventana operable o una puerta que garantiza una salida de emergencia segura y directa al exterior.</a:t>
            </a:r>
            <a:endParaRPr lang="es-US" sz="2276" spc="11" dirty="0">
              <a:solidFill>
                <a:srgbClr val="FFFFFF"/>
              </a:solidFill>
              <a:latin typeface="Fira Sans Medium"/>
            </a:endParaRPr>
          </a:p>
        </p:txBody>
      </p:sp>
      <p:sp>
        <p:nvSpPr>
          <p:cNvPr id="10" name="TextBox 10"/>
          <p:cNvSpPr txBox="1"/>
          <p:nvPr/>
        </p:nvSpPr>
        <p:spPr>
          <a:xfrm>
            <a:off x="145020" y="443311"/>
            <a:ext cx="5096053" cy="2564805"/>
          </a:xfrm>
          <a:prstGeom prst="rect">
            <a:avLst/>
          </a:prstGeom>
        </p:spPr>
        <p:txBody>
          <a:bodyPr lIns="0" tIns="0" rIns="0" bIns="0" rtlCol="0" anchor="t">
            <a:spAutoFit/>
          </a:bodyPr>
          <a:lstStyle/>
          <a:p>
            <a:pPr>
              <a:lnSpc>
                <a:spcPts val="5039"/>
              </a:lnSpc>
            </a:pPr>
            <a:r>
              <a:rPr lang="en-US" sz="4199" spc="125" dirty="0" smtClean="0">
                <a:solidFill>
                  <a:srgbClr val="FFFFFF"/>
                </a:solidFill>
                <a:latin typeface="Fira Sans Medium Bold"/>
              </a:rPr>
              <a:t>¿</a:t>
            </a:r>
            <a:r>
              <a:rPr lang="es-US" sz="4199" spc="125" dirty="0" smtClean="0">
                <a:solidFill>
                  <a:srgbClr val="FFFFFF"/>
                </a:solidFill>
                <a:latin typeface="Fira Sans Medium Bold"/>
              </a:rPr>
              <a:t>Que debe tener la recamara de un futuro niño</a:t>
            </a:r>
            <a:r>
              <a:rPr lang="en-US" sz="4199" spc="125" dirty="0" smtClean="0">
                <a:solidFill>
                  <a:srgbClr val="FFFFFF"/>
                </a:solidFill>
                <a:latin typeface="Fira Sans Medium Bold"/>
              </a:rPr>
              <a:t>?</a:t>
            </a:r>
            <a:endParaRPr lang="en-US" sz="4199" spc="125" dirty="0">
              <a:solidFill>
                <a:srgbClr val="FFFFFF"/>
              </a:solidFill>
              <a:latin typeface="Fira Sans Medium Bold"/>
            </a:endParaRPr>
          </a:p>
          <a:p>
            <a:pPr>
              <a:lnSpc>
                <a:spcPts val="5039"/>
              </a:lnSpc>
            </a:pPr>
            <a:endParaRPr lang="en-US" sz="4199" spc="125" dirty="0">
              <a:solidFill>
                <a:srgbClr val="FFFFFF"/>
              </a:solidFill>
              <a:latin typeface="Fira Sans Medium Bold"/>
            </a:endParaRPr>
          </a:p>
        </p:txBody>
      </p:sp>
      <p:sp>
        <p:nvSpPr>
          <p:cNvPr id="11" name="TextBox 11"/>
          <p:cNvSpPr txBox="1"/>
          <p:nvPr/>
        </p:nvSpPr>
        <p:spPr>
          <a:xfrm>
            <a:off x="14414941" y="6997216"/>
            <a:ext cx="3538522" cy="1641475"/>
          </a:xfrm>
          <a:prstGeom prst="rect">
            <a:avLst/>
          </a:prstGeom>
        </p:spPr>
        <p:txBody>
          <a:bodyPr lIns="0" tIns="0" rIns="0" bIns="0" rtlCol="0" anchor="t">
            <a:spAutoFit/>
          </a:bodyPr>
          <a:lstStyle/>
          <a:p>
            <a:pPr>
              <a:lnSpc>
                <a:spcPts val="3187"/>
              </a:lnSpc>
            </a:pPr>
            <a:r>
              <a:rPr lang="es-US" sz="2276" spc="11" dirty="0" smtClean="0">
                <a:solidFill>
                  <a:srgbClr val="FFFFFF"/>
                </a:solidFill>
                <a:latin typeface="Fira Sans Medium"/>
              </a:rPr>
              <a:t>Los Solicitante(s) deben asegurarse de que hay ropa de cama adecuada   para cada niño.</a:t>
            </a:r>
            <a:endParaRPr lang="es-US" sz="2276" spc="11" dirty="0">
              <a:solidFill>
                <a:srgbClr val="FFFFFF"/>
              </a:solidFill>
              <a:latin typeface="Fira Sans Medium"/>
              <a:hlinkClick r:id="rId9" tooltip="https://docs.google.com/spreadsheets/d/1DUF2isFWsqVSYhbaACYtbgcLi_YjDqpE3GLQIVgkKQg/edit#gid=69851113"/>
            </a:endParaRPr>
          </a:p>
        </p:txBody>
      </p:sp>
      <p:sp>
        <p:nvSpPr>
          <p:cNvPr id="12" name="TextBox 12"/>
          <p:cNvSpPr txBox="1"/>
          <p:nvPr/>
        </p:nvSpPr>
        <p:spPr>
          <a:xfrm>
            <a:off x="405292" y="7197241"/>
            <a:ext cx="3538522" cy="1641475"/>
          </a:xfrm>
          <a:prstGeom prst="rect">
            <a:avLst/>
          </a:prstGeom>
        </p:spPr>
        <p:txBody>
          <a:bodyPr lIns="0" tIns="0" rIns="0" bIns="0" rtlCol="0" anchor="t">
            <a:spAutoFit/>
          </a:bodyPr>
          <a:lstStyle/>
          <a:p>
            <a:pPr>
              <a:lnSpc>
                <a:spcPts val="3187"/>
              </a:lnSpc>
            </a:pPr>
            <a:r>
              <a:rPr lang="es-US" sz="2276" spc="11" dirty="0" smtClean="0">
                <a:solidFill>
                  <a:srgbClr val="FFFFFF"/>
                </a:solidFill>
                <a:latin typeface="Fira Sans Medium"/>
              </a:rPr>
              <a:t>Los Solicitante(s) deben asegurarse que cada niño tenga suficiente espacio de almacenamiento.</a:t>
            </a:r>
            <a:endParaRPr lang="es-US" sz="2276" spc="11" dirty="0">
              <a:solidFill>
                <a:srgbClr val="FFFFFF"/>
              </a:solidFill>
              <a:latin typeface="Fira Sans Medium"/>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76510" y="-7696074"/>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769523"/>
            </a:solidFill>
          </p:spPr>
        </p:sp>
      </p:grpSp>
      <p:grpSp>
        <p:nvGrpSpPr>
          <p:cNvPr id="4" name="Group 4"/>
          <p:cNvGrpSpPr>
            <a:grpSpLocks noChangeAspect="1"/>
          </p:cNvGrpSpPr>
          <p:nvPr/>
        </p:nvGrpSpPr>
        <p:grpSpPr>
          <a:xfrm>
            <a:off x="450381" y="1970484"/>
            <a:ext cx="4752293" cy="4115272"/>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1597" t="-14836" b="-42843"/>
              </a:stretch>
            </a:blipFill>
          </p:spPr>
        </p:sp>
      </p:grpSp>
      <p:grpSp>
        <p:nvGrpSpPr>
          <p:cNvPr id="6" name="Group 6"/>
          <p:cNvGrpSpPr>
            <a:grpSpLocks noChangeAspect="1"/>
          </p:cNvGrpSpPr>
          <p:nvPr/>
        </p:nvGrpSpPr>
        <p:grpSpPr>
          <a:xfrm>
            <a:off x="6449107" y="1930766"/>
            <a:ext cx="4752293" cy="4115272"/>
            <a:chOff x="0" y="0"/>
            <a:chExt cx="4282440" cy="3708400"/>
          </a:xfrm>
        </p:grpSpPr>
        <p:sp>
          <p:nvSpPr>
            <p:cNvPr id="7" name="Freeform 7"/>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3"/>
              <a:stretch>
                <a:fillRect l="-53947"/>
              </a:stretch>
            </a:blipFill>
          </p:spPr>
        </p:sp>
      </p:grpSp>
      <p:grpSp>
        <p:nvGrpSpPr>
          <p:cNvPr id="8" name="Group 8"/>
          <p:cNvGrpSpPr>
            <a:grpSpLocks noChangeAspect="1"/>
          </p:cNvGrpSpPr>
          <p:nvPr/>
        </p:nvGrpSpPr>
        <p:grpSpPr>
          <a:xfrm>
            <a:off x="12447833" y="1930766"/>
            <a:ext cx="4752293" cy="4115272"/>
            <a:chOff x="0" y="0"/>
            <a:chExt cx="4282440" cy="3708400"/>
          </a:xfrm>
        </p:grpSpPr>
        <p:sp>
          <p:nvSpPr>
            <p:cNvPr id="9" name="Freeform 9"/>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4"/>
              <a:stretch>
                <a:fillRect l="-26973" r="-26973"/>
              </a:stretch>
            </a:blipFill>
          </p:spPr>
        </p:sp>
      </p:grpSp>
      <p:sp>
        <p:nvSpPr>
          <p:cNvPr id="10" name="Freeform 10"/>
          <p:cNvSpPr/>
          <p:nvPr/>
        </p:nvSpPr>
        <p:spPr>
          <a:xfrm>
            <a:off x="1021428" y="1638300"/>
            <a:ext cx="3451288" cy="4114800"/>
          </a:xfrm>
          <a:custGeom>
            <a:avLst/>
            <a:gdLst/>
            <a:ahLst/>
            <a:cxnLst/>
            <a:rect l="l" t="t" r="r" b="b"/>
            <a:pathLst>
              <a:path w="3451288" h="4114800">
                <a:moveTo>
                  <a:pt x="0" y="0"/>
                </a:moveTo>
                <a:lnTo>
                  <a:pt x="3451288" y="0"/>
                </a:lnTo>
                <a:lnTo>
                  <a:pt x="3451288" y="4114800"/>
                </a:lnTo>
                <a:lnTo>
                  <a:pt x="0" y="411480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11" name="TextBox 11"/>
          <p:cNvSpPr txBox="1"/>
          <p:nvPr/>
        </p:nvSpPr>
        <p:spPr>
          <a:xfrm>
            <a:off x="914400" y="123825"/>
            <a:ext cx="15544800" cy="1846659"/>
          </a:xfrm>
          <a:prstGeom prst="rect">
            <a:avLst/>
          </a:prstGeom>
        </p:spPr>
        <p:txBody>
          <a:bodyPr wrap="square" lIns="0" tIns="0" rIns="0" bIns="0" rtlCol="0" anchor="t">
            <a:spAutoFit/>
          </a:bodyPr>
          <a:lstStyle/>
          <a:p>
            <a:pPr>
              <a:lnSpc>
                <a:spcPts val="7199"/>
              </a:lnSpc>
            </a:pPr>
            <a:r>
              <a:rPr lang="en-US" sz="5999" spc="179" dirty="0" smtClean="0">
                <a:solidFill>
                  <a:srgbClr val="FFFFFF"/>
                </a:solidFill>
                <a:latin typeface="Fira Sans Medium Bold"/>
              </a:rPr>
              <a:t>¿Como </a:t>
            </a:r>
            <a:r>
              <a:rPr lang="es-US" sz="5999" spc="179" dirty="0" smtClean="0">
                <a:solidFill>
                  <a:srgbClr val="FFFFFF"/>
                </a:solidFill>
                <a:latin typeface="Fira Sans Medium Bold"/>
              </a:rPr>
              <a:t>almacenar los productos de limpieza, venenos, y armas peligrosas</a:t>
            </a:r>
            <a:r>
              <a:rPr lang="en-US" sz="5999" spc="179" dirty="0" smtClean="0">
                <a:solidFill>
                  <a:srgbClr val="FFFFFF"/>
                </a:solidFill>
                <a:latin typeface="Fira Sans Medium Bold"/>
              </a:rPr>
              <a:t>? </a:t>
            </a:r>
            <a:endParaRPr lang="en-US" sz="5999" spc="179" dirty="0">
              <a:solidFill>
                <a:srgbClr val="FFFFFF"/>
              </a:solidFill>
              <a:latin typeface="Fira Sans Medium Bold"/>
            </a:endParaRPr>
          </a:p>
        </p:txBody>
      </p:sp>
      <p:sp>
        <p:nvSpPr>
          <p:cNvPr id="12" name="TextBox 12"/>
          <p:cNvSpPr txBox="1"/>
          <p:nvPr/>
        </p:nvSpPr>
        <p:spPr>
          <a:xfrm>
            <a:off x="-34977" y="6194285"/>
            <a:ext cx="5301423" cy="4488408"/>
          </a:xfrm>
          <a:prstGeom prst="rect">
            <a:avLst/>
          </a:prstGeom>
        </p:spPr>
        <p:txBody>
          <a:bodyPr wrap="square" lIns="0" tIns="0" rIns="0" bIns="0" rtlCol="0" anchor="t">
            <a:spAutoFit/>
          </a:bodyPr>
          <a:lstStyle/>
          <a:p>
            <a:pPr algn="ctr">
              <a:lnSpc>
                <a:spcPts val="3499"/>
              </a:lnSpc>
            </a:pPr>
            <a:r>
              <a:rPr lang="es-US" sz="2499" spc="12" dirty="0" smtClean="0">
                <a:solidFill>
                  <a:srgbClr val="000000"/>
                </a:solidFill>
                <a:latin typeface="Fira Sans Light Bold"/>
              </a:rPr>
              <a:t>Las Familias de Apoyo deben asegurarse de que todos los venenos tales como pesticidas, productos de pintura, anticongelantes y otros artículos peligrosos deben estar almacenados en una área de almacenamiento cerrada o fuera del alcance de los niños.</a:t>
            </a:r>
          </a:p>
          <a:p>
            <a:pPr marL="0" lvl="0" indent="0" algn="ctr">
              <a:lnSpc>
                <a:spcPts val="3499"/>
              </a:lnSpc>
              <a:spcBef>
                <a:spcPct val="0"/>
              </a:spcBef>
            </a:pPr>
            <a:endParaRPr lang="en-US" sz="2499" spc="12" dirty="0">
              <a:solidFill>
                <a:srgbClr val="000000"/>
              </a:solidFill>
              <a:latin typeface="Fira Sans Light Bold"/>
            </a:endParaRPr>
          </a:p>
        </p:txBody>
      </p:sp>
      <p:sp>
        <p:nvSpPr>
          <p:cNvPr id="13" name="TextBox 13"/>
          <p:cNvSpPr txBox="1"/>
          <p:nvPr/>
        </p:nvSpPr>
        <p:spPr>
          <a:xfrm>
            <a:off x="5424444" y="6146926"/>
            <a:ext cx="5562600" cy="4488408"/>
          </a:xfrm>
          <a:prstGeom prst="rect">
            <a:avLst/>
          </a:prstGeom>
        </p:spPr>
        <p:txBody>
          <a:bodyPr wrap="square" lIns="0" tIns="0" rIns="0" bIns="0" rtlCol="0" anchor="t">
            <a:spAutoFit/>
          </a:bodyPr>
          <a:lstStyle/>
          <a:p>
            <a:pPr algn="ctr">
              <a:lnSpc>
                <a:spcPts val="3499"/>
              </a:lnSpc>
            </a:pPr>
            <a:r>
              <a:rPr lang="es-US" sz="2499" spc="12" dirty="0" smtClean="0">
                <a:solidFill>
                  <a:srgbClr val="000000"/>
                </a:solidFill>
                <a:latin typeface="Fira Sans Light Bold"/>
              </a:rPr>
              <a:t>Todos los artículos del hogar tales como cuchillos, medicamentos, y productos de limpieza solo deben ser accesible para los niños si es apropiado para su edad y supervisados.</a:t>
            </a:r>
          </a:p>
          <a:p>
            <a:pPr algn="ctr">
              <a:lnSpc>
                <a:spcPts val="3499"/>
              </a:lnSpc>
            </a:pPr>
            <a:r>
              <a:rPr lang="es-US" sz="2499" spc="12" dirty="0" smtClean="0">
                <a:solidFill>
                  <a:srgbClr val="000000"/>
                </a:solidFill>
                <a:latin typeface="Fira Sans Light Bold"/>
              </a:rPr>
              <a:t>La munición debe ser almacenada en un contenedor cerrado, separado de las armas de fuego. </a:t>
            </a:r>
          </a:p>
          <a:p>
            <a:pPr marL="0" lvl="0" indent="0" algn="ctr">
              <a:lnSpc>
                <a:spcPts val="3499"/>
              </a:lnSpc>
              <a:spcBef>
                <a:spcPct val="0"/>
              </a:spcBef>
            </a:pPr>
            <a:endParaRPr lang="en-US" sz="2499" spc="12" dirty="0">
              <a:solidFill>
                <a:srgbClr val="000000"/>
              </a:solidFill>
              <a:latin typeface="Fira Sans Light Bold"/>
            </a:endParaRPr>
          </a:p>
        </p:txBody>
      </p:sp>
      <p:sp>
        <p:nvSpPr>
          <p:cNvPr id="14" name="TextBox 14"/>
          <p:cNvSpPr txBox="1"/>
          <p:nvPr/>
        </p:nvSpPr>
        <p:spPr>
          <a:xfrm>
            <a:off x="11201400" y="6128589"/>
            <a:ext cx="7086598" cy="4488408"/>
          </a:xfrm>
          <a:prstGeom prst="rect">
            <a:avLst/>
          </a:prstGeom>
        </p:spPr>
        <p:txBody>
          <a:bodyPr wrap="square" lIns="0" tIns="0" rIns="0" bIns="0" rtlCol="0" anchor="t">
            <a:spAutoFit/>
          </a:bodyPr>
          <a:lstStyle/>
          <a:p>
            <a:pPr algn="ctr">
              <a:lnSpc>
                <a:spcPts val="3499"/>
              </a:lnSpc>
            </a:pPr>
            <a:r>
              <a:rPr lang="es-US" sz="2499" spc="12" dirty="0" smtClean="0">
                <a:solidFill>
                  <a:srgbClr val="000000"/>
                </a:solidFill>
                <a:latin typeface="Fira Sans Light Bold"/>
              </a:rPr>
              <a:t>Las Familias de Apoyo deben asegurarse de que las armas de fuego y otras armas peligrosas estén almacenadas en un contenedor cerrado como una caja de seguridad o caja fuerte para armas. </a:t>
            </a:r>
          </a:p>
          <a:p>
            <a:pPr algn="ctr">
              <a:lnSpc>
                <a:spcPts val="3499"/>
              </a:lnSpc>
            </a:pPr>
            <a:r>
              <a:rPr lang="es-US" sz="2499" spc="12" dirty="0" smtClean="0">
                <a:solidFill>
                  <a:srgbClr val="000000"/>
                </a:solidFill>
                <a:latin typeface="Fira Sans Light Bold"/>
              </a:rPr>
              <a:t>Nota: En lugar de almacenamiento cerrado las Familias de Apoyo pueden usar seguros de disparo o candados de cable como es descrito en la sección de código penal 16860</a:t>
            </a:r>
            <a:r>
              <a:rPr lang="en-US" sz="2499" spc="12" dirty="0" smtClean="0">
                <a:solidFill>
                  <a:srgbClr val="000000"/>
                </a:solidFill>
                <a:latin typeface="Fira Sans Light Bold"/>
              </a:rPr>
              <a:t>.</a:t>
            </a:r>
            <a:endParaRPr lang="en-US" sz="2499" spc="12" dirty="0">
              <a:solidFill>
                <a:srgbClr val="000000"/>
              </a:solidFill>
              <a:latin typeface="Fira Sans Light Bold"/>
            </a:endParaRPr>
          </a:p>
          <a:p>
            <a:pPr marL="0" lvl="0" indent="0" algn="ctr">
              <a:lnSpc>
                <a:spcPts val="3499"/>
              </a:lnSpc>
              <a:spcBef>
                <a:spcPct val="0"/>
              </a:spcBef>
            </a:pPr>
            <a:endParaRPr lang="en-US" sz="2499" spc="12" dirty="0">
              <a:solidFill>
                <a:srgbClr val="000000"/>
              </a:solidFill>
              <a:latin typeface="Fira Sans Light Bol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769523"/>
            </a:solidFill>
          </p:spPr>
        </p:sp>
      </p:grpSp>
      <p:grpSp>
        <p:nvGrpSpPr>
          <p:cNvPr id="4" name="Group 4"/>
          <p:cNvGrpSpPr/>
          <p:nvPr/>
        </p:nvGrpSpPr>
        <p:grpSpPr>
          <a:xfrm>
            <a:off x="4467299" y="2092991"/>
            <a:ext cx="3387585" cy="5246370"/>
            <a:chOff x="0" y="0"/>
            <a:chExt cx="892203" cy="1381760"/>
          </a:xfrm>
        </p:grpSpPr>
        <p:sp>
          <p:nvSpPr>
            <p:cNvPr id="5" name="Freeform 5"/>
            <p:cNvSpPr/>
            <p:nvPr/>
          </p:nvSpPr>
          <p:spPr>
            <a:xfrm>
              <a:off x="0" y="0"/>
              <a:ext cx="892203" cy="1381760"/>
            </a:xfrm>
            <a:custGeom>
              <a:avLst/>
              <a:gdLst/>
              <a:ahLst/>
              <a:cxnLst/>
              <a:rect l="l" t="t" r="r" b="b"/>
              <a:pathLst>
                <a:path w="892203" h="1381760">
                  <a:moveTo>
                    <a:pt x="116554" y="0"/>
                  </a:moveTo>
                  <a:lnTo>
                    <a:pt x="775649" y="0"/>
                  </a:lnTo>
                  <a:cubicBezTo>
                    <a:pt x="806561" y="0"/>
                    <a:pt x="836207" y="12280"/>
                    <a:pt x="858065" y="34138"/>
                  </a:cubicBezTo>
                  <a:cubicBezTo>
                    <a:pt x="879924" y="55996"/>
                    <a:pt x="892203" y="85642"/>
                    <a:pt x="892203" y="116554"/>
                  </a:cubicBezTo>
                  <a:lnTo>
                    <a:pt x="892203" y="1265206"/>
                  </a:lnTo>
                  <a:cubicBezTo>
                    <a:pt x="892203" y="1296118"/>
                    <a:pt x="879924" y="1325764"/>
                    <a:pt x="858065" y="1347622"/>
                  </a:cubicBezTo>
                  <a:cubicBezTo>
                    <a:pt x="836207" y="1369480"/>
                    <a:pt x="806561" y="1381760"/>
                    <a:pt x="775649" y="1381760"/>
                  </a:cubicBezTo>
                  <a:lnTo>
                    <a:pt x="116554" y="1381760"/>
                  </a:lnTo>
                  <a:cubicBezTo>
                    <a:pt x="85642" y="1381760"/>
                    <a:pt x="55996" y="1369480"/>
                    <a:pt x="34138" y="1347622"/>
                  </a:cubicBezTo>
                  <a:cubicBezTo>
                    <a:pt x="12280" y="1325764"/>
                    <a:pt x="0" y="1296118"/>
                    <a:pt x="0" y="1265206"/>
                  </a:cubicBezTo>
                  <a:lnTo>
                    <a:pt x="0" y="116554"/>
                  </a:lnTo>
                  <a:cubicBezTo>
                    <a:pt x="0" y="85642"/>
                    <a:pt x="12280" y="55996"/>
                    <a:pt x="34138" y="34138"/>
                  </a:cubicBezTo>
                  <a:cubicBezTo>
                    <a:pt x="55996" y="12280"/>
                    <a:pt x="85642" y="0"/>
                    <a:pt x="116554" y="0"/>
                  </a:cubicBezTo>
                  <a:close/>
                </a:path>
              </a:pathLst>
            </a:custGeom>
            <a:solidFill>
              <a:srgbClr val="415969"/>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7" name="Group 7"/>
          <p:cNvGrpSpPr>
            <a:grpSpLocks noChangeAspect="1"/>
          </p:cNvGrpSpPr>
          <p:nvPr/>
        </p:nvGrpSpPr>
        <p:grpSpPr>
          <a:xfrm>
            <a:off x="2232160" y="2092991"/>
            <a:ext cx="5246370" cy="5246370"/>
            <a:chOff x="0" y="0"/>
            <a:chExt cx="3282950" cy="3282950"/>
          </a:xfrm>
        </p:grpSpPr>
        <p:sp>
          <p:nvSpPr>
            <p:cNvPr id="8" name="Freeform 8"/>
            <p:cNvSpPr/>
            <p:nvPr/>
          </p:nvSpPr>
          <p:spPr>
            <a:xfrm>
              <a:off x="0" y="0"/>
              <a:ext cx="3282950" cy="3282950"/>
            </a:xfrm>
            <a:custGeom>
              <a:avLst/>
              <a:gdLst/>
              <a:ahLst/>
              <a:cxnLst/>
              <a:rect l="l" t="t" r="r" b="b"/>
              <a:pathLst>
                <a:path w="3282950" h="3282950">
                  <a:moveTo>
                    <a:pt x="0" y="0"/>
                  </a:moveTo>
                  <a:lnTo>
                    <a:pt x="2532380" y="0"/>
                  </a:lnTo>
                  <a:cubicBezTo>
                    <a:pt x="2946400" y="0"/>
                    <a:pt x="3282950" y="336550"/>
                    <a:pt x="3282950" y="750570"/>
                  </a:cubicBezTo>
                  <a:lnTo>
                    <a:pt x="3282950" y="750570"/>
                  </a:lnTo>
                  <a:lnTo>
                    <a:pt x="3282950" y="3282950"/>
                  </a:lnTo>
                  <a:lnTo>
                    <a:pt x="3282950" y="3282950"/>
                  </a:lnTo>
                  <a:lnTo>
                    <a:pt x="0" y="3282950"/>
                  </a:lnTo>
                  <a:lnTo>
                    <a:pt x="0" y="3282950"/>
                  </a:lnTo>
                  <a:lnTo>
                    <a:pt x="0" y="0"/>
                  </a:lnTo>
                  <a:lnTo>
                    <a:pt x="0" y="0"/>
                  </a:lnTo>
                  <a:close/>
                </a:path>
              </a:pathLst>
            </a:custGeom>
            <a:blipFill>
              <a:blip r:embed="rId2"/>
              <a:stretch>
                <a:fillRect l="-1180" r="-1180"/>
              </a:stretch>
            </a:blipFill>
          </p:spPr>
        </p:sp>
      </p:grpSp>
      <p:grpSp>
        <p:nvGrpSpPr>
          <p:cNvPr id="9" name="Group 9"/>
          <p:cNvGrpSpPr/>
          <p:nvPr/>
        </p:nvGrpSpPr>
        <p:grpSpPr>
          <a:xfrm>
            <a:off x="12452942" y="2092991"/>
            <a:ext cx="3387585" cy="5246370"/>
            <a:chOff x="0" y="0"/>
            <a:chExt cx="892203" cy="1381760"/>
          </a:xfrm>
        </p:grpSpPr>
        <p:sp>
          <p:nvSpPr>
            <p:cNvPr id="10" name="Freeform 10"/>
            <p:cNvSpPr/>
            <p:nvPr/>
          </p:nvSpPr>
          <p:spPr>
            <a:xfrm>
              <a:off x="0" y="0"/>
              <a:ext cx="892203" cy="1381760"/>
            </a:xfrm>
            <a:custGeom>
              <a:avLst/>
              <a:gdLst/>
              <a:ahLst/>
              <a:cxnLst/>
              <a:rect l="l" t="t" r="r" b="b"/>
              <a:pathLst>
                <a:path w="892203" h="1381760">
                  <a:moveTo>
                    <a:pt x="116554" y="0"/>
                  </a:moveTo>
                  <a:lnTo>
                    <a:pt x="775649" y="0"/>
                  </a:lnTo>
                  <a:cubicBezTo>
                    <a:pt x="806561" y="0"/>
                    <a:pt x="836207" y="12280"/>
                    <a:pt x="858065" y="34138"/>
                  </a:cubicBezTo>
                  <a:cubicBezTo>
                    <a:pt x="879924" y="55996"/>
                    <a:pt x="892203" y="85642"/>
                    <a:pt x="892203" y="116554"/>
                  </a:cubicBezTo>
                  <a:lnTo>
                    <a:pt x="892203" y="1265206"/>
                  </a:lnTo>
                  <a:cubicBezTo>
                    <a:pt x="892203" y="1296118"/>
                    <a:pt x="879924" y="1325764"/>
                    <a:pt x="858065" y="1347622"/>
                  </a:cubicBezTo>
                  <a:cubicBezTo>
                    <a:pt x="836207" y="1369480"/>
                    <a:pt x="806561" y="1381760"/>
                    <a:pt x="775649" y="1381760"/>
                  </a:cubicBezTo>
                  <a:lnTo>
                    <a:pt x="116554" y="1381760"/>
                  </a:lnTo>
                  <a:cubicBezTo>
                    <a:pt x="85642" y="1381760"/>
                    <a:pt x="55996" y="1369480"/>
                    <a:pt x="34138" y="1347622"/>
                  </a:cubicBezTo>
                  <a:cubicBezTo>
                    <a:pt x="12280" y="1325764"/>
                    <a:pt x="0" y="1296118"/>
                    <a:pt x="0" y="1265206"/>
                  </a:cubicBezTo>
                  <a:lnTo>
                    <a:pt x="0" y="116554"/>
                  </a:lnTo>
                  <a:cubicBezTo>
                    <a:pt x="0" y="85642"/>
                    <a:pt x="12280" y="55996"/>
                    <a:pt x="34138" y="34138"/>
                  </a:cubicBezTo>
                  <a:cubicBezTo>
                    <a:pt x="55996" y="12280"/>
                    <a:pt x="85642" y="0"/>
                    <a:pt x="116554" y="0"/>
                  </a:cubicBezTo>
                  <a:close/>
                </a:path>
              </a:pathLst>
            </a:custGeom>
            <a:solidFill>
              <a:srgbClr val="415969"/>
            </a:solidFill>
          </p:spPr>
        </p:sp>
        <p:sp>
          <p:nvSpPr>
            <p:cNvPr id="11" name="TextBox 11"/>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12" name="Group 12"/>
          <p:cNvGrpSpPr>
            <a:grpSpLocks noChangeAspect="1"/>
          </p:cNvGrpSpPr>
          <p:nvPr/>
        </p:nvGrpSpPr>
        <p:grpSpPr>
          <a:xfrm>
            <a:off x="10162536" y="2092991"/>
            <a:ext cx="5246370" cy="5246370"/>
            <a:chOff x="0" y="0"/>
            <a:chExt cx="3282950" cy="3282950"/>
          </a:xfrm>
        </p:grpSpPr>
        <p:sp>
          <p:nvSpPr>
            <p:cNvPr id="13" name="Freeform 13"/>
            <p:cNvSpPr/>
            <p:nvPr/>
          </p:nvSpPr>
          <p:spPr>
            <a:xfrm>
              <a:off x="0" y="0"/>
              <a:ext cx="3282950" cy="3282950"/>
            </a:xfrm>
            <a:custGeom>
              <a:avLst/>
              <a:gdLst/>
              <a:ahLst/>
              <a:cxnLst/>
              <a:rect l="l" t="t" r="r" b="b"/>
              <a:pathLst>
                <a:path w="3282950" h="3282950">
                  <a:moveTo>
                    <a:pt x="0" y="0"/>
                  </a:moveTo>
                  <a:lnTo>
                    <a:pt x="2532380" y="0"/>
                  </a:lnTo>
                  <a:cubicBezTo>
                    <a:pt x="2946400" y="0"/>
                    <a:pt x="3282950" y="336550"/>
                    <a:pt x="3282950" y="750570"/>
                  </a:cubicBezTo>
                  <a:lnTo>
                    <a:pt x="3282950" y="750570"/>
                  </a:lnTo>
                  <a:lnTo>
                    <a:pt x="3282950" y="3282950"/>
                  </a:lnTo>
                  <a:lnTo>
                    <a:pt x="3282950" y="3282950"/>
                  </a:lnTo>
                  <a:lnTo>
                    <a:pt x="0" y="3282950"/>
                  </a:lnTo>
                  <a:lnTo>
                    <a:pt x="0" y="3282950"/>
                  </a:lnTo>
                  <a:lnTo>
                    <a:pt x="0" y="0"/>
                  </a:lnTo>
                  <a:lnTo>
                    <a:pt x="0" y="0"/>
                  </a:lnTo>
                  <a:close/>
                </a:path>
              </a:pathLst>
            </a:custGeom>
            <a:blipFill>
              <a:blip r:embed="rId3"/>
              <a:stretch>
                <a:fillRect l="-4380" r="-4380"/>
              </a:stretch>
            </a:blipFill>
          </p:spPr>
        </p:sp>
      </p:grpSp>
      <p:sp>
        <p:nvSpPr>
          <p:cNvPr id="14" name="TextBox 14"/>
          <p:cNvSpPr txBox="1"/>
          <p:nvPr/>
        </p:nvSpPr>
        <p:spPr>
          <a:xfrm>
            <a:off x="2591988" y="7615586"/>
            <a:ext cx="4526714" cy="542925"/>
          </a:xfrm>
          <a:prstGeom prst="rect">
            <a:avLst/>
          </a:prstGeom>
        </p:spPr>
        <p:txBody>
          <a:bodyPr lIns="0" tIns="0" rIns="0" bIns="0" rtlCol="0" anchor="t">
            <a:spAutoFit/>
          </a:bodyPr>
          <a:lstStyle/>
          <a:p>
            <a:pPr algn="ctr">
              <a:lnSpc>
                <a:spcPts val="4200"/>
              </a:lnSpc>
            </a:pPr>
            <a:r>
              <a:rPr lang="en-US" sz="3500" spc="105" dirty="0" smtClean="0">
                <a:solidFill>
                  <a:srgbClr val="193A4D"/>
                </a:solidFill>
                <a:latin typeface="Fira Sans Medium Bold"/>
              </a:rPr>
              <a:t>No </a:t>
            </a:r>
            <a:r>
              <a:rPr lang="es-US" sz="3500" spc="105" dirty="0" smtClean="0">
                <a:solidFill>
                  <a:srgbClr val="193A4D"/>
                </a:solidFill>
                <a:latin typeface="Fira Sans Medium Bold"/>
              </a:rPr>
              <a:t>Aceptable</a:t>
            </a:r>
            <a:r>
              <a:rPr lang="en-US" sz="3500" spc="105" dirty="0" smtClean="0">
                <a:solidFill>
                  <a:srgbClr val="193A4D"/>
                </a:solidFill>
                <a:latin typeface="Fira Sans Medium Bold"/>
              </a:rPr>
              <a:t> </a:t>
            </a:r>
            <a:endParaRPr lang="en-US" sz="3500" spc="105" dirty="0">
              <a:solidFill>
                <a:srgbClr val="193A4D"/>
              </a:solidFill>
              <a:latin typeface="Fira Sans Medium Bold"/>
            </a:endParaRPr>
          </a:p>
        </p:txBody>
      </p:sp>
      <p:sp>
        <p:nvSpPr>
          <p:cNvPr id="15" name="TextBox 15"/>
          <p:cNvSpPr txBox="1"/>
          <p:nvPr/>
        </p:nvSpPr>
        <p:spPr>
          <a:xfrm>
            <a:off x="1828800" y="8387111"/>
            <a:ext cx="5289902" cy="2154436"/>
          </a:xfrm>
          <a:prstGeom prst="rect">
            <a:avLst/>
          </a:prstGeom>
        </p:spPr>
        <p:txBody>
          <a:bodyPr wrap="square" lIns="0" tIns="0" rIns="0" bIns="0" rtlCol="0" anchor="t">
            <a:spAutoFit/>
          </a:bodyPr>
          <a:lstStyle/>
          <a:p>
            <a:pPr algn="ctr">
              <a:lnSpc>
                <a:spcPts val="4199"/>
              </a:lnSpc>
            </a:pPr>
            <a:r>
              <a:rPr lang="es-US" sz="2999" spc="14" dirty="0" smtClean="0">
                <a:solidFill>
                  <a:srgbClr val="000000"/>
                </a:solidFill>
                <a:latin typeface="Fira Sans Light Bold"/>
              </a:rPr>
              <a:t>Puerta obstruida, artículos colgando o almacenados al alcance de los niños.</a:t>
            </a:r>
          </a:p>
          <a:p>
            <a:pPr marL="0" lvl="0" indent="0" algn="ctr">
              <a:lnSpc>
                <a:spcPts val="4199"/>
              </a:lnSpc>
              <a:spcBef>
                <a:spcPct val="0"/>
              </a:spcBef>
            </a:pPr>
            <a:endParaRPr lang="en-US" sz="2999" spc="14" dirty="0">
              <a:solidFill>
                <a:srgbClr val="000000"/>
              </a:solidFill>
              <a:latin typeface="Fira Sans Light Bold"/>
            </a:endParaRPr>
          </a:p>
        </p:txBody>
      </p:sp>
      <p:sp>
        <p:nvSpPr>
          <p:cNvPr id="16" name="TextBox 16"/>
          <p:cNvSpPr txBox="1"/>
          <p:nvPr/>
        </p:nvSpPr>
        <p:spPr>
          <a:xfrm>
            <a:off x="10522364" y="7615586"/>
            <a:ext cx="4526714" cy="542925"/>
          </a:xfrm>
          <a:prstGeom prst="rect">
            <a:avLst/>
          </a:prstGeom>
        </p:spPr>
        <p:txBody>
          <a:bodyPr lIns="0" tIns="0" rIns="0" bIns="0" rtlCol="0" anchor="t">
            <a:spAutoFit/>
          </a:bodyPr>
          <a:lstStyle/>
          <a:p>
            <a:pPr algn="ctr">
              <a:lnSpc>
                <a:spcPts val="4200"/>
              </a:lnSpc>
            </a:pPr>
            <a:r>
              <a:rPr lang="es-US" sz="3500" spc="105" dirty="0" smtClean="0">
                <a:solidFill>
                  <a:srgbClr val="193A4D"/>
                </a:solidFill>
                <a:latin typeface="Fira Sans Medium Bold"/>
              </a:rPr>
              <a:t>Aceptable</a:t>
            </a:r>
            <a:endParaRPr lang="es-US" sz="3500" spc="105" dirty="0">
              <a:solidFill>
                <a:srgbClr val="193A4D"/>
              </a:solidFill>
              <a:latin typeface="Fira Sans Medium Bold"/>
            </a:endParaRPr>
          </a:p>
        </p:txBody>
      </p:sp>
      <p:sp>
        <p:nvSpPr>
          <p:cNvPr id="17" name="TextBox 17"/>
          <p:cNvSpPr txBox="1"/>
          <p:nvPr/>
        </p:nvSpPr>
        <p:spPr>
          <a:xfrm>
            <a:off x="10522364" y="8387111"/>
            <a:ext cx="4526714" cy="2064668"/>
          </a:xfrm>
          <a:prstGeom prst="rect">
            <a:avLst/>
          </a:prstGeom>
        </p:spPr>
        <p:txBody>
          <a:bodyPr lIns="0" tIns="0" rIns="0" bIns="0" rtlCol="0" anchor="t">
            <a:spAutoFit/>
          </a:bodyPr>
          <a:lstStyle/>
          <a:p>
            <a:pPr algn="ctr">
              <a:lnSpc>
                <a:spcPts val="4199"/>
              </a:lnSpc>
            </a:pPr>
            <a:r>
              <a:rPr lang="es-US" sz="2999" spc="14" dirty="0" smtClean="0">
                <a:solidFill>
                  <a:srgbClr val="000000"/>
                </a:solidFill>
                <a:latin typeface="Fira Sans Light Bold"/>
              </a:rPr>
              <a:t>Limpio/seguro acceso a artículos deportivos y reciclaje.</a:t>
            </a:r>
          </a:p>
          <a:p>
            <a:pPr marL="0" lvl="0" indent="0" algn="ctr">
              <a:lnSpc>
                <a:spcPts val="3499"/>
              </a:lnSpc>
              <a:spcBef>
                <a:spcPct val="0"/>
              </a:spcBef>
            </a:pPr>
            <a:endParaRPr lang="en-US" sz="2999" spc="14" dirty="0">
              <a:solidFill>
                <a:srgbClr val="000000"/>
              </a:solidFill>
              <a:latin typeface="Fira Sans Light Bold"/>
            </a:endParaRPr>
          </a:p>
        </p:txBody>
      </p:sp>
      <p:sp>
        <p:nvSpPr>
          <p:cNvPr id="18" name="TextBox 18"/>
          <p:cNvSpPr txBox="1"/>
          <p:nvPr/>
        </p:nvSpPr>
        <p:spPr>
          <a:xfrm>
            <a:off x="990333" y="472301"/>
            <a:ext cx="11462608" cy="904875"/>
          </a:xfrm>
          <a:prstGeom prst="rect">
            <a:avLst/>
          </a:prstGeom>
        </p:spPr>
        <p:txBody>
          <a:bodyPr lIns="0" tIns="0" rIns="0" bIns="0" rtlCol="0" anchor="t">
            <a:spAutoFit/>
          </a:bodyPr>
          <a:lstStyle/>
          <a:p>
            <a:pPr>
              <a:lnSpc>
                <a:spcPts val="7199"/>
              </a:lnSpc>
            </a:pPr>
            <a:r>
              <a:rPr lang="es-US" sz="5999" spc="179" dirty="0" smtClean="0">
                <a:solidFill>
                  <a:srgbClr val="FFFFFF"/>
                </a:solidFill>
                <a:latin typeface="Fira Sans Medium Bold"/>
              </a:rPr>
              <a:t>Aceptable VS No Aceptable</a:t>
            </a:r>
            <a:endParaRPr lang="es-US" sz="5999" spc="179" dirty="0">
              <a:solidFill>
                <a:srgbClr val="FFFFFF"/>
              </a:solidFill>
              <a:latin typeface="Fira Sans Medium Bo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p:nvPr/>
        </p:nvGrpSpPr>
        <p:grpSpPr>
          <a:xfrm>
            <a:off x="446049" y="2277053"/>
            <a:ext cx="12210585" cy="7443439"/>
            <a:chOff x="0" y="0"/>
            <a:chExt cx="16280780" cy="9924585"/>
          </a:xfrm>
        </p:grpSpPr>
        <p:pic>
          <p:nvPicPr>
            <p:cNvPr id="5" name="Picture 5"/>
            <p:cNvPicPr>
              <a:picLocks noChangeAspect="1"/>
            </p:cNvPicPr>
            <p:nvPr/>
          </p:nvPicPr>
          <p:blipFill>
            <a:blip r:embed="rId2"/>
            <a:srcRect t="3344" b="3344"/>
            <a:stretch>
              <a:fillRect/>
            </a:stretch>
          </p:blipFill>
          <p:spPr>
            <a:xfrm>
              <a:off x="0" y="0"/>
              <a:ext cx="16280780" cy="9924585"/>
            </a:xfrm>
            <a:prstGeom prst="rect">
              <a:avLst/>
            </a:prstGeom>
          </p:spPr>
        </p:pic>
      </p:grpSp>
      <p:sp>
        <p:nvSpPr>
          <p:cNvPr id="6" name="TextBox 6"/>
          <p:cNvSpPr txBox="1"/>
          <p:nvPr/>
        </p:nvSpPr>
        <p:spPr>
          <a:xfrm>
            <a:off x="1028699" y="127656"/>
            <a:ext cx="12311653" cy="2502545"/>
          </a:xfrm>
          <a:prstGeom prst="rect">
            <a:avLst/>
          </a:prstGeom>
        </p:spPr>
        <p:txBody>
          <a:bodyPr wrap="square" lIns="0" tIns="0" rIns="0" bIns="0" rtlCol="0" anchor="t">
            <a:spAutoFit/>
          </a:bodyPr>
          <a:lstStyle/>
          <a:p>
            <a:pPr>
              <a:lnSpc>
                <a:spcPts val="7199"/>
              </a:lnSpc>
            </a:pPr>
            <a:r>
              <a:rPr lang="en-US" sz="5999" spc="179" dirty="0" smtClean="0">
                <a:solidFill>
                  <a:srgbClr val="FFFFFF"/>
                </a:solidFill>
                <a:latin typeface="Fira Sans Medium Bold"/>
              </a:rPr>
              <a:t>¿Que </a:t>
            </a:r>
            <a:r>
              <a:rPr lang="es-US" sz="5999" spc="179" dirty="0" smtClean="0">
                <a:solidFill>
                  <a:srgbClr val="FFFFFF"/>
                </a:solidFill>
                <a:latin typeface="Fira Sans Medium Bold"/>
              </a:rPr>
              <a:t>tal el espacio de actividades al aire libre</a:t>
            </a:r>
            <a:r>
              <a:rPr lang="en-US" sz="5999" spc="179" dirty="0" smtClean="0">
                <a:solidFill>
                  <a:srgbClr val="FFFFFF"/>
                </a:solidFill>
                <a:latin typeface="Fira Sans Medium Bold"/>
              </a:rPr>
              <a:t>?</a:t>
            </a:r>
            <a:endParaRPr lang="en-US" sz="5999" spc="179" dirty="0">
              <a:solidFill>
                <a:srgbClr val="FFFFFF"/>
              </a:solidFill>
              <a:latin typeface="Fira Sans Medium Bold"/>
            </a:endParaRPr>
          </a:p>
          <a:p>
            <a:pPr>
              <a:lnSpc>
                <a:spcPts val="4679"/>
              </a:lnSpc>
            </a:pPr>
            <a:endParaRPr lang="en-US" sz="5999" spc="179" dirty="0">
              <a:solidFill>
                <a:srgbClr val="FFFFFF"/>
              </a:solidFill>
              <a:latin typeface="Fira Sans Medium Bold"/>
            </a:endParaRPr>
          </a:p>
        </p:txBody>
      </p:sp>
      <p:sp>
        <p:nvSpPr>
          <p:cNvPr id="7" name="TextBox 7"/>
          <p:cNvSpPr txBox="1"/>
          <p:nvPr/>
        </p:nvSpPr>
        <p:spPr>
          <a:xfrm>
            <a:off x="13106401" y="3096396"/>
            <a:ext cx="4953000" cy="6412012"/>
          </a:xfrm>
          <a:prstGeom prst="rect">
            <a:avLst/>
          </a:prstGeom>
        </p:spPr>
        <p:txBody>
          <a:bodyPr wrap="square" lIns="0" tIns="0" rIns="0" bIns="0" rtlCol="0" anchor="t">
            <a:spAutoFit/>
          </a:bodyPr>
          <a:lstStyle/>
          <a:p>
            <a:pPr marL="0" lvl="0" indent="0" algn="ctr">
              <a:lnSpc>
                <a:spcPts val="5027"/>
              </a:lnSpc>
              <a:spcBef>
                <a:spcPct val="0"/>
              </a:spcBef>
            </a:pPr>
            <a:r>
              <a:rPr lang="es-US" sz="3591" spc="17" dirty="0" smtClean="0">
                <a:solidFill>
                  <a:srgbClr val="000000"/>
                </a:solidFill>
                <a:latin typeface="Fira Sans Light Bold"/>
              </a:rPr>
              <a:t>Las Familias de Apoyo &amp; solicitante(s) deben asegurarse que el patio o espacio de actividades al aire libre estén libres de peligros que pueden poner en peligro la salud y seguridad de un niño o NMD</a:t>
            </a:r>
            <a:r>
              <a:rPr lang="en-US" sz="3591" spc="17" dirty="0" smtClean="0">
                <a:solidFill>
                  <a:srgbClr val="000000"/>
                </a:solidFill>
                <a:latin typeface="Fira Sans Light Bold"/>
              </a:rPr>
              <a:t>.</a:t>
            </a:r>
            <a:endParaRPr lang="en-US" sz="3591" spc="17" dirty="0">
              <a:solidFill>
                <a:srgbClr val="000000"/>
              </a:solidFill>
              <a:latin typeface="Fira Sans Light 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05210"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p:nvPr/>
        </p:nvGrpSpPr>
        <p:grpSpPr>
          <a:xfrm>
            <a:off x="152400" y="2294589"/>
            <a:ext cx="12113012" cy="7053146"/>
            <a:chOff x="0" y="0"/>
            <a:chExt cx="16150683" cy="9404195"/>
          </a:xfrm>
        </p:grpSpPr>
        <p:pic>
          <p:nvPicPr>
            <p:cNvPr id="5" name="Picture 5"/>
            <p:cNvPicPr>
              <a:picLocks noChangeAspect="1"/>
            </p:cNvPicPr>
            <p:nvPr/>
          </p:nvPicPr>
          <p:blipFill>
            <a:blip r:embed="rId2"/>
            <a:srcRect l="5565" r="5565"/>
            <a:stretch>
              <a:fillRect/>
            </a:stretch>
          </p:blipFill>
          <p:spPr>
            <a:xfrm>
              <a:off x="0" y="0"/>
              <a:ext cx="16150683" cy="9404195"/>
            </a:xfrm>
            <a:prstGeom prst="rect">
              <a:avLst/>
            </a:prstGeom>
          </p:spPr>
        </p:pic>
      </p:grpSp>
      <p:sp>
        <p:nvSpPr>
          <p:cNvPr id="6" name="TextBox 6"/>
          <p:cNvSpPr txBox="1"/>
          <p:nvPr/>
        </p:nvSpPr>
        <p:spPr>
          <a:xfrm>
            <a:off x="1028700" y="127656"/>
            <a:ext cx="12992100" cy="3372718"/>
          </a:xfrm>
          <a:prstGeom prst="rect">
            <a:avLst/>
          </a:prstGeom>
        </p:spPr>
        <p:txBody>
          <a:bodyPr wrap="square" lIns="0" tIns="0" rIns="0" bIns="0" rtlCol="0" anchor="t">
            <a:spAutoFit/>
          </a:bodyPr>
          <a:lstStyle/>
          <a:p>
            <a:pPr>
              <a:lnSpc>
                <a:spcPts val="7199"/>
              </a:lnSpc>
            </a:pPr>
            <a:r>
              <a:rPr lang="en-US" sz="5999" spc="179" dirty="0" smtClean="0">
                <a:solidFill>
                  <a:srgbClr val="FFFFFF"/>
                </a:solidFill>
                <a:latin typeface="Fira Sans Medium Bold"/>
              </a:rPr>
              <a:t>¿</a:t>
            </a:r>
            <a:r>
              <a:rPr lang="es-US" sz="5999" spc="179" dirty="0" smtClean="0">
                <a:solidFill>
                  <a:srgbClr val="FFFFFF"/>
                </a:solidFill>
                <a:latin typeface="Fira Sans Medium Bold"/>
              </a:rPr>
              <a:t>Cuales son las regulaciones de seguridad para las piscinas?</a:t>
            </a:r>
          </a:p>
          <a:p>
            <a:pPr>
              <a:lnSpc>
                <a:spcPts val="7199"/>
              </a:lnSpc>
            </a:pPr>
            <a:endParaRPr lang="en-US" sz="5999" spc="179" dirty="0">
              <a:solidFill>
                <a:srgbClr val="FFFFFF"/>
              </a:solidFill>
              <a:latin typeface="Fira Sans Medium Bold"/>
            </a:endParaRPr>
          </a:p>
          <a:p>
            <a:pPr>
              <a:lnSpc>
                <a:spcPts val="4679"/>
              </a:lnSpc>
            </a:pPr>
            <a:endParaRPr lang="en-US" sz="5999" spc="179" dirty="0">
              <a:solidFill>
                <a:srgbClr val="FFFFFF"/>
              </a:solidFill>
              <a:latin typeface="Fira Sans Medium Bold"/>
            </a:endParaRPr>
          </a:p>
        </p:txBody>
      </p:sp>
      <p:sp>
        <p:nvSpPr>
          <p:cNvPr id="7" name="TextBox 7"/>
          <p:cNvSpPr txBox="1"/>
          <p:nvPr/>
        </p:nvSpPr>
        <p:spPr>
          <a:xfrm>
            <a:off x="12496800" y="2256944"/>
            <a:ext cx="5281899" cy="7591822"/>
          </a:xfrm>
          <a:prstGeom prst="rect">
            <a:avLst/>
          </a:prstGeom>
        </p:spPr>
        <p:txBody>
          <a:bodyPr wrap="square" lIns="0" tIns="0" rIns="0" bIns="0" rtlCol="0" anchor="t">
            <a:spAutoFit/>
          </a:bodyPr>
          <a:lstStyle/>
          <a:p>
            <a:pPr algn="ctr">
              <a:lnSpc>
                <a:spcPts val="3682"/>
              </a:lnSpc>
            </a:pPr>
            <a:r>
              <a:rPr lang="es-US" sz="2630" spc="13" dirty="0" smtClean="0">
                <a:solidFill>
                  <a:srgbClr val="000000"/>
                </a:solidFill>
                <a:latin typeface="Fira Sans Light Bold"/>
              </a:rPr>
              <a:t>Las Familias de Apoyo o solicitante(s) deberán de asegurarse que las piscinas, piscinas para niños fijas en su lugar, jacuzzis, spas, y otros cuerpos de agua similares estén asegurados y inaccesibles a: Niños menores de 10 anos de edad; un niño/NMD y padres de un niño/NMD que tiene una discapacidad de desarrollo, mental o física. El Estándar de Padre Prudente y Razonable debe ser tomado en consideración también.</a:t>
            </a:r>
          </a:p>
          <a:p>
            <a:pPr marL="0" lvl="0" indent="0" algn="ctr">
              <a:lnSpc>
                <a:spcPts val="3682"/>
              </a:lnSpc>
              <a:spcBef>
                <a:spcPct val="0"/>
              </a:spcBef>
            </a:pPr>
            <a:endParaRPr lang="en-US" sz="2630" spc="13" dirty="0">
              <a:solidFill>
                <a:srgbClr val="000000"/>
              </a:solidFill>
              <a:latin typeface="Fira Sans Light Bold"/>
            </a:endParaRPr>
          </a:p>
        </p:txBody>
      </p:sp>
      <p:sp>
        <p:nvSpPr>
          <p:cNvPr id="8" name="TextBox 8"/>
          <p:cNvSpPr txBox="1"/>
          <p:nvPr/>
        </p:nvSpPr>
        <p:spPr>
          <a:xfrm>
            <a:off x="2819400" y="8866542"/>
            <a:ext cx="6400799" cy="878767"/>
          </a:xfrm>
          <a:prstGeom prst="rect">
            <a:avLst/>
          </a:prstGeom>
        </p:spPr>
        <p:txBody>
          <a:bodyPr wrap="square" lIns="0" tIns="0" rIns="0" bIns="0" rtlCol="0" anchor="t">
            <a:spAutoFit/>
          </a:bodyPr>
          <a:lstStyle/>
          <a:p>
            <a:pPr algn="ctr">
              <a:lnSpc>
                <a:spcPts val="7279"/>
              </a:lnSpc>
            </a:pPr>
            <a:r>
              <a:rPr lang="es-US" sz="5199" dirty="0" smtClean="0">
                <a:solidFill>
                  <a:srgbClr val="000000"/>
                </a:solidFill>
                <a:latin typeface="Fira Sans Medium"/>
              </a:rPr>
              <a:t>Cubiertas de Piscina</a:t>
            </a:r>
            <a:endParaRPr lang="es-US" sz="5199" dirty="0">
              <a:solidFill>
                <a:srgbClr val="000000"/>
              </a:solidFill>
              <a:latin typeface="Fira Sans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032"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p:nvPr/>
        </p:nvGrpSpPr>
        <p:grpSpPr>
          <a:xfrm>
            <a:off x="1407841" y="2216305"/>
            <a:ext cx="7304049" cy="7791915"/>
            <a:chOff x="0" y="0"/>
            <a:chExt cx="9738732" cy="10389220"/>
          </a:xfrm>
        </p:grpSpPr>
        <p:pic>
          <p:nvPicPr>
            <p:cNvPr id="5" name="Picture 5"/>
            <p:cNvPicPr>
              <a:picLocks noChangeAspect="1"/>
            </p:cNvPicPr>
            <p:nvPr/>
          </p:nvPicPr>
          <p:blipFill>
            <a:blip r:embed="rId2"/>
            <a:srcRect l="6313" r="6313"/>
            <a:stretch>
              <a:fillRect/>
            </a:stretch>
          </p:blipFill>
          <p:spPr>
            <a:xfrm>
              <a:off x="0" y="0"/>
              <a:ext cx="9738732" cy="5131110"/>
            </a:xfrm>
            <a:prstGeom prst="rect">
              <a:avLst/>
            </a:prstGeom>
          </p:spPr>
        </p:pic>
        <p:pic>
          <p:nvPicPr>
            <p:cNvPr id="6" name="Picture 6"/>
            <p:cNvPicPr>
              <a:picLocks noChangeAspect="1"/>
            </p:cNvPicPr>
            <p:nvPr/>
          </p:nvPicPr>
          <p:blipFill>
            <a:blip r:embed="rId3"/>
            <a:srcRect t="14874" b="14874"/>
            <a:stretch>
              <a:fillRect/>
            </a:stretch>
          </p:blipFill>
          <p:spPr>
            <a:xfrm>
              <a:off x="0" y="5258110"/>
              <a:ext cx="9738732" cy="5131110"/>
            </a:xfrm>
            <a:prstGeom prst="rect">
              <a:avLst/>
            </a:prstGeom>
          </p:spPr>
        </p:pic>
      </p:grpSp>
      <p:grpSp>
        <p:nvGrpSpPr>
          <p:cNvPr id="7" name="Group 7"/>
          <p:cNvGrpSpPr/>
          <p:nvPr/>
        </p:nvGrpSpPr>
        <p:grpSpPr>
          <a:xfrm>
            <a:off x="9372600" y="6922120"/>
            <a:ext cx="8077200" cy="3086100"/>
            <a:chOff x="0" y="0"/>
            <a:chExt cx="1704898" cy="812800"/>
          </a:xfrm>
        </p:grpSpPr>
        <p:sp>
          <p:nvSpPr>
            <p:cNvPr id="8" name="Freeform 8"/>
            <p:cNvSpPr/>
            <p:nvPr/>
          </p:nvSpPr>
          <p:spPr>
            <a:xfrm>
              <a:off x="0" y="0"/>
              <a:ext cx="1704897" cy="812800"/>
            </a:xfrm>
            <a:custGeom>
              <a:avLst/>
              <a:gdLst/>
              <a:ahLst/>
              <a:cxnLst/>
              <a:rect l="l" t="t" r="r" b="b"/>
              <a:pathLst>
                <a:path w="1704897" h="812800">
                  <a:moveTo>
                    <a:pt x="60995" y="0"/>
                  </a:moveTo>
                  <a:lnTo>
                    <a:pt x="1643903" y="0"/>
                  </a:lnTo>
                  <a:cubicBezTo>
                    <a:pt x="1660079" y="0"/>
                    <a:pt x="1675594" y="6426"/>
                    <a:pt x="1687032" y="17865"/>
                  </a:cubicBezTo>
                  <a:cubicBezTo>
                    <a:pt x="1698471" y="29304"/>
                    <a:pt x="1704897" y="44818"/>
                    <a:pt x="1704897" y="60995"/>
                  </a:cubicBezTo>
                  <a:lnTo>
                    <a:pt x="1704897" y="751805"/>
                  </a:lnTo>
                  <a:cubicBezTo>
                    <a:pt x="1704897" y="767982"/>
                    <a:pt x="1698471" y="783496"/>
                    <a:pt x="1687032" y="794935"/>
                  </a:cubicBezTo>
                  <a:cubicBezTo>
                    <a:pt x="1675594" y="806374"/>
                    <a:pt x="1660079" y="812800"/>
                    <a:pt x="1643903" y="812800"/>
                  </a:cubicBezTo>
                  <a:lnTo>
                    <a:pt x="60995" y="812800"/>
                  </a:lnTo>
                  <a:cubicBezTo>
                    <a:pt x="44818" y="812800"/>
                    <a:pt x="29304" y="806374"/>
                    <a:pt x="17865" y="794935"/>
                  </a:cubicBezTo>
                  <a:cubicBezTo>
                    <a:pt x="6426" y="783496"/>
                    <a:pt x="0" y="767982"/>
                    <a:pt x="0" y="751805"/>
                  </a:cubicBezTo>
                  <a:lnTo>
                    <a:pt x="0" y="60995"/>
                  </a:lnTo>
                  <a:cubicBezTo>
                    <a:pt x="0" y="44818"/>
                    <a:pt x="6426" y="29304"/>
                    <a:pt x="17865" y="17865"/>
                  </a:cubicBezTo>
                  <a:cubicBezTo>
                    <a:pt x="29304" y="6426"/>
                    <a:pt x="44818" y="0"/>
                    <a:pt x="60995" y="0"/>
                  </a:cubicBezTo>
                  <a:close/>
                </a:path>
              </a:pathLst>
            </a:custGeom>
            <a:solidFill>
              <a:srgbClr val="193A4D"/>
            </a:solidFill>
          </p:spPr>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10" name="TextBox 10"/>
          <p:cNvSpPr txBox="1"/>
          <p:nvPr/>
        </p:nvSpPr>
        <p:spPr>
          <a:xfrm>
            <a:off x="1028700" y="127656"/>
            <a:ext cx="11936535" cy="4296048"/>
          </a:xfrm>
          <a:prstGeom prst="rect">
            <a:avLst/>
          </a:prstGeom>
        </p:spPr>
        <p:txBody>
          <a:bodyPr lIns="0" tIns="0" rIns="0" bIns="0" rtlCol="0" anchor="t">
            <a:spAutoFit/>
          </a:bodyPr>
          <a:lstStyle/>
          <a:p>
            <a:pPr>
              <a:lnSpc>
                <a:spcPts val="7199"/>
              </a:lnSpc>
            </a:pPr>
            <a:r>
              <a:rPr lang="es-ES" sz="5999" spc="179" dirty="0" smtClean="0">
                <a:solidFill>
                  <a:srgbClr val="FFFFFF"/>
                </a:solidFill>
                <a:latin typeface="Fira Sans Medium Bold"/>
              </a:rPr>
              <a:t>¿</a:t>
            </a:r>
            <a:r>
              <a:rPr lang="es-ES" sz="5999" spc="179" dirty="0">
                <a:solidFill>
                  <a:srgbClr val="FFFFFF"/>
                </a:solidFill>
                <a:latin typeface="Fira Sans Medium Bold"/>
              </a:rPr>
              <a:t>Cuales son las regulaciones de seguridad para las piscinas?</a:t>
            </a:r>
          </a:p>
          <a:p>
            <a:pPr>
              <a:lnSpc>
                <a:spcPts val="7199"/>
              </a:lnSpc>
            </a:pPr>
            <a:endParaRPr lang="en-US" sz="5999" spc="179" dirty="0">
              <a:solidFill>
                <a:srgbClr val="FFFFFF"/>
              </a:solidFill>
              <a:latin typeface="Fira Sans Medium Bold"/>
            </a:endParaRPr>
          </a:p>
          <a:p>
            <a:pPr>
              <a:lnSpc>
                <a:spcPts val="7199"/>
              </a:lnSpc>
            </a:pPr>
            <a:endParaRPr lang="en-US" sz="5999" spc="179" dirty="0">
              <a:solidFill>
                <a:srgbClr val="FFFFFF"/>
              </a:solidFill>
              <a:latin typeface="Fira Sans Medium Bold"/>
            </a:endParaRPr>
          </a:p>
          <a:p>
            <a:pPr>
              <a:lnSpc>
                <a:spcPts val="4679"/>
              </a:lnSpc>
            </a:pPr>
            <a:endParaRPr lang="en-US" sz="5999" spc="179" dirty="0">
              <a:solidFill>
                <a:srgbClr val="FFFFFF"/>
              </a:solidFill>
              <a:latin typeface="Fira Sans Medium Bold"/>
            </a:endParaRPr>
          </a:p>
        </p:txBody>
      </p:sp>
      <p:sp>
        <p:nvSpPr>
          <p:cNvPr id="11" name="TextBox 11"/>
          <p:cNvSpPr txBox="1"/>
          <p:nvPr/>
        </p:nvSpPr>
        <p:spPr>
          <a:xfrm>
            <a:off x="8711890" y="2039689"/>
            <a:ext cx="9576110" cy="5847755"/>
          </a:xfrm>
          <a:prstGeom prst="rect">
            <a:avLst/>
          </a:prstGeom>
        </p:spPr>
        <p:txBody>
          <a:bodyPr wrap="square" lIns="0" tIns="0" rIns="0" bIns="0" rtlCol="0" anchor="t">
            <a:spAutoFit/>
          </a:bodyPr>
          <a:lstStyle/>
          <a:p>
            <a:pPr>
              <a:lnSpc>
                <a:spcPts val="3823"/>
              </a:lnSpc>
            </a:pPr>
            <a:r>
              <a:rPr lang="es-US" sz="2730" spc="13" dirty="0" smtClean="0">
                <a:solidFill>
                  <a:srgbClr val="000000"/>
                </a:solidFill>
                <a:latin typeface="Fira Sans Light Bold"/>
              </a:rPr>
              <a:t>Las Familias de Apoyo o solicitante(s) deberán garantizar la seguridad de la piscina usando lo siguiente:</a:t>
            </a:r>
          </a:p>
          <a:p>
            <a:pPr>
              <a:lnSpc>
                <a:spcPts val="3823"/>
              </a:lnSpc>
            </a:pPr>
            <a:endParaRPr lang="es-US" sz="2730" spc="13" dirty="0" smtClean="0">
              <a:solidFill>
                <a:srgbClr val="000000"/>
              </a:solidFill>
              <a:latin typeface="Fira Sans Light Bold"/>
            </a:endParaRPr>
          </a:p>
          <a:p>
            <a:pPr marL="589611" lvl="1" indent="-294806">
              <a:lnSpc>
                <a:spcPts val="3823"/>
              </a:lnSpc>
              <a:buFont typeface="Arial"/>
              <a:buChar char="•"/>
            </a:pPr>
            <a:r>
              <a:rPr lang="es-US" sz="2730" spc="13" dirty="0" smtClean="0">
                <a:solidFill>
                  <a:srgbClr val="000000"/>
                </a:solidFill>
                <a:latin typeface="Fira Sans Light Bold"/>
              </a:rPr>
              <a:t>El enceramiento de piscinas (Cercas)</a:t>
            </a:r>
          </a:p>
          <a:p>
            <a:pPr marL="589611" lvl="1" indent="-294806">
              <a:lnSpc>
                <a:spcPts val="3823"/>
              </a:lnSpc>
              <a:buFont typeface="Arial"/>
              <a:buChar char="•"/>
            </a:pPr>
            <a:r>
              <a:rPr lang="es-US" sz="2730" spc="13" dirty="0" smtClean="0">
                <a:solidFill>
                  <a:srgbClr val="000000"/>
                </a:solidFill>
                <a:latin typeface="Fira Sans Light Bold"/>
              </a:rPr>
              <a:t>Cubierta de piscina de Seguridad Certificada. (Todos los cierres de piscinas &amp; cubiertas están sujetas a los códigos de salud y seguridad 115921,115922,115923.)</a:t>
            </a:r>
          </a:p>
          <a:p>
            <a:pPr>
              <a:lnSpc>
                <a:spcPts val="3823"/>
              </a:lnSpc>
            </a:pPr>
            <a:endParaRPr lang="es-US" sz="2730" spc="13" dirty="0" smtClean="0">
              <a:solidFill>
                <a:srgbClr val="000000"/>
              </a:solidFill>
              <a:latin typeface="Fira Sans Light Bold"/>
            </a:endParaRPr>
          </a:p>
          <a:p>
            <a:pPr>
              <a:lnSpc>
                <a:spcPts val="3823"/>
              </a:lnSpc>
            </a:pPr>
            <a:r>
              <a:rPr lang="es-US" sz="2730" spc="13" dirty="0" smtClean="0">
                <a:solidFill>
                  <a:srgbClr val="000000"/>
                </a:solidFill>
                <a:latin typeface="Fira Sans Light Bold"/>
              </a:rPr>
              <a:t>Nota: Las alarmas de salida solo se pueden utilizar si no es estructuralmente posible usar un enceramiento o cubierta. </a:t>
            </a:r>
          </a:p>
          <a:p>
            <a:pPr algn="ctr">
              <a:lnSpc>
                <a:spcPts val="3823"/>
              </a:lnSpc>
            </a:pPr>
            <a:endParaRPr lang="en-US" sz="2730" spc="13" dirty="0">
              <a:solidFill>
                <a:srgbClr val="000000"/>
              </a:solidFill>
              <a:latin typeface="Fira Sans Light Bold"/>
            </a:endParaRPr>
          </a:p>
          <a:p>
            <a:pPr marL="0" lvl="0" indent="0" algn="ctr">
              <a:lnSpc>
                <a:spcPts val="3823"/>
              </a:lnSpc>
              <a:spcBef>
                <a:spcPct val="0"/>
              </a:spcBef>
            </a:pPr>
            <a:endParaRPr lang="en-US" sz="2730" spc="13" dirty="0">
              <a:solidFill>
                <a:srgbClr val="000000"/>
              </a:solidFill>
              <a:latin typeface="Fira Sans Light Bold"/>
            </a:endParaRPr>
          </a:p>
        </p:txBody>
      </p:sp>
      <p:sp>
        <p:nvSpPr>
          <p:cNvPr id="12" name="TextBox 12"/>
          <p:cNvSpPr txBox="1"/>
          <p:nvPr/>
        </p:nvSpPr>
        <p:spPr>
          <a:xfrm>
            <a:off x="9372596" y="6922120"/>
            <a:ext cx="8077199" cy="3116238"/>
          </a:xfrm>
          <a:prstGeom prst="rect">
            <a:avLst/>
          </a:prstGeom>
        </p:spPr>
        <p:txBody>
          <a:bodyPr wrap="square" lIns="0" tIns="0" rIns="0" bIns="0" rtlCol="0" anchor="t">
            <a:spAutoFit/>
          </a:bodyPr>
          <a:lstStyle/>
          <a:p>
            <a:pPr algn="ctr">
              <a:lnSpc>
                <a:spcPts val="8145"/>
              </a:lnSpc>
            </a:pPr>
            <a:r>
              <a:rPr lang="es-US" sz="5817" dirty="0" smtClean="0">
                <a:solidFill>
                  <a:srgbClr val="B5C76F"/>
                </a:solidFill>
                <a:latin typeface="Fira Sans Medium"/>
              </a:rPr>
              <a:t>Las cercas de la piscina deben ser 5 pies o 60 pulgadas de alto</a:t>
            </a:r>
            <a:endParaRPr lang="es-US" sz="5817" dirty="0">
              <a:solidFill>
                <a:srgbClr val="B5C76F"/>
              </a:solidFill>
              <a:latin typeface="Fira Sans Medium"/>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033" y="-7606549"/>
            <a:ext cx="20164510" cy="9544289"/>
            <a:chOff x="0" y="0"/>
            <a:chExt cx="11349800" cy="5372100"/>
          </a:xfrm>
        </p:grpSpPr>
        <p:sp>
          <p:nvSpPr>
            <p:cNvPr id="3" name="Freeform 3"/>
            <p:cNvSpPr/>
            <p:nvPr/>
          </p:nvSpPr>
          <p:spPr>
            <a:xfrm>
              <a:off x="0" y="0"/>
              <a:ext cx="11349799" cy="5372100"/>
            </a:xfrm>
            <a:custGeom>
              <a:avLst/>
              <a:gdLst/>
              <a:ahLst/>
              <a:cxnLst/>
              <a:rect l="l" t="t" r="r" b="b"/>
              <a:pathLst>
                <a:path w="11349799" h="5372100">
                  <a:moveTo>
                    <a:pt x="9799130" y="0"/>
                  </a:moveTo>
                  <a:lnTo>
                    <a:pt x="1550670" y="0"/>
                  </a:lnTo>
                  <a:lnTo>
                    <a:pt x="0" y="2686050"/>
                  </a:lnTo>
                  <a:lnTo>
                    <a:pt x="1550670" y="5372100"/>
                  </a:lnTo>
                  <a:lnTo>
                    <a:pt x="9799130" y="5372100"/>
                  </a:lnTo>
                  <a:lnTo>
                    <a:pt x="11349799" y="2686050"/>
                  </a:lnTo>
                  <a:lnTo>
                    <a:pt x="9799130" y="0"/>
                  </a:lnTo>
                  <a:close/>
                </a:path>
              </a:pathLst>
            </a:custGeom>
            <a:solidFill>
              <a:srgbClr val="193A4D"/>
            </a:solidFill>
          </p:spPr>
        </p:sp>
      </p:grpSp>
      <p:grpSp>
        <p:nvGrpSpPr>
          <p:cNvPr id="4" name="Group 4"/>
          <p:cNvGrpSpPr/>
          <p:nvPr/>
        </p:nvGrpSpPr>
        <p:grpSpPr>
          <a:xfrm>
            <a:off x="6915570" y="2216305"/>
            <a:ext cx="11248793" cy="7791915"/>
            <a:chOff x="0" y="0"/>
            <a:chExt cx="14998390" cy="10389220"/>
          </a:xfrm>
        </p:grpSpPr>
        <p:pic>
          <p:nvPicPr>
            <p:cNvPr id="5" name="Picture 5"/>
            <p:cNvPicPr>
              <a:picLocks noChangeAspect="1"/>
            </p:cNvPicPr>
            <p:nvPr/>
          </p:nvPicPr>
          <p:blipFill>
            <a:blip r:embed="rId2"/>
            <a:srcRect t="12018" b="12018"/>
            <a:stretch>
              <a:fillRect/>
            </a:stretch>
          </p:blipFill>
          <p:spPr>
            <a:xfrm>
              <a:off x="0" y="0"/>
              <a:ext cx="7435695" cy="5131110"/>
            </a:xfrm>
            <a:prstGeom prst="rect">
              <a:avLst/>
            </a:prstGeom>
          </p:spPr>
        </p:pic>
        <p:pic>
          <p:nvPicPr>
            <p:cNvPr id="6" name="Picture 6"/>
            <p:cNvPicPr>
              <a:picLocks noChangeAspect="1"/>
            </p:cNvPicPr>
            <p:nvPr/>
          </p:nvPicPr>
          <p:blipFill>
            <a:blip r:embed="rId3"/>
            <a:srcRect l="9569" r="9569"/>
            <a:stretch>
              <a:fillRect/>
            </a:stretch>
          </p:blipFill>
          <p:spPr>
            <a:xfrm>
              <a:off x="7562695" y="0"/>
              <a:ext cx="7435695" cy="5131110"/>
            </a:xfrm>
            <a:prstGeom prst="rect">
              <a:avLst/>
            </a:prstGeom>
          </p:spPr>
        </p:pic>
        <p:pic>
          <p:nvPicPr>
            <p:cNvPr id="7" name="Picture 7"/>
            <p:cNvPicPr>
              <a:picLocks noChangeAspect="1"/>
            </p:cNvPicPr>
            <p:nvPr/>
          </p:nvPicPr>
          <p:blipFill>
            <a:blip r:embed="rId4"/>
            <a:srcRect l="9462" r="9462"/>
            <a:stretch>
              <a:fillRect/>
            </a:stretch>
          </p:blipFill>
          <p:spPr>
            <a:xfrm>
              <a:off x="0" y="5258110"/>
              <a:ext cx="7435695" cy="5131110"/>
            </a:xfrm>
            <a:prstGeom prst="rect">
              <a:avLst/>
            </a:prstGeom>
          </p:spPr>
        </p:pic>
        <p:pic>
          <p:nvPicPr>
            <p:cNvPr id="8" name="Picture 8"/>
            <p:cNvPicPr>
              <a:picLocks noChangeAspect="1"/>
            </p:cNvPicPr>
            <p:nvPr/>
          </p:nvPicPr>
          <p:blipFill>
            <a:blip r:embed="rId5"/>
            <a:srcRect t="27644" b="27644"/>
            <a:stretch>
              <a:fillRect/>
            </a:stretch>
          </p:blipFill>
          <p:spPr>
            <a:xfrm>
              <a:off x="7562695" y="5258110"/>
              <a:ext cx="7435695" cy="5131110"/>
            </a:xfrm>
            <a:prstGeom prst="rect">
              <a:avLst/>
            </a:prstGeom>
          </p:spPr>
        </p:pic>
      </p:grpSp>
      <p:sp>
        <p:nvSpPr>
          <p:cNvPr id="9" name="TextBox 9"/>
          <p:cNvSpPr txBox="1"/>
          <p:nvPr/>
        </p:nvSpPr>
        <p:spPr>
          <a:xfrm>
            <a:off x="1028700" y="111280"/>
            <a:ext cx="11936535" cy="4296048"/>
          </a:xfrm>
          <a:prstGeom prst="rect">
            <a:avLst/>
          </a:prstGeom>
        </p:spPr>
        <p:txBody>
          <a:bodyPr lIns="0" tIns="0" rIns="0" bIns="0" rtlCol="0" anchor="t">
            <a:spAutoFit/>
          </a:bodyPr>
          <a:lstStyle/>
          <a:p>
            <a:pPr>
              <a:lnSpc>
                <a:spcPts val="7199"/>
              </a:lnSpc>
            </a:pPr>
            <a:r>
              <a:rPr lang="en-US" sz="5999" spc="179" dirty="0" smtClean="0">
                <a:solidFill>
                  <a:srgbClr val="FFFFFF"/>
                </a:solidFill>
                <a:latin typeface="Fira Sans Medium Bold"/>
              </a:rPr>
              <a:t>¿</a:t>
            </a:r>
            <a:r>
              <a:rPr lang="es-US" sz="5999" spc="179" dirty="0" smtClean="0">
                <a:solidFill>
                  <a:srgbClr val="FFFFFF"/>
                </a:solidFill>
                <a:latin typeface="Fira Sans Medium Bold"/>
              </a:rPr>
              <a:t>Que pasa con los estanques, arroyos o fuentes</a:t>
            </a:r>
            <a:r>
              <a:rPr lang="en-US" sz="5999" spc="179" dirty="0" smtClean="0">
                <a:solidFill>
                  <a:srgbClr val="FFFFFF"/>
                </a:solidFill>
                <a:latin typeface="Fira Sans Medium Bold"/>
              </a:rPr>
              <a:t>?</a:t>
            </a:r>
            <a:endParaRPr lang="en-US" sz="5999" spc="179" dirty="0">
              <a:solidFill>
                <a:srgbClr val="FFFFFF"/>
              </a:solidFill>
              <a:latin typeface="Fira Sans Medium Bold"/>
            </a:endParaRPr>
          </a:p>
          <a:p>
            <a:pPr>
              <a:lnSpc>
                <a:spcPts val="7199"/>
              </a:lnSpc>
            </a:pPr>
            <a:endParaRPr lang="en-US" sz="5999" spc="179" dirty="0">
              <a:solidFill>
                <a:srgbClr val="FFFFFF"/>
              </a:solidFill>
              <a:latin typeface="Fira Sans Medium Bold"/>
            </a:endParaRPr>
          </a:p>
          <a:p>
            <a:pPr>
              <a:lnSpc>
                <a:spcPts val="7199"/>
              </a:lnSpc>
            </a:pPr>
            <a:endParaRPr lang="en-US" sz="5999" spc="179" dirty="0">
              <a:solidFill>
                <a:srgbClr val="FFFFFF"/>
              </a:solidFill>
              <a:latin typeface="Fira Sans Medium Bold"/>
            </a:endParaRPr>
          </a:p>
          <a:p>
            <a:pPr>
              <a:lnSpc>
                <a:spcPts val="4679"/>
              </a:lnSpc>
            </a:pPr>
            <a:endParaRPr lang="en-US" sz="5999" spc="179" dirty="0">
              <a:solidFill>
                <a:srgbClr val="FFFFFF"/>
              </a:solidFill>
              <a:latin typeface="Fira Sans Medium Bold"/>
            </a:endParaRPr>
          </a:p>
        </p:txBody>
      </p:sp>
      <p:sp>
        <p:nvSpPr>
          <p:cNvPr id="10" name="TextBox 10"/>
          <p:cNvSpPr txBox="1"/>
          <p:nvPr/>
        </p:nvSpPr>
        <p:spPr>
          <a:xfrm>
            <a:off x="228600" y="2168680"/>
            <a:ext cx="6591719" cy="7553350"/>
          </a:xfrm>
          <a:prstGeom prst="rect">
            <a:avLst/>
          </a:prstGeom>
        </p:spPr>
        <p:txBody>
          <a:bodyPr wrap="square" lIns="0" tIns="0" rIns="0" bIns="0" rtlCol="0" anchor="t">
            <a:spAutoFit/>
          </a:bodyPr>
          <a:lstStyle/>
          <a:p>
            <a:pPr>
              <a:lnSpc>
                <a:spcPts val="3146"/>
              </a:lnSpc>
            </a:pPr>
            <a:r>
              <a:rPr lang="es-US" sz="2247" spc="11" dirty="0" smtClean="0">
                <a:solidFill>
                  <a:srgbClr val="000000"/>
                </a:solidFill>
                <a:latin typeface="Fira Sans Light Bold"/>
              </a:rPr>
              <a:t>Las Familias de Apoyo o Solicitante(s) deberá garantizar la seguridad de los arroyos, estanques, fuentes, lagos etc. usando lo siguiente:</a:t>
            </a:r>
          </a:p>
          <a:p>
            <a:pPr>
              <a:lnSpc>
                <a:spcPts val="3146"/>
              </a:lnSpc>
            </a:pPr>
            <a:endParaRPr lang="es-US" sz="2247" spc="11" dirty="0" smtClean="0">
              <a:solidFill>
                <a:srgbClr val="000000"/>
              </a:solidFill>
              <a:latin typeface="Fira Sans Light Bold"/>
            </a:endParaRPr>
          </a:p>
          <a:p>
            <a:pPr marL="485202" lvl="1" indent="-242601">
              <a:lnSpc>
                <a:spcPts val="3146"/>
              </a:lnSpc>
              <a:buFont typeface="Arial"/>
              <a:buChar char="•"/>
            </a:pPr>
            <a:r>
              <a:rPr lang="es-US" sz="2247" spc="11" dirty="0" smtClean="0">
                <a:solidFill>
                  <a:srgbClr val="000000"/>
                </a:solidFill>
                <a:latin typeface="Fira Sans Light Bold"/>
              </a:rPr>
              <a:t>Encierre o cubierto</a:t>
            </a:r>
          </a:p>
          <a:p>
            <a:pPr marL="485202" lvl="1" indent="-242601">
              <a:lnSpc>
                <a:spcPts val="3146"/>
              </a:lnSpc>
              <a:buFont typeface="Arial"/>
              <a:buChar char="•"/>
            </a:pPr>
            <a:r>
              <a:rPr lang="es-US" sz="2247" spc="11" dirty="0" smtClean="0">
                <a:solidFill>
                  <a:srgbClr val="000000"/>
                </a:solidFill>
                <a:latin typeface="Fira Sans Light Bold"/>
              </a:rPr>
              <a:t>Cubierta de piscina de Seguridad Certificada. (Todos los encierres y cubiertas de la piscina están sujetos a los códigos de la salud y seguridad 115921,115922,115923.)</a:t>
            </a:r>
          </a:p>
          <a:p>
            <a:pPr algn="ctr">
              <a:lnSpc>
                <a:spcPts val="3146"/>
              </a:lnSpc>
            </a:pPr>
            <a:endParaRPr lang="en-US" sz="2247" spc="11" dirty="0">
              <a:solidFill>
                <a:srgbClr val="000000"/>
              </a:solidFill>
              <a:latin typeface="Fira Sans Light Bold"/>
            </a:endParaRPr>
          </a:p>
          <a:p>
            <a:pPr algn="ctr">
              <a:lnSpc>
                <a:spcPts val="3146"/>
              </a:lnSpc>
            </a:pPr>
            <a:r>
              <a:rPr lang="es-US" sz="2247" spc="11" dirty="0" smtClean="0">
                <a:solidFill>
                  <a:srgbClr val="000000"/>
                </a:solidFill>
                <a:latin typeface="Fira Sans Light Bold"/>
              </a:rPr>
              <a:t>Las Familias de Apoyo deberán de aplicar el estándar del padre razonable y prudente, según establecido es los Directivos Escritos sección 11-12, al asegurar cualquier cuerpo de agua y el nivel de acceso que un niño tiene hacia ella. </a:t>
            </a:r>
          </a:p>
          <a:p>
            <a:pPr>
              <a:lnSpc>
                <a:spcPts val="3146"/>
              </a:lnSpc>
            </a:pPr>
            <a:endParaRPr lang="es-US" sz="2247" spc="11" dirty="0" smtClean="0">
              <a:solidFill>
                <a:srgbClr val="000000"/>
              </a:solidFill>
              <a:latin typeface="Fira Sans Light Bold"/>
            </a:endParaRPr>
          </a:p>
          <a:p>
            <a:pPr marL="0" lvl="0" indent="0" algn="ctr">
              <a:lnSpc>
                <a:spcPts val="3146"/>
              </a:lnSpc>
              <a:spcBef>
                <a:spcPct val="0"/>
              </a:spcBef>
            </a:pPr>
            <a:r>
              <a:rPr lang="es-US" sz="2247" u="sng" spc="11" dirty="0" smtClean="0">
                <a:solidFill>
                  <a:srgbClr val="000000"/>
                </a:solidFill>
                <a:latin typeface="Fira Sans Light Bold"/>
              </a:rPr>
              <a:t>Nota: Las Alarmas de Salida solo se puede usar si no es estructuralmente posible usar un encierre o cubierta.</a:t>
            </a:r>
            <a:r>
              <a:rPr lang="es-US" sz="2247" spc="11" dirty="0" smtClean="0">
                <a:solidFill>
                  <a:srgbClr val="000000"/>
                </a:solidFill>
                <a:latin typeface="Fira Sans Light Bold"/>
              </a:rPr>
              <a:t> </a:t>
            </a:r>
            <a:endParaRPr lang="es-US" sz="2247" spc="11" dirty="0">
              <a:solidFill>
                <a:srgbClr val="000000"/>
              </a:solidFill>
              <a:latin typeface="Fira Sans Light Bo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Freeform 5"/>
          <p:cNvSpPr/>
          <p:nvPr/>
        </p:nvSpPr>
        <p:spPr>
          <a:xfrm>
            <a:off x="5738094" y="955165"/>
            <a:ext cx="1937040" cy="1800211"/>
          </a:xfrm>
          <a:custGeom>
            <a:avLst/>
            <a:gdLst/>
            <a:ahLst/>
            <a:cxnLst/>
            <a:rect l="l" t="t" r="r" b="b"/>
            <a:pathLst>
              <a:path w="1937040" h="1800211">
                <a:moveTo>
                  <a:pt x="0" y="0"/>
                </a:moveTo>
                <a:lnTo>
                  <a:pt x="1937040" y="0"/>
                </a:lnTo>
                <a:lnTo>
                  <a:pt x="1937040" y="1800211"/>
                </a:lnTo>
                <a:lnTo>
                  <a:pt x="0" y="18002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TextBox 6"/>
          <p:cNvSpPr txBox="1"/>
          <p:nvPr/>
        </p:nvSpPr>
        <p:spPr>
          <a:xfrm>
            <a:off x="150698" y="-62315"/>
            <a:ext cx="6769583" cy="3770263"/>
          </a:xfrm>
          <a:prstGeom prst="rect">
            <a:avLst/>
          </a:prstGeom>
        </p:spPr>
        <p:txBody>
          <a:bodyPr wrap="square" lIns="0" tIns="0" rIns="0" bIns="0" rtlCol="0" anchor="t">
            <a:spAutoFit/>
          </a:bodyPr>
          <a:lstStyle/>
          <a:p>
            <a:pPr>
              <a:lnSpc>
                <a:spcPts val="9799"/>
              </a:lnSpc>
            </a:pPr>
            <a:endParaRPr dirty="0"/>
          </a:p>
          <a:p>
            <a:pPr>
              <a:lnSpc>
                <a:spcPts val="9799"/>
              </a:lnSpc>
            </a:pPr>
            <a:r>
              <a:rPr lang="es-US" sz="6999" dirty="0" smtClean="0">
                <a:solidFill>
                  <a:srgbClr val="769523"/>
                </a:solidFill>
                <a:latin typeface="Fira Sans Medium"/>
              </a:rPr>
              <a:t>Requisitos de Entrenamiento</a:t>
            </a:r>
            <a:endParaRPr lang="es-US" sz="6999" dirty="0">
              <a:solidFill>
                <a:srgbClr val="769523"/>
              </a:solidFill>
              <a:latin typeface="Fira Sans Medium"/>
            </a:endParaRPr>
          </a:p>
        </p:txBody>
      </p:sp>
      <p:sp>
        <p:nvSpPr>
          <p:cNvPr id="7" name="TextBox 7"/>
          <p:cNvSpPr txBox="1"/>
          <p:nvPr/>
        </p:nvSpPr>
        <p:spPr>
          <a:xfrm>
            <a:off x="1269047" y="4398053"/>
            <a:ext cx="4942974" cy="3590727"/>
          </a:xfrm>
          <a:prstGeom prst="rect">
            <a:avLst/>
          </a:prstGeom>
        </p:spPr>
        <p:txBody>
          <a:bodyPr lIns="0" tIns="0" rIns="0" bIns="0" rtlCol="0" anchor="t">
            <a:spAutoFit/>
          </a:bodyPr>
          <a:lstStyle/>
          <a:p>
            <a:pPr>
              <a:lnSpc>
                <a:spcPts val="3499"/>
              </a:lnSpc>
            </a:pPr>
            <a:r>
              <a:rPr lang="es-US" sz="2499" spc="12" dirty="0" smtClean="0">
                <a:solidFill>
                  <a:srgbClr val="000000"/>
                </a:solidFill>
                <a:latin typeface="Fira Sans Medium"/>
              </a:rPr>
              <a:t>Cada solicitante deberá completar un mínimo de 12 horas de entrenamiento previo a la aprobación antes de convertirse en una Familia de Apoyo aprobada.</a:t>
            </a:r>
          </a:p>
          <a:p>
            <a:pPr>
              <a:lnSpc>
                <a:spcPts val="3499"/>
              </a:lnSpc>
            </a:pPr>
            <a:endParaRPr lang="en-US" sz="2499" spc="12" dirty="0">
              <a:solidFill>
                <a:srgbClr val="000000"/>
              </a:solidFill>
              <a:latin typeface="Fira Sans Medium"/>
            </a:endParaRPr>
          </a:p>
          <a:p>
            <a:pPr marL="0" lvl="0" indent="0">
              <a:lnSpc>
                <a:spcPts val="3499"/>
              </a:lnSpc>
              <a:spcBef>
                <a:spcPct val="0"/>
              </a:spcBef>
            </a:pPr>
            <a:endParaRPr lang="en-US" sz="2499" spc="12" dirty="0">
              <a:solidFill>
                <a:srgbClr val="000000"/>
              </a:solidFill>
              <a:latin typeface="Fira Sans Medium"/>
            </a:endParaRPr>
          </a:p>
        </p:txBody>
      </p:sp>
      <p:grpSp>
        <p:nvGrpSpPr>
          <p:cNvPr id="8" name="Group 8"/>
          <p:cNvGrpSpPr/>
          <p:nvPr/>
        </p:nvGrpSpPr>
        <p:grpSpPr>
          <a:xfrm>
            <a:off x="7122246" y="2874768"/>
            <a:ext cx="12304976" cy="3052118"/>
            <a:chOff x="0" y="-416102"/>
            <a:chExt cx="16406633" cy="4069490"/>
          </a:xfrm>
        </p:grpSpPr>
        <p:grpSp>
          <p:nvGrpSpPr>
            <p:cNvPr id="9" name="Group 9"/>
            <p:cNvGrpSpPr/>
            <p:nvPr/>
          </p:nvGrpSpPr>
          <p:grpSpPr>
            <a:xfrm rot="-10800000">
              <a:off x="0" y="0"/>
              <a:ext cx="476330" cy="412546"/>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1" name="TextBox 11"/>
            <p:cNvSpPr txBox="1"/>
            <p:nvPr/>
          </p:nvSpPr>
          <p:spPr>
            <a:xfrm>
              <a:off x="737184" y="-416102"/>
              <a:ext cx="15669449" cy="4069490"/>
            </a:xfrm>
            <a:prstGeom prst="rect">
              <a:avLst/>
            </a:prstGeom>
          </p:spPr>
          <p:txBody>
            <a:bodyPr lIns="0" tIns="0" rIns="0" bIns="0" rtlCol="0" anchor="t">
              <a:spAutoFit/>
            </a:bodyPr>
            <a:lstStyle/>
            <a:p>
              <a:pPr>
                <a:lnSpc>
                  <a:spcPts val="3374"/>
                </a:lnSpc>
              </a:pPr>
              <a:r>
                <a:rPr lang="es-US" sz="2595" dirty="0" smtClean="0">
                  <a:solidFill>
                    <a:srgbClr val="193A4D"/>
                  </a:solidFill>
                  <a:latin typeface="Fira Sans Medium"/>
                </a:rPr>
                <a:t>Entrenamiento previo a la aprobación</a:t>
              </a:r>
            </a:p>
            <a:p>
              <a:pPr marL="1120698" lvl="2" indent="-373566">
                <a:lnSpc>
                  <a:spcPts val="3374"/>
                </a:lnSpc>
                <a:buFont typeface="Arial"/>
                <a:buChar char="⚬"/>
              </a:pPr>
              <a:r>
                <a:rPr lang="es-US" sz="2595" dirty="0" smtClean="0">
                  <a:solidFill>
                    <a:srgbClr val="193A4D"/>
                  </a:solidFill>
                  <a:latin typeface="Fira Sans Medium"/>
                </a:rPr>
                <a:t>Curso de 12 horas- Certificado proporcionado al finalizar</a:t>
              </a:r>
            </a:p>
            <a:p>
              <a:pPr marL="1681047" lvl="3" indent="-420262">
                <a:lnSpc>
                  <a:spcPts val="3374"/>
                </a:lnSpc>
                <a:buFont typeface="Arial"/>
                <a:buChar char="￭"/>
              </a:pPr>
              <a:r>
                <a:rPr lang="es-US" sz="2595" dirty="0" smtClean="0">
                  <a:solidFill>
                    <a:srgbClr val="193A4D"/>
                  </a:solidFill>
                  <a:latin typeface="Fira Sans Medium"/>
                </a:rPr>
                <a:t>Opciones en persona o en línea</a:t>
              </a:r>
            </a:p>
            <a:p>
              <a:pPr marL="1681047" lvl="3" indent="-420262">
                <a:lnSpc>
                  <a:spcPts val="3374"/>
                </a:lnSpc>
                <a:buFont typeface="Arial"/>
                <a:buChar char="￭"/>
              </a:pPr>
              <a:r>
                <a:rPr lang="es-US" sz="2595" dirty="0" smtClean="0">
                  <a:solidFill>
                    <a:srgbClr val="193A4D"/>
                  </a:solidFill>
                  <a:latin typeface="Fira Sans Medium"/>
                </a:rPr>
                <a:t>Se incluye la capacitación para reporteros obligatorios</a:t>
              </a:r>
            </a:p>
            <a:p>
              <a:pPr marL="1681047" lvl="3" indent="-420262">
                <a:lnSpc>
                  <a:spcPts val="3374"/>
                </a:lnSpc>
                <a:buFont typeface="Arial"/>
                <a:buChar char="￭"/>
              </a:pPr>
              <a:r>
                <a:rPr lang="es-US" sz="2595" dirty="0" smtClean="0">
                  <a:solidFill>
                    <a:srgbClr val="193A4D"/>
                  </a:solidFill>
                  <a:latin typeface="Fira Sans Medium"/>
                </a:rPr>
                <a:t>Llame al 661-395-4991 para inscribirse</a:t>
              </a:r>
            </a:p>
            <a:p>
              <a:pPr marL="1681047" lvl="3" indent="-420262">
                <a:lnSpc>
                  <a:spcPts val="3374"/>
                </a:lnSpc>
                <a:buFont typeface="Arial"/>
                <a:buChar char="￭"/>
              </a:pPr>
              <a:r>
                <a:rPr lang="es-US" sz="2595" dirty="0" smtClean="0">
                  <a:solidFill>
                    <a:srgbClr val="193A4D"/>
                  </a:solidFill>
                  <a:latin typeface="Fira Sans Medium"/>
                </a:rPr>
                <a:t>Entrenamiento anual gratis</a:t>
              </a:r>
            </a:p>
            <a:p>
              <a:pPr marL="2241395" lvl="4" indent="-448279">
                <a:lnSpc>
                  <a:spcPts val="3374"/>
                </a:lnSpc>
                <a:buFont typeface="Arial"/>
                <a:buChar char="•"/>
              </a:pPr>
              <a:r>
                <a:rPr lang="es-US" sz="2595" dirty="0" smtClean="0">
                  <a:solidFill>
                    <a:srgbClr val="193A4D"/>
                  </a:solidFill>
                  <a:latin typeface="Fira Sans Medium"/>
                </a:rPr>
                <a:t>8 horas requeridas anualmente</a:t>
              </a:r>
              <a:endParaRPr lang="es-US" sz="2595" dirty="0">
                <a:solidFill>
                  <a:srgbClr val="193A4D"/>
                </a:solidFill>
                <a:latin typeface="Fira Sans Medium"/>
              </a:endParaRPr>
            </a:p>
          </p:txBody>
        </p:sp>
      </p:grpSp>
      <p:sp>
        <p:nvSpPr>
          <p:cNvPr id="12" name="TextBox 12"/>
          <p:cNvSpPr txBox="1"/>
          <p:nvPr/>
        </p:nvSpPr>
        <p:spPr>
          <a:xfrm>
            <a:off x="7300870" y="1334499"/>
            <a:ext cx="10989660" cy="1795363"/>
          </a:xfrm>
          <a:prstGeom prst="rect">
            <a:avLst/>
          </a:prstGeom>
        </p:spPr>
        <p:txBody>
          <a:bodyPr lIns="0" tIns="0" rIns="0" bIns="0" rtlCol="0" anchor="t">
            <a:spAutoFit/>
          </a:bodyPr>
          <a:lstStyle/>
          <a:p>
            <a:pPr algn="ctr">
              <a:lnSpc>
                <a:spcPts val="4305"/>
              </a:lnSpc>
            </a:pPr>
            <a:r>
              <a:rPr lang="es-US" sz="3075" dirty="0" smtClean="0">
                <a:solidFill>
                  <a:srgbClr val="193A4D"/>
                </a:solidFill>
                <a:latin typeface="Fira Sans Medium"/>
              </a:rPr>
              <a:t>Los requisitos de entrenamiento consisten de pero no están limitados a:</a:t>
            </a:r>
          </a:p>
          <a:p>
            <a:pPr algn="ctr">
              <a:lnSpc>
                <a:spcPts val="5421"/>
              </a:lnSpc>
            </a:pPr>
            <a:endParaRPr lang="en-US" sz="3075" dirty="0">
              <a:solidFill>
                <a:srgbClr val="193A4D"/>
              </a:solidFill>
              <a:latin typeface="Fira Sans Medium"/>
            </a:endParaRPr>
          </a:p>
        </p:txBody>
      </p:sp>
      <p:grpSp>
        <p:nvGrpSpPr>
          <p:cNvPr id="13" name="Group 13"/>
          <p:cNvGrpSpPr/>
          <p:nvPr/>
        </p:nvGrpSpPr>
        <p:grpSpPr>
          <a:xfrm>
            <a:off x="6553200" y="6436830"/>
            <a:ext cx="11617635" cy="2616101"/>
            <a:chOff x="0" y="-49758"/>
            <a:chExt cx="16699896" cy="3363984"/>
          </a:xfrm>
        </p:grpSpPr>
        <p:grpSp>
          <p:nvGrpSpPr>
            <p:cNvPr id="14" name="Group 14"/>
            <p:cNvGrpSpPr/>
            <p:nvPr/>
          </p:nvGrpSpPr>
          <p:grpSpPr>
            <a:xfrm rot="-10800000">
              <a:off x="0" y="286192"/>
              <a:ext cx="486561" cy="421407"/>
              <a:chOff x="0" y="0"/>
              <a:chExt cx="6202680" cy="5372100"/>
            </a:xfrm>
          </p:grpSpPr>
          <p:sp>
            <p:nvSpPr>
              <p:cNvPr id="15" name="Freeform 15"/>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6" name="TextBox 16"/>
            <p:cNvSpPr txBox="1"/>
            <p:nvPr/>
          </p:nvSpPr>
          <p:spPr>
            <a:xfrm>
              <a:off x="693880" y="-49758"/>
              <a:ext cx="16006016" cy="3363984"/>
            </a:xfrm>
            <a:prstGeom prst="rect">
              <a:avLst/>
            </a:prstGeom>
          </p:spPr>
          <p:txBody>
            <a:bodyPr lIns="0" tIns="0" rIns="0" bIns="0" rtlCol="0" anchor="t">
              <a:spAutoFit/>
            </a:bodyPr>
            <a:lstStyle/>
            <a:p>
              <a:pPr>
                <a:lnSpc>
                  <a:spcPts val="3446"/>
                </a:lnSpc>
              </a:pPr>
              <a:r>
                <a:rPr lang="es-US" sz="2651" dirty="0" smtClean="0">
                  <a:solidFill>
                    <a:srgbClr val="193A4D"/>
                  </a:solidFill>
                  <a:latin typeface="Fira Sans Medium"/>
                </a:rPr>
                <a:t>Entrenamientos de RCP/Primeros Auxilios</a:t>
              </a:r>
            </a:p>
            <a:p>
              <a:pPr marL="1144769" lvl="2" indent="-381590">
                <a:lnSpc>
                  <a:spcPts val="3446"/>
                </a:lnSpc>
                <a:buFont typeface="Arial"/>
                <a:buChar char="⚬"/>
              </a:pPr>
              <a:r>
                <a:rPr lang="es-US" sz="2651" dirty="0" smtClean="0">
                  <a:solidFill>
                    <a:srgbClr val="193A4D"/>
                  </a:solidFill>
                  <a:latin typeface="Fira Sans Medium"/>
                </a:rPr>
                <a:t>RCP/Primeros Auxilios deben ser completados dentro de 90 días de la aprobación de RFA  </a:t>
              </a:r>
            </a:p>
            <a:p>
              <a:pPr marL="1717154" lvl="3" indent="-429289">
                <a:lnSpc>
                  <a:spcPts val="3446"/>
                </a:lnSpc>
                <a:buFont typeface="Arial"/>
                <a:buChar char="￭"/>
              </a:pPr>
              <a:r>
                <a:rPr lang="es-US" sz="2651" dirty="0" smtClean="0">
                  <a:solidFill>
                    <a:srgbClr val="193A4D"/>
                  </a:solidFill>
                  <a:latin typeface="Fira Sans Medium"/>
                </a:rPr>
                <a:t>Es requerido que sea renovado cada 2 anos para los Hogares/Familias Aprobadas</a:t>
              </a:r>
            </a:p>
            <a:p>
              <a:pPr marL="1717154" lvl="3" indent="-429289">
                <a:lnSpc>
                  <a:spcPts val="3446"/>
                </a:lnSpc>
                <a:buFont typeface="Arial"/>
                <a:buChar char="￭"/>
              </a:pPr>
              <a:r>
                <a:rPr lang="es-US" sz="2651" dirty="0" smtClean="0">
                  <a:solidFill>
                    <a:srgbClr val="193A4D"/>
                  </a:solidFill>
                  <a:latin typeface="Fira Sans Medium"/>
                </a:rPr>
                <a:t>Llame al 661-395-4991 para inscribirse</a:t>
              </a:r>
              <a:endParaRPr lang="es-US" sz="2651" dirty="0">
                <a:solidFill>
                  <a:srgbClr val="193A4D"/>
                </a:solidFill>
                <a:latin typeface="Fira Sans Medium"/>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TextBox 5"/>
          <p:cNvSpPr txBox="1"/>
          <p:nvPr/>
        </p:nvSpPr>
        <p:spPr>
          <a:xfrm>
            <a:off x="319554" y="-702497"/>
            <a:ext cx="5751437" cy="3770263"/>
          </a:xfrm>
          <a:prstGeom prst="rect">
            <a:avLst/>
          </a:prstGeom>
        </p:spPr>
        <p:txBody>
          <a:bodyPr lIns="0" tIns="0" rIns="0" bIns="0" rtlCol="0" anchor="t">
            <a:spAutoFit/>
          </a:bodyPr>
          <a:lstStyle/>
          <a:p>
            <a:pPr>
              <a:lnSpc>
                <a:spcPts val="9799"/>
              </a:lnSpc>
            </a:pPr>
            <a:endParaRPr dirty="0"/>
          </a:p>
          <a:p>
            <a:pPr>
              <a:lnSpc>
                <a:spcPts val="9799"/>
              </a:lnSpc>
            </a:pPr>
            <a:r>
              <a:rPr lang="es-US" sz="6999" dirty="0" smtClean="0">
                <a:solidFill>
                  <a:srgbClr val="769523"/>
                </a:solidFill>
                <a:latin typeface="Fira Sans Medium"/>
              </a:rPr>
              <a:t>Cuestionario de Salud</a:t>
            </a:r>
            <a:endParaRPr lang="es-US" sz="6999" dirty="0">
              <a:solidFill>
                <a:srgbClr val="769523"/>
              </a:solidFill>
              <a:latin typeface="Fira Sans Medium"/>
            </a:endParaRPr>
          </a:p>
        </p:txBody>
      </p:sp>
      <p:sp>
        <p:nvSpPr>
          <p:cNvPr id="6" name="Freeform 6"/>
          <p:cNvSpPr/>
          <p:nvPr/>
        </p:nvSpPr>
        <p:spPr>
          <a:xfrm>
            <a:off x="4014336" y="1577414"/>
            <a:ext cx="1937040" cy="1800211"/>
          </a:xfrm>
          <a:custGeom>
            <a:avLst/>
            <a:gdLst/>
            <a:ahLst/>
            <a:cxnLst/>
            <a:rect l="l" t="t" r="r" b="b"/>
            <a:pathLst>
              <a:path w="1937040" h="1800211">
                <a:moveTo>
                  <a:pt x="0" y="0"/>
                </a:moveTo>
                <a:lnTo>
                  <a:pt x="1937040" y="0"/>
                </a:lnTo>
                <a:lnTo>
                  <a:pt x="1937040" y="1800211"/>
                </a:lnTo>
                <a:lnTo>
                  <a:pt x="0" y="18002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rot="-10800000">
            <a:off x="7203782" y="3067766"/>
            <a:ext cx="357766" cy="309859"/>
            <a:chOff x="0" y="0"/>
            <a:chExt cx="6202680" cy="5372100"/>
          </a:xfrm>
        </p:grpSpPr>
        <p:sp>
          <p:nvSpPr>
            <p:cNvPr id="8" name="Freeform 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9" name="Group 9"/>
          <p:cNvGrpSpPr/>
          <p:nvPr/>
        </p:nvGrpSpPr>
        <p:grpSpPr>
          <a:xfrm rot="-10800000">
            <a:off x="7203782" y="5618916"/>
            <a:ext cx="364921" cy="316055"/>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1" name="Freeform 11"/>
          <p:cNvSpPr/>
          <p:nvPr/>
        </p:nvSpPr>
        <p:spPr>
          <a:xfrm>
            <a:off x="1429196" y="4131355"/>
            <a:ext cx="4950445" cy="4950445"/>
          </a:xfrm>
          <a:custGeom>
            <a:avLst/>
            <a:gdLst/>
            <a:ahLst/>
            <a:cxnLst/>
            <a:rect l="l" t="t" r="r" b="b"/>
            <a:pathLst>
              <a:path w="4950445" h="4950445">
                <a:moveTo>
                  <a:pt x="0" y="0"/>
                </a:moveTo>
                <a:lnTo>
                  <a:pt x="4950445" y="0"/>
                </a:lnTo>
                <a:lnTo>
                  <a:pt x="4950445" y="4950445"/>
                </a:lnTo>
                <a:lnTo>
                  <a:pt x="0" y="4950445"/>
                </a:lnTo>
                <a:lnTo>
                  <a:pt x="0" y="0"/>
                </a:lnTo>
                <a:close/>
              </a:path>
            </a:pathLst>
          </a:custGeom>
          <a:blipFill>
            <a:blip r:embed="rId4"/>
            <a:stretch>
              <a:fillRect/>
            </a:stretch>
          </a:blipFill>
        </p:spPr>
      </p:sp>
      <p:sp>
        <p:nvSpPr>
          <p:cNvPr id="12" name="TextBox 12"/>
          <p:cNvSpPr txBox="1"/>
          <p:nvPr/>
        </p:nvSpPr>
        <p:spPr>
          <a:xfrm>
            <a:off x="7797932" y="3039191"/>
            <a:ext cx="10490068" cy="1744067"/>
          </a:xfrm>
          <a:prstGeom prst="rect">
            <a:avLst/>
          </a:prstGeom>
        </p:spPr>
        <p:txBody>
          <a:bodyPr wrap="square" lIns="0" tIns="0" rIns="0" bIns="0" rtlCol="0" anchor="t">
            <a:spAutoFit/>
          </a:bodyPr>
          <a:lstStyle/>
          <a:p>
            <a:pPr>
              <a:lnSpc>
                <a:spcPts val="3449"/>
              </a:lnSpc>
            </a:pPr>
            <a:r>
              <a:rPr lang="es-US" sz="2653" dirty="0" smtClean="0">
                <a:solidFill>
                  <a:srgbClr val="193A4D"/>
                </a:solidFill>
                <a:latin typeface="Fira Sans Medium"/>
              </a:rPr>
              <a:t>Cuestionario de Salud</a:t>
            </a:r>
          </a:p>
          <a:p>
            <a:pPr marL="1145930" lvl="2" indent="-381977">
              <a:lnSpc>
                <a:spcPts val="3449"/>
              </a:lnSpc>
              <a:buFont typeface="Arial"/>
              <a:buChar char="⚬"/>
            </a:pPr>
            <a:r>
              <a:rPr lang="es-US" sz="2653" dirty="0" smtClean="0">
                <a:solidFill>
                  <a:srgbClr val="193A4D"/>
                </a:solidFill>
                <a:latin typeface="Fira Sans Medium"/>
              </a:rPr>
              <a:t>Cada solicitante debe entregar un Cuestionario de Salud                           que incluye el historial medico y medicamentos del solicitante.</a:t>
            </a:r>
            <a:endParaRPr lang="es-US" sz="2653" dirty="0">
              <a:solidFill>
                <a:srgbClr val="193A4D"/>
              </a:solidFill>
              <a:latin typeface="Fira Sans Medium"/>
            </a:endParaRPr>
          </a:p>
        </p:txBody>
      </p:sp>
      <p:sp>
        <p:nvSpPr>
          <p:cNvPr id="13" name="TextBox 13"/>
          <p:cNvSpPr txBox="1"/>
          <p:nvPr/>
        </p:nvSpPr>
        <p:spPr>
          <a:xfrm>
            <a:off x="6379641" y="2173334"/>
            <a:ext cx="11390156" cy="1243930"/>
          </a:xfrm>
          <a:prstGeom prst="rect">
            <a:avLst/>
          </a:prstGeom>
        </p:spPr>
        <p:txBody>
          <a:bodyPr wrap="square" lIns="0" tIns="0" rIns="0" bIns="0" rtlCol="0" anchor="t">
            <a:spAutoFit/>
          </a:bodyPr>
          <a:lstStyle/>
          <a:p>
            <a:pPr algn="ctr">
              <a:lnSpc>
                <a:spcPts val="4305"/>
              </a:lnSpc>
            </a:pPr>
            <a:r>
              <a:rPr lang="es-US" sz="3075" dirty="0" smtClean="0">
                <a:solidFill>
                  <a:srgbClr val="193A4D"/>
                </a:solidFill>
                <a:latin typeface="Fira Sans Medium"/>
              </a:rPr>
              <a:t>Los requisitos de la solicitud consisten de pero no limitado </a:t>
            </a:r>
            <a:r>
              <a:rPr lang="en-US" sz="3075" dirty="0" smtClean="0">
                <a:solidFill>
                  <a:srgbClr val="193A4D"/>
                </a:solidFill>
                <a:latin typeface="Fira Sans Medium"/>
              </a:rPr>
              <a:t>a:</a:t>
            </a:r>
            <a:endParaRPr lang="en-US" sz="3075" dirty="0">
              <a:solidFill>
                <a:srgbClr val="193A4D"/>
              </a:solidFill>
              <a:latin typeface="Fira Sans Medium"/>
            </a:endParaRPr>
          </a:p>
          <a:p>
            <a:pPr algn="ctr">
              <a:lnSpc>
                <a:spcPts val="5421"/>
              </a:lnSpc>
            </a:pPr>
            <a:endParaRPr lang="en-US" sz="3075" dirty="0">
              <a:solidFill>
                <a:srgbClr val="193A4D"/>
              </a:solidFill>
              <a:latin typeface="Fira Sans Medium"/>
            </a:endParaRPr>
          </a:p>
        </p:txBody>
      </p:sp>
      <p:sp>
        <p:nvSpPr>
          <p:cNvPr id="14" name="TextBox 14"/>
          <p:cNvSpPr txBox="1"/>
          <p:nvPr/>
        </p:nvSpPr>
        <p:spPr>
          <a:xfrm>
            <a:off x="7797932" y="5375697"/>
            <a:ext cx="9341012" cy="1744067"/>
          </a:xfrm>
          <a:prstGeom prst="rect">
            <a:avLst/>
          </a:prstGeom>
        </p:spPr>
        <p:txBody>
          <a:bodyPr lIns="0" tIns="0" rIns="0" bIns="0" rtlCol="0" anchor="t">
            <a:spAutoFit/>
          </a:bodyPr>
          <a:lstStyle/>
          <a:p>
            <a:pPr>
              <a:lnSpc>
                <a:spcPts val="3446"/>
              </a:lnSpc>
            </a:pPr>
            <a:r>
              <a:rPr lang="es-US" sz="2651" dirty="0" smtClean="0">
                <a:solidFill>
                  <a:srgbClr val="193A4D"/>
                </a:solidFill>
                <a:latin typeface="Fira Sans Medium"/>
              </a:rPr>
              <a:t>Como se considere necesario, el condado reserva el derecho de requerir que un solicitante complete exámenes de salud  de un profesional de salud para verificar que el solicitante esta en Buena salud física.</a:t>
            </a:r>
            <a:endParaRPr lang="es-US" sz="2651" dirty="0">
              <a:solidFill>
                <a:srgbClr val="193A4D"/>
              </a:solidFill>
              <a:latin typeface="Fira Sans Medium"/>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TextBox 5"/>
          <p:cNvSpPr txBox="1"/>
          <p:nvPr/>
        </p:nvSpPr>
        <p:spPr>
          <a:xfrm>
            <a:off x="152400" y="26980"/>
            <a:ext cx="6627737" cy="3770263"/>
          </a:xfrm>
          <a:prstGeom prst="rect">
            <a:avLst/>
          </a:prstGeom>
        </p:spPr>
        <p:txBody>
          <a:bodyPr wrap="square" lIns="0" tIns="0" rIns="0" bIns="0" rtlCol="0" anchor="t">
            <a:spAutoFit/>
          </a:bodyPr>
          <a:lstStyle/>
          <a:p>
            <a:pPr>
              <a:lnSpc>
                <a:spcPts val="9799"/>
              </a:lnSpc>
            </a:pPr>
            <a:endParaRPr dirty="0"/>
          </a:p>
          <a:p>
            <a:pPr>
              <a:lnSpc>
                <a:spcPts val="9799"/>
              </a:lnSpc>
            </a:pPr>
            <a:r>
              <a:rPr lang="es-US" sz="6999" dirty="0" smtClean="0">
                <a:solidFill>
                  <a:srgbClr val="769523"/>
                </a:solidFill>
                <a:latin typeface="Fira Sans Medium"/>
              </a:rPr>
              <a:t>Evaluación Familiar</a:t>
            </a:r>
            <a:endParaRPr lang="es-US" sz="6999" dirty="0">
              <a:solidFill>
                <a:srgbClr val="769523"/>
              </a:solidFill>
              <a:latin typeface="Fira Sans Medium"/>
            </a:endParaRPr>
          </a:p>
        </p:txBody>
      </p:sp>
      <p:sp>
        <p:nvSpPr>
          <p:cNvPr id="6" name="Freeform 6"/>
          <p:cNvSpPr/>
          <p:nvPr/>
        </p:nvSpPr>
        <p:spPr>
          <a:xfrm>
            <a:off x="4673463" y="1002941"/>
            <a:ext cx="1937040" cy="1800211"/>
          </a:xfrm>
          <a:custGeom>
            <a:avLst/>
            <a:gdLst/>
            <a:ahLst/>
            <a:cxnLst/>
            <a:rect l="l" t="t" r="r" b="b"/>
            <a:pathLst>
              <a:path w="1937040" h="1800211">
                <a:moveTo>
                  <a:pt x="0" y="0"/>
                </a:moveTo>
                <a:lnTo>
                  <a:pt x="1937040" y="0"/>
                </a:lnTo>
                <a:lnTo>
                  <a:pt x="1937040" y="1800211"/>
                </a:lnTo>
                <a:lnTo>
                  <a:pt x="0" y="18002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rot="-10800000">
            <a:off x="7203782" y="3067766"/>
            <a:ext cx="357766" cy="309859"/>
            <a:chOff x="0" y="0"/>
            <a:chExt cx="6202680" cy="5372100"/>
          </a:xfrm>
        </p:grpSpPr>
        <p:sp>
          <p:nvSpPr>
            <p:cNvPr id="8" name="Freeform 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9" name="Freeform 9"/>
          <p:cNvSpPr/>
          <p:nvPr/>
        </p:nvSpPr>
        <p:spPr>
          <a:xfrm>
            <a:off x="1198335" y="4446731"/>
            <a:ext cx="5412168" cy="3605857"/>
          </a:xfrm>
          <a:custGeom>
            <a:avLst/>
            <a:gdLst/>
            <a:ahLst/>
            <a:cxnLst/>
            <a:rect l="l" t="t" r="r" b="b"/>
            <a:pathLst>
              <a:path w="5412168" h="3605857">
                <a:moveTo>
                  <a:pt x="0" y="0"/>
                </a:moveTo>
                <a:lnTo>
                  <a:pt x="5412168" y="0"/>
                </a:lnTo>
                <a:lnTo>
                  <a:pt x="5412168" y="3605857"/>
                </a:lnTo>
                <a:lnTo>
                  <a:pt x="0" y="3605857"/>
                </a:lnTo>
                <a:lnTo>
                  <a:pt x="0" y="0"/>
                </a:lnTo>
                <a:close/>
              </a:path>
            </a:pathLst>
          </a:custGeom>
          <a:blipFill>
            <a:blip r:embed="rId4"/>
            <a:stretch>
              <a:fillRect/>
            </a:stretch>
          </a:blipFill>
        </p:spPr>
      </p:sp>
      <p:sp>
        <p:nvSpPr>
          <p:cNvPr id="10" name="TextBox 10"/>
          <p:cNvSpPr txBox="1"/>
          <p:nvPr/>
        </p:nvSpPr>
        <p:spPr>
          <a:xfrm>
            <a:off x="7797932" y="2983850"/>
            <a:ext cx="9461368" cy="4360168"/>
          </a:xfrm>
          <a:prstGeom prst="rect">
            <a:avLst/>
          </a:prstGeom>
        </p:spPr>
        <p:txBody>
          <a:bodyPr lIns="0" tIns="0" rIns="0" bIns="0" rtlCol="0" anchor="t">
            <a:spAutoFit/>
          </a:bodyPr>
          <a:lstStyle/>
          <a:p>
            <a:pPr>
              <a:lnSpc>
                <a:spcPts val="3449"/>
              </a:lnSpc>
            </a:pPr>
            <a:r>
              <a:rPr lang="es-US" sz="2653" dirty="0" smtClean="0">
                <a:solidFill>
                  <a:srgbClr val="193A4D"/>
                </a:solidFill>
                <a:latin typeface="Fira Sans Medium"/>
              </a:rPr>
              <a:t>Un mínimo de 2 entrevistas en persona con los solicitantes</a:t>
            </a:r>
          </a:p>
          <a:p>
            <a:pPr>
              <a:lnSpc>
                <a:spcPts val="3449"/>
              </a:lnSpc>
            </a:pPr>
            <a:r>
              <a:rPr lang="es-US" sz="2653" dirty="0" smtClean="0">
                <a:solidFill>
                  <a:srgbClr val="193A4D"/>
                </a:solidFill>
                <a:latin typeface="Fira Sans Medium"/>
              </a:rPr>
              <a:t>(Mas a menudo en el hogar):</a:t>
            </a:r>
          </a:p>
          <a:p>
            <a:pPr marL="1145930" lvl="2" indent="-381977">
              <a:lnSpc>
                <a:spcPts val="3449"/>
              </a:lnSpc>
              <a:buFont typeface="Arial"/>
              <a:buChar char="⚬"/>
            </a:pPr>
            <a:r>
              <a:rPr lang="es-US" sz="2653" dirty="0" smtClean="0">
                <a:solidFill>
                  <a:srgbClr val="193A4D"/>
                </a:solidFill>
                <a:latin typeface="Fira Sans Medium"/>
              </a:rPr>
              <a:t>Una entrevista individual de cada solicitante</a:t>
            </a:r>
          </a:p>
          <a:p>
            <a:pPr marL="1145930" lvl="2" indent="-381977">
              <a:lnSpc>
                <a:spcPts val="3449"/>
              </a:lnSpc>
              <a:buFont typeface="Arial"/>
              <a:buChar char="⚬"/>
            </a:pPr>
            <a:r>
              <a:rPr lang="es-US" sz="2653" dirty="0" smtClean="0">
                <a:solidFill>
                  <a:srgbClr val="193A4D"/>
                </a:solidFill>
                <a:latin typeface="Fira Sans Medium"/>
              </a:rPr>
              <a:t>Una entrevista juntos con los dos solicitantes (si es aplicable)</a:t>
            </a:r>
          </a:p>
          <a:p>
            <a:pPr marL="1145930" lvl="2" indent="-381977">
              <a:lnSpc>
                <a:spcPts val="3449"/>
              </a:lnSpc>
              <a:buFont typeface="Arial"/>
              <a:buChar char="⚬"/>
            </a:pPr>
            <a:r>
              <a:rPr lang="es-US" sz="2653" dirty="0" smtClean="0">
                <a:solidFill>
                  <a:srgbClr val="193A4D"/>
                </a:solidFill>
                <a:latin typeface="Fira Sans Medium"/>
              </a:rPr>
              <a:t>Un mínimo de una entrevista cara a cara separada con las otras personas viviendo en el hogar </a:t>
            </a:r>
          </a:p>
          <a:p>
            <a:pPr>
              <a:lnSpc>
                <a:spcPts val="3449"/>
              </a:lnSpc>
            </a:pPr>
            <a:r>
              <a:rPr lang="es-US" sz="2653" dirty="0" smtClean="0">
                <a:solidFill>
                  <a:srgbClr val="193A4D"/>
                </a:solidFill>
                <a:latin typeface="Fira Sans Medium"/>
              </a:rPr>
              <a:t>              (Ejemplo: otros adultos y niños).</a:t>
            </a:r>
          </a:p>
          <a:p>
            <a:pPr marL="1145930" lvl="2" indent="-381977">
              <a:lnSpc>
                <a:spcPts val="3449"/>
              </a:lnSpc>
              <a:buFont typeface="Arial"/>
              <a:buChar char="⚬"/>
            </a:pPr>
            <a:r>
              <a:rPr lang="es-US" sz="2653" dirty="0" smtClean="0">
                <a:solidFill>
                  <a:srgbClr val="193A4D"/>
                </a:solidFill>
                <a:latin typeface="Fira Sans Medium"/>
              </a:rPr>
              <a:t>Estas conversaciones permiten colocaciones mas consideradas de niños y familias</a:t>
            </a:r>
            <a:r>
              <a:rPr lang="en-US" sz="2653" dirty="0" smtClean="0">
                <a:solidFill>
                  <a:srgbClr val="193A4D"/>
                </a:solidFill>
                <a:latin typeface="Fira Sans Medium"/>
              </a:rPr>
              <a:t>.</a:t>
            </a:r>
            <a:endParaRPr lang="en-US" sz="2653" dirty="0">
              <a:solidFill>
                <a:srgbClr val="193A4D"/>
              </a:solidFill>
              <a:latin typeface="Fira Sans Medium"/>
            </a:endParaRPr>
          </a:p>
        </p:txBody>
      </p:sp>
      <p:sp>
        <p:nvSpPr>
          <p:cNvPr id="11" name="TextBox 11"/>
          <p:cNvSpPr txBox="1"/>
          <p:nvPr/>
        </p:nvSpPr>
        <p:spPr>
          <a:xfrm>
            <a:off x="6811367" y="2233606"/>
            <a:ext cx="11279263" cy="551433"/>
          </a:xfrm>
          <a:prstGeom prst="rect">
            <a:avLst/>
          </a:prstGeom>
        </p:spPr>
        <p:txBody>
          <a:bodyPr wrap="square" lIns="0" tIns="0" rIns="0" bIns="0" rtlCol="0" anchor="t">
            <a:spAutoFit/>
          </a:bodyPr>
          <a:lstStyle/>
          <a:p>
            <a:pPr algn="ctr">
              <a:lnSpc>
                <a:spcPts val="4305"/>
              </a:lnSpc>
            </a:pPr>
            <a:r>
              <a:rPr lang="es-ES" sz="3075" dirty="0">
                <a:solidFill>
                  <a:srgbClr val="193A4D"/>
                </a:solidFill>
                <a:latin typeface="Fira Sans Medium"/>
              </a:rPr>
              <a:t>Los requisitos de la aplicación consisten de pero no limitado a</a:t>
            </a:r>
            <a:r>
              <a:rPr lang="es-ES" sz="3075" dirty="0" smtClean="0">
                <a:solidFill>
                  <a:srgbClr val="193A4D"/>
                </a:solidFill>
                <a:latin typeface="Fira Sans Medium"/>
              </a:rPr>
              <a:t>:</a:t>
            </a:r>
            <a:endParaRPr lang="es-ES" sz="3075" dirty="0">
              <a:solidFill>
                <a:srgbClr val="193A4D"/>
              </a:solidFill>
              <a:latin typeface="Fira Sans Medium"/>
            </a:endParaRPr>
          </a:p>
        </p:txBody>
      </p:sp>
      <p:sp>
        <p:nvSpPr>
          <p:cNvPr id="12" name="TextBox 12"/>
          <p:cNvSpPr txBox="1"/>
          <p:nvPr/>
        </p:nvSpPr>
        <p:spPr>
          <a:xfrm>
            <a:off x="1782815" y="8557744"/>
            <a:ext cx="14722371" cy="436017"/>
          </a:xfrm>
          <a:prstGeom prst="rect">
            <a:avLst/>
          </a:prstGeom>
        </p:spPr>
        <p:txBody>
          <a:bodyPr lIns="0" tIns="0" rIns="0" bIns="0" rtlCol="0" anchor="t">
            <a:spAutoFit/>
          </a:bodyPr>
          <a:lstStyle/>
          <a:p>
            <a:pPr algn="ctr">
              <a:lnSpc>
                <a:spcPts val="3446"/>
              </a:lnSpc>
            </a:pPr>
            <a:r>
              <a:rPr lang="es-US" sz="2651" dirty="0" smtClean="0">
                <a:solidFill>
                  <a:srgbClr val="193A4D"/>
                </a:solidFill>
                <a:latin typeface="Fira Sans Medium"/>
              </a:rPr>
              <a:t>Si un solicitante se rehúsa a participar en una entrevista, el Condado debe negar la aplicación</a:t>
            </a:r>
            <a:endParaRPr lang="es-US" sz="2651" dirty="0">
              <a:solidFill>
                <a:srgbClr val="193A4D"/>
              </a:solidFill>
              <a:latin typeface="Fira Sans Medium"/>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TextBox 5"/>
          <p:cNvSpPr txBox="1"/>
          <p:nvPr/>
        </p:nvSpPr>
        <p:spPr>
          <a:xfrm>
            <a:off x="152400" y="26980"/>
            <a:ext cx="6627737" cy="3770263"/>
          </a:xfrm>
          <a:prstGeom prst="rect">
            <a:avLst/>
          </a:prstGeom>
        </p:spPr>
        <p:txBody>
          <a:bodyPr wrap="square" lIns="0" tIns="0" rIns="0" bIns="0" rtlCol="0" anchor="t">
            <a:spAutoFit/>
          </a:bodyPr>
          <a:lstStyle/>
          <a:p>
            <a:pPr>
              <a:lnSpc>
                <a:spcPts val="9799"/>
              </a:lnSpc>
            </a:pPr>
            <a:endParaRPr dirty="0"/>
          </a:p>
          <a:p>
            <a:pPr>
              <a:lnSpc>
                <a:spcPts val="9799"/>
              </a:lnSpc>
            </a:pPr>
            <a:r>
              <a:rPr lang="es-US" sz="6999" dirty="0" smtClean="0">
                <a:solidFill>
                  <a:srgbClr val="769523"/>
                </a:solidFill>
                <a:latin typeface="Fira Sans Medium"/>
              </a:rPr>
              <a:t>Evaluación a la Permanencia</a:t>
            </a:r>
            <a:endParaRPr lang="es-US" sz="6999" dirty="0">
              <a:solidFill>
                <a:srgbClr val="769523"/>
              </a:solidFill>
              <a:latin typeface="Fira Sans Medium"/>
            </a:endParaRPr>
          </a:p>
        </p:txBody>
      </p:sp>
      <p:sp>
        <p:nvSpPr>
          <p:cNvPr id="6" name="Freeform 6"/>
          <p:cNvSpPr/>
          <p:nvPr/>
        </p:nvSpPr>
        <p:spPr>
          <a:xfrm>
            <a:off x="5624281" y="2114010"/>
            <a:ext cx="1937040" cy="1800211"/>
          </a:xfrm>
          <a:custGeom>
            <a:avLst/>
            <a:gdLst/>
            <a:ahLst/>
            <a:cxnLst/>
            <a:rect l="l" t="t" r="r" b="b"/>
            <a:pathLst>
              <a:path w="1937040" h="1800211">
                <a:moveTo>
                  <a:pt x="0" y="0"/>
                </a:moveTo>
                <a:lnTo>
                  <a:pt x="1937040" y="0"/>
                </a:lnTo>
                <a:lnTo>
                  <a:pt x="1937040" y="1800210"/>
                </a:lnTo>
                <a:lnTo>
                  <a:pt x="0" y="180021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a:off x="7797932" y="2992685"/>
            <a:ext cx="10055745" cy="1308050"/>
            <a:chOff x="0" y="-28575"/>
            <a:chExt cx="13407660" cy="1744066"/>
          </a:xfrm>
        </p:grpSpPr>
        <p:grpSp>
          <p:nvGrpSpPr>
            <p:cNvPr id="8" name="Group 8"/>
            <p:cNvGrpSpPr/>
            <p:nvPr/>
          </p:nvGrpSpPr>
          <p:grpSpPr>
            <a:xfrm rot="-10800000">
              <a:off x="0" y="0"/>
              <a:ext cx="477021" cy="413145"/>
              <a:chOff x="0" y="0"/>
              <a:chExt cx="6202680" cy="5372100"/>
            </a:xfrm>
          </p:grpSpPr>
          <p:sp>
            <p:nvSpPr>
              <p:cNvPr id="9" name="Freeform 9"/>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0" name="TextBox 10"/>
            <p:cNvSpPr txBox="1"/>
            <p:nvPr/>
          </p:nvSpPr>
          <p:spPr>
            <a:xfrm>
              <a:off x="792503" y="-28575"/>
              <a:ext cx="12615157" cy="1744066"/>
            </a:xfrm>
            <a:prstGeom prst="rect">
              <a:avLst/>
            </a:prstGeom>
          </p:spPr>
          <p:txBody>
            <a:bodyPr lIns="0" tIns="0" rIns="0" bIns="0" rtlCol="0" anchor="t">
              <a:spAutoFit/>
            </a:bodyPr>
            <a:lstStyle/>
            <a:p>
              <a:pPr>
                <a:lnSpc>
                  <a:spcPts val="3449"/>
                </a:lnSpc>
              </a:pPr>
              <a:r>
                <a:rPr lang="es-US" sz="2653" dirty="0" smtClean="0">
                  <a:solidFill>
                    <a:srgbClr val="193A4D"/>
                  </a:solidFill>
                  <a:latin typeface="Fira Sans Medium"/>
                </a:rPr>
                <a:t>Voluntad y aptitud para proveer permanencia (cuidado de crianza, adopción, tutela legal) a un niño o dependiente no menor en el momento de experimentar el proceso de RFA.  </a:t>
              </a:r>
              <a:endParaRPr lang="es-US" sz="2653" dirty="0">
                <a:solidFill>
                  <a:srgbClr val="193A4D"/>
                </a:solidFill>
                <a:latin typeface="Fira Sans Medium"/>
              </a:endParaRPr>
            </a:p>
          </p:txBody>
        </p:sp>
      </p:grpSp>
      <p:grpSp>
        <p:nvGrpSpPr>
          <p:cNvPr id="11" name="Group 11"/>
          <p:cNvGrpSpPr/>
          <p:nvPr/>
        </p:nvGrpSpPr>
        <p:grpSpPr>
          <a:xfrm>
            <a:off x="7797932" y="4957339"/>
            <a:ext cx="10055745" cy="3033266"/>
            <a:chOff x="0" y="-28575"/>
            <a:chExt cx="13407660" cy="4044355"/>
          </a:xfrm>
        </p:grpSpPr>
        <p:grpSp>
          <p:nvGrpSpPr>
            <p:cNvPr id="12" name="Group 12"/>
            <p:cNvGrpSpPr/>
            <p:nvPr/>
          </p:nvGrpSpPr>
          <p:grpSpPr>
            <a:xfrm rot="-10800000">
              <a:off x="0" y="13068"/>
              <a:ext cx="477021" cy="413145"/>
              <a:chOff x="0" y="0"/>
              <a:chExt cx="6202680" cy="5372100"/>
            </a:xfrm>
          </p:grpSpPr>
          <p:sp>
            <p:nvSpPr>
              <p:cNvPr id="13" name="Freeform 1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4" name="TextBox 14"/>
            <p:cNvSpPr txBox="1"/>
            <p:nvPr/>
          </p:nvSpPr>
          <p:spPr>
            <a:xfrm>
              <a:off x="792503" y="-28575"/>
              <a:ext cx="12615157" cy="4044355"/>
            </a:xfrm>
            <a:prstGeom prst="rect">
              <a:avLst/>
            </a:prstGeom>
          </p:spPr>
          <p:txBody>
            <a:bodyPr lIns="0" tIns="0" rIns="0" bIns="0" rtlCol="0" anchor="t">
              <a:spAutoFit/>
            </a:bodyPr>
            <a:lstStyle/>
            <a:p>
              <a:pPr>
                <a:lnSpc>
                  <a:spcPts val="3449"/>
                </a:lnSpc>
              </a:pPr>
              <a:r>
                <a:rPr lang="es-US" sz="2653" dirty="0" smtClean="0">
                  <a:solidFill>
                    <a:srgbClr val="193A4D"/>
                  </a:solidFill>
                  <a:latin typeface="Fira Sans Medium"/>
                </a:rPr>
                <a:t>Por favor note: Aunque RFA incluye una evaluación general de permanencia, cuando el caso de un niño en especifico se va a adopciones, puede haber requisitos adicionales para evaluar la aptitud de un futuro padre adoptivo para el niño. Usted puede reunir los documentos mencionados abajo y proveerlos a el Trabajador Social de RFA para uso futuro en la adopción.</a:t>
              </a:r>
              <a:endParaRPr lang="es-US" sz="2653" dirty="0">
                <a:solidFill>
                  <a:srgbClr val="193A4D"/>
                </a:solidFill>
                <a:latin typeface="Fira Sans Medium"/>
              </a:endParaRPr>
            </a:p>
          </p:txBody>
        </p:sp>
      </p:grpSp>
      <p:sp>
        <p:nvSpPr>
          <p:cNvPr id="15" name="Freeform 15"/>
          <p:cNvSpPr/>
          <p:nvPr/>
        </p:nvSpPr>
        <p:spPr>
          <a:xfrm>
            <a:off x="1028700" y="4225996"/>
            <a:ext cx="5914263" cy="3940377"/>
          </a:xfrm>
          <a:custGeom>
            <a:avLst/>
            <a:gdLst/>
            <a:ahLst/>
            <a:cxnLst/>
            <a:rect l="l" t="t" r="r" b="b"/>
            <a:pathLst>
              <a:path w="5914263" h="3940377">
                <a:moveTo>
                  <a:pt x="0" y="0"/>
                </a:moveTo>
                <a:lnTo>
                  <a:pt x="5914263" y="0"/>
                </a:lnTo>
                <a:lnTo>
                  <a:pt x="5914263" y="3940378"/>
                </a:lnTo>
                <a:lnTo>
                  <a:pt x="0" y="3940378"/>
                </a:lnTo>
                <a:lnTo>
                  <a:pt x="0" y="0"/>
                </a:lnTo>
                <a:close/>
              </a:path>
            </a:pathLst>
          </a:custGeom>
          <a:blipFill>
            <a:blip r:embed="rId4"/>
            <a:stretch>
              <a:fillRect/>
            </a:stretch>
          </a:blipFill>
        </p:spPr>
      </p:sp>
      <p:sp>
        <p:nvSpPr>
          <p:cNvPr id="16" name="TextBox 16"/>
          <p:cNvSpPr txBox="1"/>
          <p:nvPr/>
        </p:nvSpPr>
        <p:spPr>
          <a:xfrm>
            <a:off x="7067524" y="1274095"/>
            <a:ext cx="11125200" cy="1102866"/>
          </a:xfrm>
          <a:prstGeom prst="rect">
            <a:avLst/>
          </a:prstGeom>
        </p:spPr>
        <p:txBody>
          <a:bodyPr wrap="square" lIns="0" tIns="0" rIns="0" bIns="0" rtlCol="0" anchor="t">
            <a:spAutoFit/>
          </a:bodyPr>
          <a:lstStyle/>
          <a:p>
            <a:pPr algn="ctr">
              <a:lnSpc>
                <a:spcPts val="4305"/>
              </a:lnSpc>
            </a:pPr>
            <a:r>
              <a:rPr lang="es-ES" sz="3075" dirty="0">
                <a:solidFill>
                  <a:srgbClr val="193A4D"/>
                </a:solidFill>
                <a:latin typeface="Fira Sans Medium"/>
              </a:rPr>
              <a:t>Los requisitos de la aplicación consisten de pero no limitado </a:t>
            </a:r>
            <a:r>
              <a:rPr lang="es-ES" sz="3075" dirty="0" smtClean="0">
                <a:solidFill>
                  <a:srgbClr val="193A4D"/>
                </a:solidFill>
                <a:latin typeface="Fira Sans Medium"/>
              </a:rPr>
              <a:t>a</a:t>
            </a:r>
            <a:r>
              <a:rPr lang="es-ES" sz="3075" dirty="0">
                <a:solidFill>
                  <a:srgbClr val="193A4D"/>
                </a:solidFill>
                <a:latin typeface="Fira Sans Medium"/>
              </a:rPr>
              <a:t>:</a:t>
            </a:r>
          </a:p>
        </p:txBody>
      </p:sp>
      <p:sp>
        <p:nvSpPr>
          <p:cNvPr id="17" name="TextBox 17"/>
          <p:cNvSpPr txBox="1"/>
          <p:nvPr/>
        </p:nvSpPr>
        <p:spPr>
          <a:xfrm>
            <a:off x="1782815" y="8557744"/>
            <a:ext cx="14722371" cy="436017"/>
          </a:xfrm>
          <a:prstGeom prst="rect">
            <a:avLst/>
          </a:prstGeom>
        </p:spPr>
        <p:txBody>
          <a:bodyPr lIns="0" tIns="0" rIns="0" bIns="0" rtlCol="0" anchor="t">
            <a:spAutoFit/>
          </a:bodyPr>
          <a:lstStyle/>
          <a:p>
            <a:pPr algn="ctr">
              <a:lnSpc>
                <a:spcPts val="3446"/>
              </a:lnSpc>
            </a:pPr>
            <a:r>
              <a:rPr lang="es-US" sz="2651" dirty="0" smtClean="0">
                <a:solidFill>
                  <a:srgbClr val="193A4D"/>
                </a:solidFill>
                <a:latin typeface="Fira Sans Medium"/>
              </a:rPr>
              <a:t>Puede incluir exámenes de Salud, certificado de matrimonio, y acta de divorcio</a:t>
            </a:r>
            <a:endParaRPr lang="es-US" sz="2651" dirty="0">
              <a:solidFill>
                <a:srgbClr val="193A4D"/>
              </a:solidFill>
              <a:latin typeface="Fira Sans Medium"/>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TextBox 5"/>
          <p:cNvSpPr txBox="1"/>
          <p:nvPr/>
        </p:nvSpPr>
        <p:spPr>
          <a:xfrm>
            <a:off x="653170" y="-925524"/>
            <a:ext cx="5568908" cy="6091411"/>
          </a:xfrm>
          <a:prstGeom prst="rect">
            <a:avLst/>
          </a:prstGeom>
        </p:spPr>
        <p:txBody>
          <a:bodyPr lIns="0" tIns="0" rIns="0" bIns="0" rtlCol="0" anchor="t">
            <a:spAutoFit/>
          </a:bodyPr>
          <a:lstStyle/>
          <a:p>
            <a:pPr>
              <a:lnSpc>
                <a:spcPts val="9488"/>
              </a:lnSpc>
            </a:pPr>
            <a:endParaRPr dirty="0"/>
          </a:p>
          <a:p>
            <a:pPr>
              <a:lnSpc>
                <a:spcPts val="9488"/>
              </a:lnSpc>
            </a:pPr>
            <a:r>
              <a:rPr lang="es-US" sz="6777" dirty="0" smtClean="0">
                <a:solidFill>
                  <a:srgbClr val="769523"/>
                </a:solidFill>
                <a:latin typeface="Fira Sans Medium"/>
              </a:rPr>
              <a:t>Requisitos de Cartas de Referencias</a:t>
            </a:r>
          </a:p>
          <a:p>
            <a:pPr marL="0" lvl="0" indent="0" algn="l">
              <a:lnSpc>
                <a:spcPts val="9488"/>
              </a:lnSpc>
              <a:spcBef>
                <a:spcPct val="0"/>
              </a:spcBef>
            </a:pPr>
            <a:endParaRPr lang="en-US" sz="6777" dirty="0">
              <a:solidFill>
                <a:srgbClr val="769523"/>
              </a:solidFill>
              <a:latin typeface="Fira Sans Medium"/>
            </a:endParaRPr>
          </a:p>
        </p:txBody>
      </p:sp>
      <p:sp>
        <p:nvSpPr>
          <p:cNvPr id="6" name="Freeform 6"/>
          <p:cNvSpPr/>
          <p:nvPr/>
        </p:nvSpPr>
        <p:spPr>
          <a:xfrm>
            <a:off x="4550624" y="1213905"/>
            <a:ext cx="1937040" cy="1800211"/>
          </a:xfrm>
          <a:custGeom>
            <a:avLst/>
            <a:gdLst/>
            <a:ahLst/>
            <a:cxnLst/>
            <a:rect l="l" t="t" r="r" b="b"/>
            <a:pathLst>
              <a:path w="1937040" h="1800211">
                <a:moveTo>
                  <a:pt x="0" y="0"/>
                </a:moveTo>
                <a:lnTo>
                  <a:pt x="1937040" y="0"/>
                </a:lnTo>
                <a:lnTo>
                  <a:pt x="1937040" y="1800211"/>
                </a:lnTo>
                <a:lnTo>
                  <a:pt x="0" y="18002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rot="-10800000">
            <a:off x="7797932" y="3014116"/>
            <a:ext cx="357766" cy="309859"/>
            <a:chOff x="0" y="0"/>
            <a:chExt cx="6202680" cy="5372100"/>
          </a:xfrm>
        </p:grpSpPr>
        <p:sp>
          <p:nvSpPr>
            <p:cNvPr id="8" name="Freeform 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9" name="Group 9"/>
          <p:cNvGrpSpPr/>
          <p:nvPr/>
        </p:nvGrpSpPr>
        <p:grpSpPr>
          <a:xfrm rot="-10800000">
            <a:off x="7797932" y="4988571"/>
            <a:ext cx="357766" cy="309859"/>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11" name="TextBox 11"/>
          <p:cNvSpPr txBox="1"/>
          <p:nvPr/>
        </p:nvSpPr>
        <p:spPr>
          <a:xfrm>
            <a:off x="8392309" y="4959996"/>
            <a:ext cx="9461368" cy="3052118"/>
          </a:xfrm>
          <a:prstGeom prst="rect">
            <a:avLst/>
          </a:prstGeom>
        </p:spPr>
        <p:txBody>
          <a:bodyPr lIns="0" tIns="0" rIns="0" bIns="0" rtlCol="0" anchor="t">
            <a:spAutoFit/>
          </a:bodyPr>
          <a:lstStyle/>
          <a:p>
            <a:pPr marL="572965" lvl="1" indent="-286483">
              <a:lnSpc>
                <a:spcPts val="3449"/>
              </a:lnSpc>
              <a:buFont typeface="Arial"/>
              <a:buChar char="•"/>
            </a:pPr>
            <a:r>
              <a:rPr lang="es-US" sz="2653" dirty="0" smtClean="0">
                <a:solidFill>
                  <a:srgbClr val="193A4D"/>
                </a:solidFill>
                <a:latin typeface="Fira Sans Medium"/>
              </a:rPr>
              <a:t>De su buen carácter y habilidad de proveer un ambiente seguro.</a:t>
            </a:r>
          </a:p>
          <a:p>
            <a:pPr marL="572965" lvl="1" indent="-286483">
              <a:lnSpc>
                <a:spcPts val="3449"/>
              </a:lnSpc>
              <a:buFont typeface="Arial"/>
              <a:buChar char="•"/>
            </a:pPr>
            <a:r>
              <a:rPr lang="es-US" sz="2653" dirty="0" smtClean="0">
                <a:solidFill>
                  <a:srgbClr val="193A4D"/>
                </a:solidFill>
                <a:latin typeface="Fira Sans Medium"/>
              </a:rPr>
              <a:t>De un compañero de trabajo, vecino y amigos cercanos (no puede ser alguien en el mismo hogar).</a:t>
            </a:r>
          </a:p>
          <a:p>
            <a:pPr marL="572965" lvl="1" indent="-286483">
              <a:lnSpc>
                <a:spcPts val="3449"/>
              </a:lnSpc>
              <a:buFont typeface="Arial"/>
              <a:buChar char="•"/>
            </a:pPr>
            <a:r>
              <a:rPr lang="es-US" sz="2653" dirty="0" smtClean="0">
                <a:solidFill>
                  <a:srgbClr val="193A4D"/>
                </a:solidFill>
                <a:latin typeface="Fira Sans Medium"/>
              </a:rPr>
              <a:t>Nos pondremos en contacto con sus referencias por teléfono, correo y/o correo electrónico.</a:t>
            </a:r>
          </a:p>
          <a:p>
            <a:pPr>
              <a:lnSpc>
                <a:spcPts val="3449"/>
              </a:lnSpc>
            </a:pPr>
            <a:endParaRPr lang="en-US" sz="2653" dirty="0">
              <a:solidFill>
                <a:srgbClr val="193A4D"/>
              </a:solidFill>
              <a:latin typeface="Fira Sans Medium"/>
            </a:endParaRPr>
          </a:p>
        </p:txBody>
      </p:sp>
      <p:sp>
        <p:nvSpPr>
          <p:cNvPr id="12" name="Freeform 12"/>
          <p:cNvSpPr/>
          <p:nvPr/>
        </p:nvSpPr>
        <p:spPr>
          <a:xfrm>
            <a:off x="971704" y="4240770"/>
            <a:ext cx="6028255" cy="3910830"/>
          </a:xfrm>
          <a:custGeom>
            <a:avLst/>
            <a:gdLst/>
            <a:ahLst/>
            <a:cxnLst/>
            <a:rect l="l" t="t" r="r" b="b"/>
            <a:pathLst>
              <a:path w="6028255" h="3910830">
                <a:moveTo>
                  <a:pt x="0" y="0"/>
                </a:moveTo>
                <a:lnTo>
                  <a:pt x="6028255" y="0"/>
                </a:lnTo>
                <a:lnTo>
                  <a:pt x="6028255" y="3910830"/>
                </a:lnTo>
                <a:lnTo>
                  <a:pt x="0" y="3910830"/>
                </a:lnTo>
                <a:lnTo>
                  <a:pt x="0" y="0"/>
                </a:lnTo>
                <a:close/>
              </a:path>
            </a:pathLst>
          </a:custGeom>
          <a:blipFill>
            <a:blip r:embed="rId4"/>
            <a:stretch>
              <a:fillRect/>
            </a:stretch>
          </a:blipFill>
        </p:spPr>
      </p:sp>
      <p:sp>
        <p:nvSpPr>
          <p:cNvPr id="13" name="TextBox 13"/>
          <p:cNvSpPr txBox="1"/>
          <p:nvPr/>
        </p:nvSpPr>
        <p:spPr>
          <a:xfrm>
            <a:off x="8392309" y="2985541"/>
            <a:ext cx="9461368" cy="1308050"/>
          </a:xfrm>
          <a:prstGeom prst="rect">
            <a:avLst/>
          </a:prstGeom>
        </p:spPr>
        <p:txBody>
          <a:bodyPr lIns="0" tIns="0" rIns="0" bIns="0" rtlCol="0" anchor="t">
            <a:spAutoFit/>
          </a:bodyPr>
          <a:lstStyle/>
          <a:p>
            <a:pPr>
              <a:lnSpc>
                <a:spcPts val="3449"/>
              </a:lnSpc>
            </a:pPr>
            <a:r>
              <a:rPr lang="es-US" sz="2653" dirty="0" smtClean="0">
                <a:solidFill>
                  <a:srgbClr val="193A4D"/>
                </a:solidFill>
                <a:latin typeface="Fira Sans Medium"/>
              </a:rPr>
              <a:t>2-3 Cartas de Referencias</a:t>
            </a:r>
          </a:p>
          <a:p>
            <a:pPr marL="572965" lvl="1" indent="-286483">
              <a:lnSpc>
                <a:spcPts val="3449"/>
              </a:lnSpc>
              <a:buFont typeface="Arial"/>
              <a:buChar char="•"/>
            </a:pPr>
            <a:r>
              <a:rPr lang="es-US" sz="2653" dirty="0" smtClean="0">
                <a:solidFill>
                  <a:srgbClr val="193A4D"/>
                </a:solidFill>
                <a:latin typeface="Fira Sans Medium"/>
              </a:rPr>
              <a:t>Las Exenciones Criminales requieren 3 cartas de referencias</a:t>
            </a:r>
            <a:endParaRPr lang="es-US" sz="2653" dirty="0">
              <a:solidFill>
                <a:srgbClr val="193A4D"/>
              </a:solidFill>
              <a:latin typeface="Fira Sans Medium"/>
            </a:endParaRPr>
          </a:p>
        </p:txBody>
      </p:sp>
      <p:sp>
        <p:nvSpPr>
          <p:cNvPr id="14" name="TextBox 14"/>
          <p:cNvSpPr txBox="1"/>
          <p:nvPr/>
        </p:nvSpPr>
        <p:spPr>
          <a:xfrm>
            <a:off x="6487664" y="2066310"/>
            <a:ext cx="11571736" cy="1102866"/>
          </a:xfrm>
          <a:prstGeom prst="rect">
            <a:avLst/>
          </a:prstGeom>
        </p:spPr>
        <p:txBody>
          <a:bodyPr wrap="square" lIns="0" tIns="0" rIns="0" bIns="0" rtlCol="0" anchor="t">
            <a:spAutoFit/>
          </a:bodyPr>
          <a:lstStyle/>
          <a:p>
            <a:pPr algn="ctr">
              <a:lnSpc>
                <a:spcPts val="4305"/>
              </a:lnSpc>
            </a:pPr>
            <a:r>
              <a:rPr lang="es-ES" sz="3075" dirty="0" smtClean="0">
                <a:solidFill>
                  <a:srgbClr val="193A4D"/>
                </a:solidFill>
                <a:latin typeface="Fira Sans Medium"/>
              </a:rPr>
              <a:t>Los </a:t>
            </a:r>
            <a:r>
              <a:rPr lang="es-ES" sz="3075" dirty="0">
                <a:solidFill>
                  <a:srgbClr val="193A4D"/>
                </a:solidFill>
                <a:latin typeface="Fira Sans Medium"/>
              </a:rPr>
              <a:t>requisitos de la aplicación consisten de pero no limitado a:</a:t>
            </a:r>
          </a:p>
          <a:p>
            <a:pPr algn="ctr">
              <a:lnSpc>
                <a:spcPts val="4305"/>
              </a:lnSpc>
            </a:pPr>
            <a:endParaRPr lang="en-US" sz="3075" dirty="0">
              <a:solidFill>
                <a:srgbClr val="193A4D"/>
              </a:solidFill>
              <a:latin typeface="Fira Sans Medium"/>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80652" y="9515874"/>
            <a:ext cx="16926697" cy="1542251"/>
            <a:chOff x="0" y="0"/>
            <a:chExt cx="58960502" cy="5372100"/>
          </a:xfrm>
        </p:grpSpPr>
        <p:sp>
          <p:nvSpPr>
            <p:cNvPr id="3" name="Freeform 3"/>
            <p:cNvSpPr/>
            <p:nvPr/>
          </p:nvSpPr>
          <p:spPr>
            <a:xfrm>
              <a:off x="0" y="0"/>
              <a:ext cx="58960500" cy="5372100"/>
            </a:xfrm>
            <a:custGeom>
              <a:avLst/>
              <a:gdLst/>
              <a:ahLst/>
              <a:cxnLst/>
              <a:rect l="l" t="t" r="r" b="b"/>
              <a:pathLst>
                <a:path w="58960500" h="5372100">
                  <a:moveTo>
                    <a:pt x="57409829" y="0"/>
                  </a:moveTo>
                  <a:lnTo>
                    <a:pt x="1550670" y="0"/>
                  </a:lnTo>
                  <a:lnTo>
                    <a:pt x="0" y="2686050"/>
                  </a:lnTo>
                  <a:lnTo>
                    <a:pt x="1550670" y="5372100"/>
                  </a:lnTo>
                  <a:lnTo>
                    <a:pt x="57409829" y="5372100"/>
                  </a:lnTo>
                  <a:lnTo>
                    <a:pt x="58960500" y="2686050"/>
                  </a:lnTo>
                  <a:lnTo>
                    <a:pt x="57409829" y="0"/>
                  </a:lnTo>
                  <a:close/>
                </a:path>
              </a:pathLst>
            </a:custGeom>
            <a:solidFill>
              <a:srgbClr val="193A4D"/>
            </a:solidFill>
          </p:spPr>
        </p:sp>
      </p:grpSp>
      <p:sp>
        <p:nvSpPr>
          <p:cNvPr id="4" name="AutoShape 4"/>
          <p:cNvSpPr/>
          <p:nvPr/>
        </p:nvSpPr>
        <p:spPr>
          <a:xfrm>
            <a:off x="1742974" y="3777476"/>
            <a:ext cx="3995120" cy="0"/>
          </a:xfrm>
          <a:prstGeom prst="line">
            <a:avLst/>
          </a:prstGeom>
          <a:ln w="28575" cap="rnd">
            <a:solidFill>
              <a:srgbClr val="7D8489"/>
            </a:solidFill>
            <a:prstDash val="solid"/>
            <a:headEnd type="none" w="sm" len="sm"/>
            <a:tailEnd type="none" w="sm" len="sm"/>
          </a:ln>
        </p:spPr>
      </p:sp>
      <p:sp>
        <p:nvSpPr>
          <p:cNvPr id="5" name="TextBox 5"/>
          <p:cNvSpPr txBox="1"/>
          <p:nvPr/>
        </p:nvSpPr>
        <p:spPr>
          <a:xfrm>
            <a:off x="1201377" y="-911668"/>
            <a:ext cx="5568908" cy="6091411"/>
          </a:xfrm>
          <a:prstGeom prst="rect">
            <a:avLst/>
          </a:prstGeom>
        </p:spPr>
        <p:txBody>
          <a:bodyPr lIns="0" tIns="0" rIns="0" bIns="0" rtlCol="0" anchor="t">
            <a:spAutoFit/>
          </a:bodyPr>
          <a:lstStyle/>
          <a:p>
            <a:pPr>
              <a:lnSpc>
                <a:spcPts val="9488"/>
              </a:lnSpc>
            </a:pPr>
            <a:endParaRPr dirty="0"/>
          </a:p>
          <a:p>
            <a:pPr>
              <a:lnSpc>
                <a:spcPts val="9488"/>
              </a:lnSpc>
            </a:pPr>
            <a:endParaRPr dirty="0"/>
          </a:p>
          <a:p>
            <a:pPr>
              <a:lnSpc>
                <a:spcPts val="9488"/>
              </a:lnSpc>
            </a:pPr>
            <a:r>
              <a:rPr lang="es-US" sz="6777" dirty="0" smtClean="0">
                <a:solidFill>
                  <a:srgbClr val="769523"/>
                </a:solidFill>
                <a:latin typeface="Fira Sans Medium"/>
              </a:rPr>
              <a:t>Reporte Escrito</a:t>
            </a:r>
          </a:p>
          <a:p>
            <a:pPr marL="0" lvl="0" indent="0" algn="l">
              <a:lnSpc>
                <a:spcPts val="9488"/>
              </a:lnSpc>
              <a:spcBef>
                <a:spcPct val="0"/>
              </a:spcBef>
            </a:pPr>
            <a:endParaRPr lang="en-US" sz="6777" dirty="0">
              <a:solidFill>
                <a:srgbClr val="769523"/>
              </a:solidFill>
              <a:latin typeface="Fira Sans Medium"/>
            </a:endParaRPr>
          </a:p>
        </p:txBody>
      </p:sp>
      <p:sp>
        <p:nvSpPr>
          <p:cNvPr id="6" name="Freeform 6"/>
          <p:cNvSpPr/>
          <p:nvPr/>
        </p:nvSpPr>
        <p:spPr>
          <a:xfrm>
            <a:off x="4411234" y="1523764"/>
            <a:ext cx="1937040" cy="1800211"/>
          </a:xfrm>
          <a:custGeom>
            <a:avLst/>
            <a:gdLst/>
            <a:ahLst/>
            <a:cxnLst/>
            <a:rect l="l" t="t" r="r" b="b"/>
            <a:pathLst>
              <a:path w="1937040" h="1800211">
                <a:moveTo>
                  <a:pt x="0" y="0"/>
                </a:moveTo>
                <a:lnTo>
                  <a:pt x="1937040" y="0"/>
                </a:lnTo>
                <a:lnTo>
                  <a:pt x="1937040" y="1800211"/>
                </a:lnTo>
                <a:lnTo>
                  <a:pt x="0" y="1800211"/>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rot="-10800000">
            <a:off x="7797932" y="3014116"/>
            <a:ext cx="357766" cy="309859"/>
            <a:chOff x="0" y="0"/>
            <a:chExt cx="6202680" cy="5372100"/>
          </a:xfrm>
        </p:grpSpPr>
        <p:sp>
          <p:nvSpPr>
            <p:cNvPr id="8" name="Freeform 8"/>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sp>
        <p:nvSpPr>
          <p:cNvPr id="9" name="Freeform 9"/>
          <p:cNvSpPr/>
          <p:nvPr/>
        </p:nvSpPr>
        <p:spPr>
          <a:xfrm>
            <a:off x="680652" y="4303209"/>
            <a:ext cx="6576440" cy="4381553"/>
          </a:xfrm>
          <a:custGeom>
            <a:avLst/>
            <a:gdLst/>
            <a:ahLst/>
            <a:cxnLst/>
            <a:rect l="l" t="t" r="r" b="b"/>
            <a:pathLst>
              <a:path w="6576440" h="4381553">
                <a:moveTo>
                  <a:pt x="0" y="0"/>
                </a:moveTo>
                <a:lnTo>
                  <a:pt x="6576439" y="0"/>
                </a:lnTo>
                <a:lnTo>
                  <a:pt x="6576439" y="4381553"/>
                </a:lnTo>
                <a:lnTo>
                  <a:pt x="0" y="4381553"/>
                </a:lnTo>
                <a:lnTo>
                  <a:pt x="0" y="0"/>
                </a:lnTo>
                <a:close/>
              </a:path>
            </a:pathLst>
          </a:custGeom>
          <a:blipFill>
            <a:blip r:embed="rId4"/>
            <a:stretch>
              <a:fillRect/>
            </a:stretch>
          </a:blipFill>
        </p:spPr>
      </p:sp>
      <p:sp>
        <p:nvSpPr>
          <p:cNvPr id="10" name="TextBox 10"/>
          <p:cNvSpPr txBox="1"/>
          <p:nvPr/>
        </p:nvSpPr>
        <p:spPr>
          <a:xfrm>
            <a:off x="8392309" y="2985541"/>
            <a:ext cx="9461368" cy="3488134"/>
          </a:xfrm>
          <a:prstGeom prst="rect">
            <a:avLst/>
          </a:prstGeom>
        </p:spPr>
        <p:txBody>
          <a:bodyPr lIns="0" tIns="0" rIns="0" bIns="0" rtlCol="0" anchor="t">
            <a:spAutoFit/>
          </a:bodyPr>
          <a:lstStyle/>
          <a:p>
            <a:pPr>
              <a:lnSpc>
                <a:spcPts val="3449"/>
              </a:lnSpc>
            </a:pPr>
            <a:r>
              <a:rPr lang="es-US" sz="2653" dirty="0" smtClean="0">
                <a:solidFill>
                  <a:srgbClr val="193A4D"/>
                </a:solidFill>
                <a:latin typeface="Fira Sans Medium"/>
              </a:rPr>
              <a:t>Reporte Final Escrito</a:t>
            </a:r>
          </a:p>
          <a:p>
            <a:pPr marL="572965" lvl="1" indent="-286483">
              <a:lnSpc>
                <a:spcPts val="3449"/>
              </a:lnSpc>
              <a:buFont typeface="Arial"/>
              <a:buChar char="•"/>
            </a:pPr>
            <a:r>
              <a:rPr lang="es-US" sz="2653" dirty="0" smtClean="0">
                <a:solidFill>
                  <a:srgbClr val="193A4D"/>
                </a:solidFill>
                <a:latin typeface="Fira Sans Medium"/>
              </a:rPr>
              <a:t>Resumen y análisis de la Evaluación Comprensiva y una determinación de la capacidad del solicitante para ser padre de crianza.</a:t>
            </a:r>
          </a:p>
          <a:p>
            <a:pPr>
              <a:lnSpc>
                <a:spcPts val="3449"/>
              </a:lnSpc>
            </a:pPr>
            <a:endParaRPr lang="es-US" sz="2653" dirty="0" smtClean="0">
              <a:solidFill>
                <a:srgbClr val="193A4D"/>
              </a:solidFill>
              <a:latin typeface="Fira Sans Medium"/>
            </a:endParaRPr>
          </a:p>
          <a:p>
            <a:pPr marL="572965" lvl="1" indent="-286483">
              <a:lnSpc>
                <a:spcPts val="3449"/>
              </a:lnSpc>
              <a:buFont typeface="Arial"/>
              <a:buChar char="•"/>
            </a:pPr>
            <a:r>
              <a:rPr lang="es-US" sz="2653" dirty="0" smtClean="0">
                <a:solidFill>
                  <a:srgbClr val="193A4D"/>
                </a:solidFill>
                <a:latin typeface="Fira Sans Medium"/>
              </a:rPr>
              <a:t>La Agencia y el solicitante reciben una copia.</a:t>
            </a:r>
          </a:p>
          <a:p>
            <a:pPr>
              <a:lnSpc>
                <a:spcPts val="3449"/>
              </a:lnSpc>
            </a:pPr>
            <a:endParaRPr lang="es-US" sz="2653" dirty="0" smtClean="0">
              <a:solidFill>
                <a:srgbClr val="193A4D"/>
              </a:solidFill>
              <a:latin typeface="Fira Sans Medium"/>
            </a:endParaRPr>
          </a:p>
          <a:p>
            <a:pPr marL="572965" lvl="1" indent="-286483">
              <a:lnSpc>
                <a:spcPts val="3449"/>
              </a:lnSpc>
              <a:buFont typeface="Arial"/>
              <a:buChar char="•"/>
            </a:pPr>
            <a:r>
              <a:rPr lang="es-US" sz="2653" dirty="0" smtClean="0">
                <a:solidFill>
                  <a:srgbClr val="193A4D"/>
                </a:solidFill>
                <a:latin typeface="Fira Sans Medium"/>
              </a:rPr>
              <a:t>Provee la aprobación o negación de la solicitud.</a:t>
            </a:r>
            <a:endParaRPr lang="es-US" sz="2653" dirty="0">
              <a:solidFill>
                <a:srgbClr val="193A4D"/>
              </a:solidFill>
              <a:latin typeface="Fira Sans Medium"/>
            </a:endParaRPr>
          </a:p>
        </p:txBody>
      </p:sp>
      <p:sp>
        <p:nvSpPr>
          <p:cNvPr id="11" name="TextBox 11"/>
          <p:cNvSpPr txBox="1"/>
          <p:nvPr/>
        </p:nvSpPr>
        <p:spPr>
          <a:xfrm>
            <a:off x="6934200" y="2066310"/>
            <a:ext cx="11353800" cy="1102866"/>
          </a:xfrm>
          <a:prstGeom prst="rect">
            <a:avLst/>
          </a:prstGeom>
        </p:spPr>
        <p:txBody>
          <a:bodyPr wrap="square" lIns="0" tIns="0" rIns="0" bIns="0" rtlCol="0" anchor="t">
            <a:spAutoFit/>
          </a:bodyPr>
          <a:lstStyle/>
          <a:p>
            <a:pPr algn="ctr">
              <a:lnSpc>
                <a:spcPts val="4305"/>
              </a:lnSpc>
            </a:pPr>
            <a:r>
              <a:rPr lang="es-ES" sz="3075" dirty="0" smtClean="0">
                <a:solidFill>
                  <a:srgbClr val="193A4D"/>
                </a:solidFill>
                <a:latin typeface="Fira Sans Medium"/>
              </a:rPr>
              <a:t>Los </a:t>
            </a:r>
            <a:r>
              <a:rPr lang="es-ES" sz="3075" dirty="0">
                <a:solidFill>
                  <a:srgbClr val="193A4D"/>
                </a:solidFill>
                <a:latin typeface="Fira Sans Medium"/>
              </a:rPr>
              <a:t>requisitos de la aplicación consisten de pero no limitado a:</a:t>
            </a:r>
          </a:p>
          <a:p>
            <a:pPr algn="ctr">
              <a:lnSpc>
                <a:spcPts val="4305"/>
              </a:lnSpc>
            </a:pPr>
            <a:endParaRPr lang="en-US" sz="3075" dirty="0">
              <a:solidFill>
                <a:srgbClr val="193A4D"/>
              </a:solidFill>
              <a:latin typeface="Fira Sans Medium"/>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410201" y="0"/>
            <a:ext cx="12801600" cy="10772180"/>
          </a:xfrm>
          <a:prstGeom prst="rect">
            <a:avLst/>
          </a:prstGeom>
        </p:spPr>
        <p:txBody>
          <a:bodyPr wrap="square" lIns="0" tIns="0" rIns="0" bIns="0" rtlCol="0" anchor="t">
            <a:spAutoFit/>
          </a:bodyPr>
          <a:lstStyle/>
          <a:p>
            <a:pPr marL="539749" lvl="1" indent="-269875">
              <a:lnSpc>
                <a:spcPts val="3499"/>
              </a:lnSpc>
              <a:buFont typeface="Arial"/>
              <a:buChar char="•"/>
            </a:pPr>
            <a:r>
              <a:rPr lang="es-US" sz="2499" spc="12" dirty="0" smtClean="0">
                <a:solidFill>
                  <a:srgbClr val="769523"/>
                </a:solidFill>
                <a:latin typeface="Fira Sans Medium Bold"/>
              </a:rPr>
              <a:t>Fondos para Cuidadores de Emergencia</a:t>
            </a:r>
            <a:r>
              <a:rPr lang="es-US" sz="2499" spc="12" dirty="0" smtClean="0">
                <a:solidFill>
                  <a:srgbClr val="193A4D"/>
                </a:solidFill>
                <a:latin typeface="Fira Sans Medium"/>
              </a:rPr>
              <a:t>: Asistencia Temporal de Emergencia esta disponible para parientes que estén cuidando de niños parientes debido a colocación de emergencia o urgente mientras complete el proceso de RFA. </a:t>
            </a:r>
          </a:p>
          <a:p>
            <a:pPr>
              <a:lnSpc>
                <a:spcPts val="3499"/>
              </a:lnSpc>
            </a:pPr>
            <a:endParaRPr lang="en-US" sz="2499" spc="12" dirty="0">
              <a:solidFill>
                <a:srgbClr val="193A4D"/>
              </a:solidFill>
              <a:latin typeface="Fira Sans Medium"/>
            </a:endParaRPr>
          </a:p>
          <a:p>
            <a:pPr marL="539749" lvl="1" indent="-269875">
              <a:lnSpc>
                <a:spcPts val="3499"/>
              </a:lnSpc>
              <a:buFont typeface="Arial"/>
              <a:buChar char="•"/>
            </a:pPr>
            <a:r>
              <a:rPr lang="es-US" sz="2499" spc="12" dirty="0" smtClean="0">
                <a:solidFill>
                  <a:srgbClr val="769523"/>
                </a:solidFill>
                <a:latin typeface="Fira Sans Medium Bold"/>
              </a:rPr>
              <a:t>Cuidado de Crianza</a:t>
            </a:r>
            <a:r>
              <a:rPr lang="es-US" sz="2499" spc="12" dirty="0" smtClean="0">
                <a:solidFill>
                  <a:srgbClr val="193A4D"/>
                </a:solidFill>
                <a:latin typeface="Fira Sans Medium"/>
              </a:rPr>
              <a:t> los fondos son un rembolso proporcionado al cuidador mensualmente para el cuidado de un niño colocado en un hogar de crianza. </a:t>
            </a:r>
            <a:r>
              <a:rPr lang="es-US" sz="2499" spc="12" dirty="0" err="1" smtClean="0">
                <a:solidFill>
                  <a:srgbClr val="193A4D"/>
                </a:solidFill>
                <a:latin typeface="Fira Sans Medium"/>
              </a:rPr>
              <a:t>Medi</a:t>
            </a:r>
            <a:r>
              <a:rPr lang="es-US" sz="2499" spc="12" dirty="0" smtClean="0">
                <a:solidFill>
                  <a:srgbClr val="193A4D"/>
                </a:solidFill>
                <a:latin typeface="Fira Sans Medium"/>
              </a:rPr>
              <a:t>-Cal esta disponible.</a:t>
            </a:r>
          </a:p>
          <a:p>
            <a:pPr>
              <a:lnSpc>
                <a:spcPts val="3499"/>
              </a:lnSpc>
            </a:pPr>
            <a:endParaRPr lang="en-US" sz="2499" spc="12" dirty="0" smtClean="0">
              <a:solidFill>
                <a:srgbClr val="193A4D"/>
              </a:solidFill>
              <a:latin typeface="Fira Sans Medium"/>
            </a:endParaRPr>
          </a:p>
          <a:p>
            <a:pPr marL="539749" lvl="1" indent="-269875">
              <a:lnSpc>
                <a:spcPts val="3499"/>
              </a:lnSpc>
              <a:buFont typeface="Arial"/>
              <a:buChar char="•"/>
            </a:pPr>
            <a:r>
              <a:rPr lang="es-US" sz="2499" spc="12" dirty="0" smtClean="0">
                <a:solidFill>
                  <a:srgbClr val="769523"/>
                </a:solidFill>
                <a:latin typeface="Fira Sans Medium Bold"/>
              </a:rPr>
              <a:t>Opciones de Fondos para Cuidador Pariente Aprobado</a:t>
            </a:r>
            <a:r>
              <a:rPr lang="es-US" sz="2499" spc="12" dirty="0" smtClean="0">
                <a:solidFill>
                  <a:srgbClr val="193A4D"/>
                </a:solidFill>
                <a:latin typeface="Fira Sans Medium"/>
              </a:rPr>
              <a:t> es un programa para Cuidadores Parientes Aprobados con quien un niño elegible este colocado cual podrá recibir pago igual a la tarifa básica de cuidado de crianza. </a:t>
            </a:r>
            <a:r>
              <a:rPr lang="es-US" sz="2499" spc="12" dirty="0" err="1" smtClean="0">
                <a:solidFill>
                  <a:srgbClr val="193A4D"/>
                </a:solidFill>
                <a:latin typeface="Fira Sans Medium"/>
              </a:rPr>
              <a:t>Medi</a:t>
            </a:r>
            <a:r>
              <a:rPr lang="es-US" sz="2499" spc="12" dirty="0" smtClean="0">
                <a:solidFill>
                  <a:srgbClr val="193A4D"/>
                </a:solidFill>
                <a:latin typeface="Fira Sans Medium"/>
              </a:rPr>
              <a:t>-Cal esta disponible.</a:t>
            </a:r>
          </a:p>
          <a:p>
            <a:pPr marL="539749" lvl="1" indent="-269875">
              <a:lnSpc>
                <a:spcPts val="3499"/>
              </a:lnSpc>
              <a:buFont typeface="Arial"/>
              <a:buChar char="•"/>
            </a:pPr>
            <a:endParaRPr lang="en-US" sz="2499" spc="12" dirty="0">
              <a:solidFill>
                <a:srgbClr val="193A4D"/>
              </a:solidFill>
              <a:latin typeface="Fira Sans Medium"/>
            </a:endParaRPr>
          </a:p>
          <a:p>
            <a:pPr marL="539749" lvl="1" indent="-269875">
              <a:lnSpc>
                <a:spcPts val="3499"/>
              </a:lnSpc>
              <a:buFont typeface="Arial"/>
              <a:buChar char="•"/>
            </a:pPr>
            <a:r>
              <a:rPr lang="es-US" sz="2499" spc="12" dirty="0" smtClean="0">
                <a:solidFill>
                  <a:srgbClr val="769523"/>
                </a:solidFill>
                <a:latin typeface="Fira Sans Medium Bold"/>
              </a:rPr>
              <a:t>Programa de Asistencia de Adopción (AAP)</a:t>
            </a:r>
            <a:r>
              <a:rPr lang="es-US" sz="2499" spc="12" dirty="0" smtClean="0">
                <a:solidFill>
                  <a:srgbClr val="193A4D"/>
                </a:solidFill>
                <a:latin typeface="Fira Sans Medium"/>
              </a:rPr>
              <a:t> Los pagos proporcionan financiamiento y otros apoyos para ayudar a las familias adoptivas a cumplir con las necesidades básicas y únicas de niños en cuidado, incluyendo </a:t>
            </a:r>
            <a:r>
              <a:rPr lang="es-US" sz="2499" spc="12" dirty="0" err="1" smtClean="0">
                <a:solidFill>
                  <a:srgbClr val="193A4D"/>
                </a:solidFill>
                <a:latin typeface="Fira Sans Medium"/>
              </a:rPr>
              <a:t>Medi</a:t>
            </a:r>
            <a:r>
              <a:rPr lang="es-US" sz="2499" spc="12" dirty="0" smtClean="0">
                <a:solidFill>
                  <a:srgbClr val="193A4D"/>
                </a:solidFill>
                <a:latin typeface="Fira Sans Medium"/>
              </a:rPr>
              <a:t>-Cal y pagos mensuales hasta la edad de 18 anos. En algunas circunstancias, si el joven tiene una discapacidad, los pagos de AAP y </a:t>
            </a:r>
            <a:r>
              <a:rPr lang="es-US" sz="2499" spc="12" dirty="0" err="1" smtClean="0">
                <a:solidFill>
                  <a:srgbClr val="193A4D"/>
                </a:solidFill>
                <a:latin typeface="Fira Sans Medium"/>
              </a:rPr>
              <a:t>Medi</a:t>
            </a:r>
            <a:r>
              <a:rPr lang="es-US" sz="2499" spc="12" dirty="0" smtClean="0">
                <a:solidFill>
                  <a:srgbClr val="193A4D"/>
                </a:solidFill>
                <a:latin typeface="Fira Sans Medium"/>
              </a:rPr>
              <a:t>-Cal pueden continuar hasta la edad de 21 anos.</a:t>
            </a:r>
          </a:p>
          <a:p>
            <a:pPr>
              <a:lnSpc>
                <a:spcPts val="3499"/>
              </a:lnSpc>
            </a:pPr>
            <a:endParaRPr lang="en-US" sz="2499" spc="12" dirty="0">
              <a:solidFill>
                <a:srgbClr val="193A4D"/>
              </a:solidFill>
              <a:latin typeface="Fira Sans Medium"/>
            </a:endParaRPr>
          </a:p>
          <a:p>
            <a:pPr marL="539749" lvl="1" indent="-269875">
              <a:lnSpc>
                <a:spcPts val="3499"/>
              </a:lnSpc>
              <a:buFont typeface="Arial"/>
              <a:buChar char="•"/>
            </a:pPr>
            <a:r>
              <a:rPr lang="es-US" sz="2499" spc="12" dirty="0" smtClean="0">
                <a:solidFill>
                  <a:srgbClr val="769523"/>
                </a:solidFill>
                <a:latin typeface="Fira Sans Medium Bold"/>
              </a:rPr>
              <a:t>Pago de Asistencia de Tutela de Pariente (</a:t>
            </a:r>
            <a:r>
              <a:rPr lang="es-US" sz="2499" spc="12" dirty="0" err="1" smtClean="0">
                <a:solidFill>
                  <a:srgbClr val="769523"/>
                </a:solidFill>
                <a:latin typeface="Fira Sans Medium Bold"/>
              </a:rPr>
              <a:t>Kin</a:t>
            </a:r>
            <a:r>
              <a:rPr lang="es-US" sz="2499" spc="12" dirty="0" smtClean="0">
                <a:solidFill>
                  <a:srgbClr val="769523"/>
                </a:solidFill>
                <a:latin typeface="Fira Sans Medium Bold"/>
              </a:rPr>
              <a:t>-GAP)</a:t>
            </a:r>
            <a:r>
              <a:rPr lang="es-US" sz="2499" spc="12" dirty="0" smtClean="0">
                <a:solidFill>
                  <a:srgbClr val="193A4D"/>
                </a:solidFill>
                <a:latin typeface="Fira Sans Medium"/>
              </a:rPr>
              <a:t> El programa ofrece asistencia financiera y </a:t>
            </a:r>
            <a:r>
              <a:rPr lang="es-US" sz="2499" spc="12" dirty="0" err="1" smtClean="0">
                <a:solidFill>
                  <a:srgbClr val="193A4D"/>
                </a:solidFill>
                <a:latin typeface="Fira Sans Medium"/>
              </a:rPr>
              <a:t>Medi</a:t>
            </a:r>
            <a:r>
              <a:rPr lang="es-US" sz="2499" spc="12" dirty="0" smtClean="0">
                <a:solidFill>
                  <a:srgbClr val="193A4D"/>
                </a:solidFill>
                <a:latin typeface="Fira Sans Medium"/>
              </a:rPr>
              <a:t>-Cal para un niño que es colocado con un pariente aprobado como tutor legal. El pago no puede exceder la cantidad que el niño hubiese recibido si el/ella se hubiera mantenido en cuidado de crianza.</a:t>
            </a:r>
          </a:p>
          <a:p>
            <a:pPr marL="0" lvl="0" indent="0" algn="l">
              <a:lnSpc>
                <a:spcPts val="3499"/>
              </a:lnSpc>
              <a:spcBef>
                <a:spcPct val="0"/>
              </a:spcBef>
            </a:pPr>
            <a:endParaRPr lang="en-US" sz="2499" spc="12" dirty="0">
              <a:solidFill>
                <a:srgbClr val="193A4D"/>
              </a:solidFill>
              <a:latin typeface="Fira Sans Medium"/>
            </a:endParaRPr>
          </a:p>
        </p:txBody>
      </p:sp>
      <p:sp>
        <p:nvSpPr>
          <p:cNvPr id="3" name="TextBox 3"/>
          <p:cNvSpPr txBox="1"/>
          <p:nvPr/>
        </p:nvSpPr>
        <p:spPr>
          <a:xfrm>
            <a:off x="96742" y="686801"/>
            <a:ext cx="5716383" cy="2821285"/>
          </a:xfrm>
          <a:prstGeom prst="rect">
            <a:avLst/>
          </a:prstGeom>
        </p:spPr>
        <p:txBody>
          <a:bodyPr wrap="square" lIns="0" tIns="0" rIns="0" bIns="0" rtlCol="0" anchor="t">
            <a:spAutoFit/>
          </a:bodyPr>
          <a:lstStyle/>
          <a:p>
            <a:pPr>
              <a:lnSpc>
                <a:spcPts val="10999"/>
              </a:lnSpc>
            </a:pPr>
            <a:r>
              <a:rPr lang="es-US" sz="9400" dirty="0" smtClean="0">
                <a:solidFill>
                  <a:srgbClr val="769523"/>
                </a:solidFill>
                <a:latin typeface="Fira Sans Medium Bold"/>
              </a:rPr>
              <a:t>Fondos de Beneficios</a:t>
            </a:r>
            <a:endParaRPr lang="es-US" sz="9400" dirty="0">
              <a:solidFill>
                <a:srgbClr val="769523"/>
              </a:solidFill>
              <a:latin typeface="Fira Sans Medium Bold"/>
            </a:endParaRPr>
          </a:p>
        </p:txBody>
      </p:sp>
      <p:sp>
        <p:nvSpPr>
          <p:cNvPr id="4" name="Freeform 4"/>
          <p:cNvSpPr/>
          <p:nvPr/>
        </p:nvSpPr>
        <p:spPr>
          <a:xfrm flipH="1">
            <a:off x="-1979938" y="7033509"/>
            <a:ext cx="7793063" cy="4449583"/>
          </a:xfrm>
          <a:custGeom>
            <a:avLst/>
            <a:gdLst/>
            <a:ahLst/>
            <a:cxnLst/>
            <a:rect l="l" t="t" r="r" b="b"/>
            <a:pathLst>
              <a:path w="7793063" h="4449583">
                <a:moveTo>
                  <a:pt x="7793062" y="0"/>
                </a:moveTo>
                <a:lnTo>
                  <a:pt x="0" y="0"/>
                </a:lnTo>
                <a:lnTo>
                  <a:pt x="0" y="4449582"/>
                </a:lnTo>
                <a:lnTo>
                  <a:pt x="7793062" y="4449582"/>
                </a:lnTo>
                <a:lnTo>
                  <a:pt x="7793062" y="0"/>
                </a:lnTo>
                <a:close/>
              </a:path>
            </a:pathLst>
          </a:custGeom>
          <a:blipFill>
            <a:blip r:embed="rId2">
              <a:extLst>
                <a:ext uri="{96DAC541-7B7A-43D3-8B79-37D633B846F1}">
                  <asvg:svgBlip xmlns:asvg="http://schemas.microsoft.com/office/drawing/2016/SVG/main" xmlns="" r:embed="rId3"/>
                </a:ext>
              </a:extLst>
            </a:blip>
            <a:stretch>
              <a:fillRect t="-51576"/>
            </a:stretch>
          </a:blipFill>
        </p:spPr>
      </p:sp>
      <p:sp>
        <p:nvSpPr>
          <p:cNvPr id="5" name="TextBox 5"/>
          <p:cNvSpPr txBox="1"/>
          <p:nvPr/>
        </p:nvSpPr>
        <p:spPr>
          <a:xfrm>
            <a:off x="3255207" y="4052949"/>
            <a:ext cx="9525" cy="887095"/>
          </a:xfrm>
          <a:prstGeom prst="rect">
            <a:avLst/>
          </a:prstGeom>
        </p:spPr>
        <p:txBody>
          <a:bodyPr lIns="0" tIns="0" rIns="0" bIns="0" rtlCol="0" anchor="t">
            <a:spAutoFit/>
          </a:bodyPr>
          <a:lstStyle/>
          <a:p>
            <a:pPr algn="ctr">
              <a:lnSpc>
                <a:spcPts val="7279"/>
              </a:lnSpc>
            </a:pPr>
            <a:endParaRPr/>
          </a:p>
        </p:txBody>
      </p:sp>
      <p:sp>
        <p:nvSpPr>
          <p:cNvPr id="6" name="TextBox 6"/>
          <p:cNvSpPr txBox="1"/>
          <p:nvPr/>
        </p:nvSpPr>
        <p:spPr>
          <a:xfrm>
            <a:off x="540834" y="4100574"/>
            <a:ext cx="4644395" cy="2372444"/>
          </a:xfrm>
          <a:prstGeom prst="rect">
            <a:avLst/>
          </a:prstGeom>
        </p:spPr>
        <p:txBody>
          <a:bodyPr lIns="0" tIns="0" rIns="0" bIns="0" rtlCol="0" anchor="t">
            <a:spAutoFit/>
          </a:bodyPr>
          <a:lstStyle/>
          <a:p>
            <a:pPr algn="ctr">
              <a:lnSpc>
                <a:spcPts val="3693"/>
              </a:lnSpc>
            </a:pPr>
            <a:r>
              <a:rPr lang="es-US" sz="2638" dirty="0" smtClean="0">
                <a:solidFill>
                  <a:srgbClr val="000000"/>
                </a:solidFill>
                <a:latin typeface="Canva Sans 1"/>
              </a:rPr>
              <a:t>Para fondos relacionados con el cuidado de un niño en especifico, por favor hable con el trabajador asignado al niño.</a:t>
            </a:r>
            <a:endParaRPr lang="es-US" sz="2638" dirty="0">
              <a:solidFill>
                <a:srgbClr val="000000"/>
              </a:solidFill>
              <a:latin typeface="Canva Sans 1"/>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4940044"/>
            <a:ext cx="5139761" cy="5346956"/>
          </a:xfrm>
          <a:custGeom>
            <a:avLst/>
            <a:gdLst/>
            <a:ahLst/>
            <a:cxnLst/>
            <a:rect l="l" t="t" r="r" b="b"/>
            <a:pathLst>
              <a:path w="5139761" h="5346956">
                <a:moveTo>
                  <a:pt x="0" y="0"/>
                </a:moveTo>
                <a:lnTo>
                  <a:pt x="5139761" y="0"/>
                </a:lnTo>
                <a:lnTo>
                  <a:pt x="5139761" y="5346956"/>
                </a:lnTo>
                <a:lnTo>
                  <a:pt x="0" y="5346956"/>
                </a:lnTo>
                <a:lnTo>
                  <a:pt x="0" y="0"/>
                </a:lnTo>
                <a:close/>
              </a:path>
            </a:pathLst>
          </a:custGeom>
          <a:blipFill>
            <a:blip r:embed="rId2"/>
            <a:stretch>
              <a:fillRect/>
            </a:stretch>
          </a:blipFill>
        </p:spPr>
      </p:sp>
      <p:grpSp>
        <p:nvGrpSpPr>
          <p:cNvPr id="3" name="Group 3"/>
          <p:cNvGrpSpPr/>
          <p:nvPr/>
        </p:nvGrpSpPr>
        <p:grpSpPr>
          <a:xfrm>
            <a:off x="6555523" y="0"/>
            <a:ext cx="11951320" cy="10459844"/>
            <a:chOff x="0" y="0"/>
            <a:chExt cx="3147673" cy="2754856"/>
          </a:xfrm>
        </p:grpSpPr>
        <p:sp>
          <p:nvSpPr>
            <p:cNvPr id="4" name="Freeform 4"/>
            <p:cNvSpPr/>
            <p:nvPr/>
          </p:nvSpPr>
          <p:spPr>
            <a:xfrm>
              <a:off x="0" y="0"/>
              <a:ext cx="3147673" cy="2754856"/>
            </a:xfrm>
            <a:custGeom>
              <a:avLst/>
              <a:gdLst/>
              <a:ahLst/>
              <a:cxnLst/>
              <a:rect l="l" t="t" r="r" b="b"/>
              <a:pathLst>
                <a:path w="3147673" h="2754856">
                  <a:moveTo>
                    <a:pt x="0" y="0"/>
                  </a:moveTo>
                  <a:lnTo>
                    <a:pt x="3147673" y="0"/>
                  </a:lnTo>
                  <a:lnTo>
                    <a:pt x="3147673" y="2754856"/>
                  </a:lnTo>
                  <a:lnTo>
                    <a:pt x="0" y="2754856"/>
                  </a:lnTo>
                  <a:close/>
                </a:path>
              </a:pathLst>
            </a:custGeom>
            <a:solidFill>
              <a:srgbClr val="193A4D"/>
            </a:solidFill>
          </p:spPr>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6" name="TextBox 6"/>
          <p:cNvSpPr txBox="1"/>
          <p:nvPr/>
        </p:nvSpPr>
        <p:spPr>
          <a:xfrm>
            <a:off x="6990597" y="1121663"/>
            <a:ext cx="10869281" cy="9438481"/>
          </a:xfrm>
          <a:prstGeom prst="rect">
            <a:avLst/>
          </a:prstGeom>
        </p:spPr>
        <p:txBody>
          <a:bodyPr lIns="0" tIns="0" rIns="0" bIns="0" rtlCol="0" anchor="t">
            <a:spAutoFit/>
          </a:bodyPr>
          <a:lstStyle/>
          <a:p>
            <a:pPr>
              <a:lnSpc>
                <a:spcPts val="5830"/>
              </a:lnSpc>
            </a:pPr>
            <a:r>
              <a:rPr lang="es-US" sz="4164" spc="20" dirty="0" smtClean="0">
                <a:solidFill>
                  <a:srgbClr val="FDFDFC"/>
                </a:solidFill>
                <a:latin typeface="Fira Sans Medium Bold"/>
              </a:rPr>
              <a:t>La aprobación no es automáticamente otorgada. </a:t>
            </a:r>
          </a:p>
          <a:p>
            <a:pPr marL="642288" lvl="1" indent="-321144">
              <a:lnSpc>
                <a:spcPts val="4164"/>
              </a:lnSpc>
              <a:buFont typeface="Arial"/>
              <a:buChar char="•"/>
            </a:pPr>
            <a:r>
              <a:rPr lang="es-US" sz="2974" spc="14" dirty="0" smtClean="0">
                <a:solidFill>
                  <a:srgbClr val="FDFDFC"/>
                </a:solidFill>
                <a:latin typeface="Fira Sans Medium Bold"/>
              </a:rPr>
              <a:t>La Evaluación Comprensiva del solicitante debe cumplir con los Directivos Escritos para ser aprobado.</a:t>
            </a:r>
          </a:p>
          <a:p>
            <a:pPr>
              <a:lnSpc>
                <a:spcPts val="4164"/>
              </a:lnSpc>
            </a:pPr>
            <a:endParaRPr lang="es-US" sz="2974" spc="14" dirty="0" smtClean="0">
              <a:solidFill>
                <a:srgbClr val="FDFDFC"/>
              </a:solidFill>
              <a:latin typeface="Fira Sans Medium Bold"/>
            </a:endParaRPr>
          </a:p>
          <a:p>
            <a:pPr>
              <a:lnSpc>
                <a:spcPts val="5830"/>
              </a:lnSpc>
            </a:pPr>
            <a:r>
              <a:rPr lang="es-US" sz="4164" spc="20" dirty="0" smtClean="0">
                <a:solidFill>
                  <a:srgbClr val="B5C76F"/>
                </a:solidFill>
                <a:latin typeface="Fira Sans Medium Bold"/>
              </a:rPr>
              <a:t>Recibir la aprobación no garantiza que un niño será colocado en su hogar. </a:t>
            </a:r>
          </a:p>
          <a:p>
            <a:pPr marL="642288" lvl="1" indent="-321144">
              <a:lnSpc>
                <a:spcPts val="4164"/>
              </a:lnSpc>
              <a:buFont typeface="Arial"/>
              <a:buChar char="•"/>
            </a:pPr>
            <a:r>
              <a:rPr lang="es-US" sz="2974" spc="14" dirty="0" smtClean="0">
                <a:solidFill>
                  <a:srgbClr val="FDFDFC"/>
                </a:solidFill>
                <a:latin typeface="Fira Sans Medium Bold"/>
              </a:rPr>
              <a:t>El trabajador social o oficial de libertad condicional del niño toma las decisiones sobre la colocación del niño.</a:t>
            </a:r>
          </a:p>
          <a:p>
            <a:pPr marL="642288" lvl="1" indent="-321144">
              <a:lnSpc>
                <a:spcPts val="4164"/>
              </a:lnSpc>
              <a:buFont typeface="Arial"/>
              <a:buChar char="•"/>
            </a:pPr>
            <a:r>
              <a:rPr lang="es-US" sz="2974" spc="14" dirty="0" smtClean="0">
                <a:solidFill>
                  <a:srgbClr val="FDFDFC"/>
                </a:solidFill>
                <a:latin typeface="Fira Sans Medium Bold"/>
              </a:rPr>
              <a:t>Las decisiones sobre la colocación se hacen con el mejor interés del niño. </a:t>
            </a:r>
          </a:p>
          <a:p>
            <a:pPr marL="642288" lvl="1" indent="-321144">
              <a:lnSpc>
                <a:spcPts val="4164"/>
              </a:lnSpc>
              <a:buFont typeface="Arial"/>
              <a:buChar char="•"/>
            </a:pPr>
            <a:r>
              <a:rPr lang="es-US" sz="2974" spc="14" dirty="0" smtClean="0">
                <a:solidFill>
                  <a:srgbClr val="FDFDFC"/>
                </a:solidFill>
                <a:latin typeface="Fira Sans Medium Bold"/>
              </a:rPr>
              <a:t>El tiempo de las solicitudes varean</a:t>
            </a:r>
          </a:p>
          <a:p>
            <a:pPr marL="1284577" lvl="2" indent="-428192">
              <a:lnSpc>
                <a:spcPts val="4164"/>
              </a:lnSpc>
              <a:buFont typeface="Arial"/>
              <a:buChar char="⚬"/>
            </a:pPr>
            <a:r>
              <a:rPr lang="es-US" sz="2974" spc="14" dirty="0" smtClean="0">
                <a:solidFill>
                  <a:srgbClr val="FDFDFC"/>
                </a:solidFill>
                <a:latin typeface="Fira Sans Medium Bold"/>
              </a:rPr>
              <a:t>Las colocaciones de Emergencia siguen una línea de tiempo mas estricta debido a los Requisitos de Estado de California. </a:t>
            </a:r>
          </a:p>
          <a:p>
            <a:pPr marL="0" lvl="0" indent="0" algn="l">
              <a:lnSpc>
                <a:spcPts val="4164"/>
              </a:lnSpc>
              <a:spcBef>
                <a:spcPct val="0"/>
              </a:spcBef>
            </a:pPr>
            <a:endParaRPr lang="en-US" sz="2974" spc="14" dirty="0">
              <a:solidFill>
                <a:srgbClr val="FDFDFC"/>
              </a:solidFill>
              <a:latin typeface="Fira Sans Medium Bold"/>
            </a:endParaRPr>
          </a:p>
        </p:txBody>
      </p:sp>
      <p:sp>
        <p:nvSpPr>
          <p:cNvPr id="7" name="TextBox 7"/>
          <p:cNvSpPr txBox="1"/>
          <p:nvPr/>
        </p:nvSpPr>
        <p:spPr>
          <a:xfrm>
            <a:off x="540834" y="677204"/>
            <a:ext cx="5434723" cy="3308598"/>
          </a:xfrm>
          <a:prstGeom prst="rect">
            <a:avLst/>
          </a:prstGeom>
        </p:spPr>
        <p:txBody>
          <a:bodyPr lIns="0" tIns="0" rIns="0" bIns="0" rtlCol="0" anchor="t">
            <a:spAutoFit/>
          </a:bodyPr>
          <a:lstStyle/>
          <a:p>
            <a:pPr>
              <a:lnSpc>
                <a:spcPts val="8575"/>
              </a:lnSpc>
            </a:pPr>
            <a:r>
              <a:rPr lang="es-US" sz="7795" dirty="0" smtClean="0">
                <a:solidFill>
                  <a:srgbClr val="769523"/>
                </a:solidFill>
                <a:latin typeface="Fira Sans Medium"/>
              </a:rPr>
              <a:t>Aplicación de Familias de Crianza</a:t>
            </a:r>
            <a:endParaRPr lang="es-US" sz="7795" dirty="0">
              <a:solidFill>
                <a:srgbClr val="769523"/>
              </a:solidFill>
              <a:latin typeface="Fira Sans Medium"/>
            </a:endParaRPr>
          </a:p>
        </p:txBody>
      </p:sp>
      <p:sp>
        <p:nvSpPr>
          <p:cNvPr id="8" name="TextBox 8"/>
          <p:cNvSpPr txBox="1"/>
          <p:nvPr/>
        </p:nvSpPr>
        <p:spPr>
          <a:xfrm>
            <a:off x="3255207" y="4052949"/>
            <a:ext cx="9525" cy="887095"/>
          </a:xfrm>
          <a:prstGeom prst="rect">
            <a:avLst/>
          </a:prstGeom>
        </p:spPr>
        <p:txBody>
          <a:bodyPr lIns="0" tIns="0" rIns="0" bIns="0" rtlCol="0" anchor="t">
            <a:spAutoFit/>
          </a:bodyPr>
          <a:lstStyle/>
          <a:p>
            <a:pPr algn="ctr">
              <a:lnSpc>
                <a:spcPts val="7279"/>
              </a:lnSpc>
            </a:pPr>
            <a:endParaRPr/>
          </a:p>
        </p:txBody>
      </p:sp>
      <p:sp>
        <p:nvSpPr>
          <p:cNvPr id="9" name="TextBox 9"/>
          <p:cNvSpPr txBox="1"/>
          <p:nvPr/>
        </p:nvSpPr>
        <p:spPr>
          <a:xfrm>
            <a:off x="624468" y="4200756"/>
            <a:ext cx="4644395" cy="1461939"/>
          </a:xfrm>
          <a:prstGeom prst="rect">
            <a:avLst/>
          </a:prstGeom>
        </p:spPr>
        <p:txBody>
          <a:bodyPr lIns="0" tIns="0" rIns="0" bIns="0" rtlCol="0" anchor="t">
            <a:spAutoFit/>
          </a:bodyPr>
          <a:lstStyle/>
          <a:p>
            <a:pPr algn="ctr">
              <a:lnSpc>
                <a:spcPts val="5653"/>
              </a:lnSpc>
            </a:pPr>
            <a:r>
              <a:rPr lang="es-US" sz="4038" dirty="0" smtClean="0">
                <a:solidFill>
                  <a:srgbClr val="000000"/>
                </a:solidFill>
                <a:latin typeface="Canva Sans 1 Bold"/>
              </a:rPr>
              <a:t>¡Lo que usted debe saber!</a:t>
            </a:r>
            <a:endParaRPr lang="es-US" sz="4038" dirty="0">
              <a:solidFill>
                <a:srgbClr val="000000"/>
              </a:solidFill>
              <a:latin typeface="Canva Sans 1 Bold"/>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88871" y="-97165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0210700" y="-568199"/>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1198" r="-11198"/>
              </a:stretch>
            </a:blipFill>
          </p:spPr>
        </p:sp>
      </p:grpSp>
      <p:grpSp>
        <p:nvGrpSpPr>
          <p:cNvPr id="7" name="Group 7"/>
          <p:cNvGrpSpPr/>
          <p:nvPr/>
        </p:nvGrpSpPr>
        <p:grpSpPr>
          <a:xfrm>
            <a:off x="-458474" y="9515874"/>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9" name="Group 9"/>
          <p:cNvGrpSpPr/>
          <p:nvPr/>
        </p:nvGrpSpPr>
        <p:grpSpPr>
          <a:xfrm rot="-10800000">
            <a:off x="1028700" y="2807174"/>
            <a:ext cx="342510" cy="296645"/>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grpSp>
        <p:nvGrpSpPr>
          <p:cNvPr id="11" name="Group 11"/>
          <p:cNvGrpSpPr/>
          <p:nvPr/>
        </p:nvGrpSpPr>
        <p:grpSpPr>
          <a:xfrm rot="-10800000">
            <a:off x="1028700" y="5546955"/>
            <a:ext cx="342510" cy="296645"/>
            <a:chOff x="0" y="0"/>
            <a:chExt cx="6202680" cy="5372100"/>
          </a:xfrm>
        </p:grpSpPr>
        <p:sp>
          <p:nvSpPr>
            <p:cNvPr id="12" name="Freeform 12"/>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3" name="TextBox 13"/>
          <p:cNvSpPr txBox="1"/>
          <p:nvPr/>
        </p:nvSpPr>
        <p:spPr>
          <a:xfrm>
            <a:off x="485078" y="128704"/>
            <a:ext cx="10018341" cy="2513509"/>
          </a:xfrm>
          <a:prstGeom prst="rect">
            <a:avLst/>
          </a:prstGeom>
        </p:spPr>
        <p:txBody>
          <a:bodyPr lIns="0" tIns="0" rIns="0" bIns="0" rtlCol="0" anchor="t">
            <a:spAutoFit/>
          </a:bodyPr>
          <a:lstStyle/>
          <a:p>
            <a:pPr>
              <a:lnSpc>
                <a:spcPts val="9799"/>
              </a:lnSpc>
              <a:spcBef>
                <a:spcPct val="0"/>
              </a:spcBef>
            </a:pPr>
            <a:r>
              <a:rPr lang="en-US" sz="6999" spc="-139" dirty="0" smtClean="0">
                <a:solidFill>
                  <a:srgbClr val="193A4D"/>
                </a:solidFill>
                <a:latin typeface="Fira Sans Medium"/>
              </a:rPr>
              <a:t>¿</a:t>
            </a:r>
            <a:r>
              <a:rPr lang="es-US" sz="6999" spc="-139" dirty="0" smtClean="0">
                <a:solidFill>
                  <a:srgbClr val="193A4D"/>
                </a:solidFill>
                <a:latin typeface="Fira Sans Medium"/>
              </a:rPr>
              <a:t>Que pasa si mi solicitud es Negada?</a:t>
            </a:r>
            <a:endParaRPr lang="es-US" sz="6999" spc="-139" dirty="0">
              <a:solidFill>
                <a:srgbClr val="193A4D"/>
              </a:solidFill>
              <a:latin typeface="Fira Sans Medium"/>
            </a:endParaRPr>
          </a:p>
        </p:txBody>
      </p:sp>
      <p:grpSp>
        <p:nvGrpSpPr>
          <p:cNvPr id="14" name="Group 14"/>
          <p:cNvGrpSpPr/>
          <p:nvPr/>
        </p:nvGrpSpPr>
        <p:grpSpPr>
          <a:xfrm>
            <a:off x="1743075" y="2688661"/>
            <a:ext cx="8554744" cy="2939529"/>
            <a:chOff x="0" y="-9525"/>
            <a:chExt cx="11406325" cy="3919372"/>
          </a:xfrm>
        </p:grpSpPr>
        <p:sp>
          <p:nvSpPr>
            <p:cNvPr id="15" name="TextBox 15"/>
            <p:cNvSpPr txBox="1"/>
            <p:nvPr/>
          </p:nvSpPr>
          <p:spPr>
            <a:xfrm>
              <a:off x="0" y="917575"/>
              <a:ext cx="11406325" cy="2992272"/>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000000"/>
                  </a:solidFill>
                  <a:latin typeface="Fira Sans Medium"/>
                </a:rPr>
                <a:t>Usted recibirá un Aviso de Acción e instrucciones para apelar la decisión.</a:t>
              </a:r>
            </a:p>
            <a:p>
              <a:pPr marL="539749" lvl="1" indent="-269875">
                <a:lnSpc>
                  <a:spcPts val="3499"/>
                </a:lnSpc>
                <a:buFont typeface="Arial"/>
                <a:buChar char="•"/>
              </a:pPr>
              <a:r>
                <a:rPr lang="es-US" sz="2499" spc="12" dirty="0" smtClean="0">
                  <a:solidFill>
                    <a:srgbClr val="000000"/>
                  </a:solidFill>
                  <a:latin typeface="Fira Sans Medium"/>
                </a:rPr>
                <a:t>Si la decisión no es apelada en o antes de la fecha de vencimiento, la acción será finalizada.</a:t>
              </a:r>
            </a:p>
            <a:p>
              <a:pPr marL="0" lvl="0" indent="0">
                <a:lnSpc>
                  <a:spcPts val="3499"/>
                </a:lnSpc>
                <a:spcBef>
                  <a:spcPct val="0"/>
                </a:spcBef>
              </a:pPr>
              <a:endParaRPr lang="en-US" sz="2499" spc="12" dirty="0">
                <a:solidFill>
                  <a:srgbClr val="000000"/>
                </a:solidFill>
                <a:latin typeface="Fira Sans Medium"/>
              </a:endParaRPr>
            </a:p>
          </p:txBody>
        </p:sp>
        <p:sp>
          <p:nvSpPr>
            <p:cNvPr id="16" name="TextBox 16"/>
            <p:cNvSpPr txBox="1"/>
            <p:nvPr/>
          </p:nvSpPr>
          <p:spPr>
            <a:xfrm>
              <a:off x="0" y="-9525"/>
              <a:ext cx="11406325" cy="71814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Si su solicitud es Negada</a:t>
              </a:r>
              <a:endParaRPr lang="es-US" sz="3500" spc="105" dirty="0">
                <a:solidFill>
                  <a:srgbClr val="769523"/>
                </a:solidFill>
                <a:latin typeface="Fira Sans Medium Bold"/>
              </a:endParaRPr>
            </a:p>
          </p:txBody>
        </p:sp>
      </p:grpSp>
      <p:grpSp>
        <p:nvGrpSpPr>
          <p:cNvPr id="17" name="Group 17"/>
          <p:cNvGrpSpPr/>
          <p:nvPr/>
        </p:nvGrpSpPr>
        <p:grpSpPr>
          <a:xfrm>
            <a:off x="1371210" y="5421434"/>
            <a:ext cx="10418195" cy="4343296"/>
            <a:chOff x="-432351" y="-9525"/>
            <a:chExt cx="12112809" cy="5791061"/>
          </a:xfrm>
        </p:grpSpPr>
        <p:sp>
          <p:nvSpPr>
            <p:cNvPr id="18" name="TextBox 18"/>
            <p:cNvSpPr txBox="1"/>
            <p:nvPr/>
          </p:nvSpPr>
          <p:spPr>
            <a:xfrm>
              <a:off x="0" y="1628775"/>
              <a:ext cx="11680458" cy="4152761"/>
            </a:xfrm>
            <a:prstGeom prst="rect">
              <a:avLst/>
            </a:prstGeom>
          </p:spPr>
          <p:txBody>
            <a:bodyPr wrap="square" lIns="0" tIns="0" rIns="0" bIns="0" rtlCol="0" anchor="t">
              <a:spAutoFit/>
            </a:bodyPr>
            <a:lstStyle/>
            <a:p>
              <a:pPr marL="539749" lvl="1" indent="-269875">
                <a:lnSpc>
                  <a:spcPts val="3499"/>
                </a:lnSpc>
                <a:buFont typeface="Arial"/>
                <a:buChar char="•"/>
              </a:pPr>
              <a:r>
                <a:rPr lang="es-US" sz="2499" spc="12" dirty="0" smtClean="0">
                  <a:solidFill>
                    <a:srgbClr val="000000"/>
                  </a:solidFill>
                  <a:latin typeface="Fira Sans Medium"/>
                </a:rPr>
                <a:t>Incapacidad para cooperar o incumplimiento de los requisitos. </a:t>
              </a:r>
            </a:p>
            <a:p>
              <a:pPr marL="539749" lvl="1" indent="-269875">
                <a:lnSpc>
                  <a:spcPts val="3499"/>
                </a:lnSpc>
                <a:buFont typeface="Arial"/>
                <a:buChar char="•"/>
              </a:pPr>
              <a:r>
                <a:rPr lang="es-US" sz="2499" spc="12" dirty="0" smtClean="0">
                  <a:solidFill>
                    <a:srgbClr val="000000"/>
                  </a:solidFill>
                  <a:latin typeface="Fira Sans Medium"/>
                </a:rPr>
                <a:t>Antecedentes penales graves o acusaciones de abuso infantil de naturaleza seria.</a:t>
              </a:r>
            </a:p>
            <a:p>
              <a:pPr marL="539749" lvl="1" indent="-269875">
                <a:lnSpc>
                  <a:spcPts val="3499"/>
                </a:lnSpc>
                <a:buFont typeface="Arial"/>
                <a:buChar char="•"/>
              </a:pPr>
              <a:r>
                <a:rPr lang="es-US" sz="2499" spc="12" dirty="0" smtClean="0">
                  <a:solidFill>
                    <a:srgbClr val="000000"/>
                  </a:solidFill>
                  <a:latin typeface="Fira Sans Medium"/>
                </a:rPr>
                <a:t>El hogar no cumplió con los estándares de Edificios &amp; Terrenos, de acuerdo a los Directivos Escritos de RFA y los Códigos de Salud y Seguridad.</a:t>
              </a:r>
            </a:p>
            <a:p>
              <a:pPr marL="0" lvl="0" indent="0">
                <a:lnSpc>
                  <a:spcPts val="3499"/>
                </a:lnSpc>
                <a:spcBef>
                  <a:spcPct val="0"/>
                </a:spcBef>
              </a:pPr>
              <a:endParaRPr lang="en-US" sz="2499" spc="12" dirty="0">
                <a:solidFill>
                  <a:srgbClr val="000000"/>
                </a:solidFill>
                <a:latin typeface="Fira Sans Medium"/>
              </a:endParaRPr>
            </a:p>
          </p:txBody>
        </p:sp>
        <p:sp>
          <p:nvSpPr>
            <p:cNvPr id="19" name="TextBox 19"/>
            <p:cNvSpPr txBox="1"/>
            <p:nvPr/>
          </p:nvSpPr>
          <p:spPr>
            <a:xfrm>
              <a:off x="-432351" y="-9525"/>
              <a:ext cx="11838676" cy="1436291"/>
            </a:xfrm>
            <a:prstGeom prst="rect">
              <a:avLst/>
            </a:prstGeom>
          </p:spPr>
          <p:txBody>
            <a:bodyPr wrap="square"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Razones para negar pueden incluir, pero no están limitadas a:</a:t>
              </a:r>
              <a:endParaRPr lang="es-US" sz="3500" spc="105" dirty="0">
                <a:solidFill>
                  <a:srgbClr val="769523"/>
                </a:solidFill>
                <a:latin typeface="Fira Sans Medium Bold"/>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10700" y="-568199"/>
            <a:ext cx="11774707" cy="10196366"/>
            <a:chOff x="0" y="0"/>
            <a:chExt cx="4282440" cy="3708400"/>
          </a:xfrm>
        </p:grpSpPr>
        <p:sp>
          <p:nvSpPr>
            <p:cNvPr id="3" name="Freeform 3"/>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2"/>
              <a:stretch>
                <a:fillRect l="-21569" r="-8404"/>
              </a:stretch>
            </a:blipFill>
          </p:spPr>
        </p:sp>
      </p:grpSp>
      <p:grpSp>
        <p:nvGrpSpPr>
          <p:cNvPr id="4" name="Group 4"/>
          <p:cNvGrpSpPr/>
          <p:nvPr/>
        </p:nvGrpSpPr>
        <p:grpSpPr>
          <a:xfrm>
            <a:off x="-458474" y="9127001"/>
            <a:ext cx="19436323" cy="1542251"/>
            <a:chOff x="0" y="0"/>
            <a:chExt cx="67702242" cy="5372100"/>
          </a:xfrm>
        </p:grpSpPr>
        <p:sp>
          <p:nvSpPr>
            <p:cNvPr id="5" name="Freeform 5"/>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6" name="TextBox 6"/>
          <p:cNvSpPr txBox="1"/>
          <p:nvPr/>
        </p:nvSpPr>
        <p:spPr>
          <a:xfrm>
            <a:off x="220237" y="666767"/>
            <a:ext cx="11035890" cy="1193800"/>
          </a:xfrm>
          <a:prstGeom prst="rect">
            <a:avLst/>
          </a:prstGeom>
        </p:spPr>
        <p:txBody>
          <a:bodyPr lIns="0" tIns="0" rIns="0" bIns="0" rtlCol="0" anchor="t">
            <a:spAutoFit/>
          </a:bodyPr>
          <a:lstStyle/>
          <a:p>
            <a:pPr>
              <a:lnSpc>
                <a:spcPts val="9799"/>
              </a:lnSpc>
              <a:spcBef>
                <a:spcPct val="0"/>
              </a:spcBef>
            </a:pPr>
            <a:r>
              <a:rPr lang="es-US" sz="6999" spc="-139" dirty="0" smtClean="0">
                <a:solidFill>
                  <a:srgbClr val="193A4D"/>
                </a:solidFill>
                <a:latin typeface="Fira Sans Medium"/>
              </a:rPr>
              <a:t>Proceso Legal Establecido</a:t>
            </a:r>
            <a:endParaRPr lang="es-US" sz="6999" spc="-139" dirty="0">
              <a:solidFill>
                <a:srgbClr val="193A4D"/>
              </a:solidFill>
              <a:latin typeface="Fira Sans Medium"/>
            </a:endParaRPr>
          </a:p>
        </p:txBody>
      </p:sp>
      <p:sp>
        <p:nvSpPr>
          <p:cNvPr id="7" name="TextBox 7"/>
          <p:cNvSpPr txBox="1"/>
          <p:nvPr/>
        </p:nvSpPr>
        <p:spPr>
          <a:xfrm>
            <a:off x="388103" y="2165749"/>
            <a:ext cx="10230429" cy="6232475"/>
          </a:xfrm>
          <a:prstGeom prst="rect">
            <a:avLst/>
          </a:prstGeom>
        </p:spPr>
        <p:txBody>
          <a:bodyPr lIns="0" tIns="0" rIns="0" bIns="0" rtlCol="0" anchor="t">
            <a:spAutoFit/>
          </a:bodyPr>
          <a:lstStyle/>
          <a:p>
            <a:pPr>
              <a:lnSpc>
                <a:spcPts val="4059"/>
              </a:lnSpc>
            </a:pPr>
            <a:r>
              <a:rPr lang="es-US" sz="2899" spc="14" dirty="0" smtClean="0">
                <a:solidFill>
                  <a:srgbClr val="000000"/>
                </a:solidFill>
                <a:latin typeface="Fira Sans Medium"/>
              </a:rPr>
              <a:t>Si un Padre de Apoyo, solicitante, o individuo recibe una:</a:t>
            </a:r>
          </a:p>
          <a:p>
            <a:pPr marL="626107" lvl="1" indent="-313054">
              <a:lnSpc>
                <a:spcPts val="4059"/>
              </a:lnSpc>
              <a:buFont typeface="Arial"/>
              <a:buChar char="•"/>
            </a:pPr>
            <a:r>
              <a:rPr lang="es-US" sz="2899" spc="14" dirty="0" smtClean="0">
                <a:solidFill>
                  <a:srgbClr val="000000"/>
                </a:solidFill>
                <a:latin typeface="Fira Sans Medium"/>
              </a:rPr>
              <a:t>Aviso de Negación o revocación de la aprobación, </a:t>
            </a:r>
          </a:p>
          <a:p>
            <a:pPr>
              <a:lnSpc>
                <a:spcPts val="4059"/>
              </a:lnSpc>
            </a:pPr>
            <a:endParaRPr lang="es-US" sz="2899" spc="14" dirty="0" smtClean="0">
              <a:solidFill>
                <a:srgbClr val="000000"/>
              </a:solidFill>
              <a:latin typeface="Fira Sans Medium"/>
            </a:endParaRPr>
          </a:p>
          <a:p>
            <a:pPr marL="626107" lvl="1" indent="-313054">
              <a:lnSpc>
                <a:spcPts val="4059"/>
              </a:lnSpc>
              <a:buFont typeface="Arial"/>
              <a:buChar char="•"/>
            </a:pPr>
            <a:r>
              <a:rPr lang="es-US" sz="2899" spc="14" dirty="0" smtClean="0">
                <a:solidFill>
                  <a:srgbClr val="000000"/>
                </a:solidFill>
                <a:latin typeface="Fira Sans Medium"/>
              </a:rPr>
              <a:t>Aviso de negación de la exención o revocación, </a:t>
            </a:r>
          </a:p>
          <a:p>
            <a:pPr>
              <a:lnSpc>
                <a:spcPts val="4059"/>
              </a:lnSpc>
            </a:pPr>
            <a:endParaRPr lang="es-US" sz="2899" spc="14" dirty="0" smtClean="0">
              <a:solidFill>
                <a:srgbClr val="000000"/>
              </a:solidFill>
              <a:latin typeface="Fira Sans Medium"/>
            </a:endParaRPr>
          </a:p>
          <a:p>
            <a:pPr marL="626107" lvl="1" indent="-313054">
              <a:lnSpc>
                <a:spcPts val="4059"/>
              </a:lnSpc>
              <a:buFont typeface="Arial"/>
              <a:buChar char="•"/>
            </a:pPr>
            <a:r>
              <a:rPr lang="es-US" sz="2899" spc="14" dirty="0" smtClean="0">
                <a:solidFill>
                  <a:srgbClr val="000000"/>
                </a:solidFill>
                <a:latin typeface="Fira Sans Medium"/>
              </a:rPr>
              <a:t>Aviso de exclusión, la persona puede apelar la decisión solicitando una audiencia estatal.</a:t>
            </a:r>
          </a:p>
          <a:p>
            <a:pPr>
              <a:lnSpc>
                <a:spcPts val="4059"/>
              </a:lnSpc>
            </a:pPr>
            <a:r>
              <a:rPr lang="es-US" sz="2899" spc="14" dirty="0" smtClean="0">
                <a:solidFill>
                  <a:srgbClr val="000000"/>
                </a:solidFill>
                <a:latin typeface="Fira Sans Medium"/>
              </a:rPr>
              <a:t> </a:t>
            </a:r>
          </a:p>
          <a:p>
            <a:pPr>
              <a:lnSpc>
                <a:spcPts val="4059"/>
              </a:lnSpc>
            </a:pPr>
            <a:endParaRPr lang="es-US" sz="2899" spc="14" dirty="0" smtClean="0">
              <a:solidFill>
                <a:srgbClr val="000000"/>
              </a:solidFill>
              <a:latin typeface="Fira Sans Medium"/>
            </a:endParaRPr>
          </a:p>
          <a:p>
            <a:pPr algn="ctr">
              <a:lnSpc>
                <a:spcPts val="4059"/>
              </a:lnSpc>
            </a:pPr>
            <a:r>
              <a:rPr lang="es-US" sz="2899" spc="14" dirty="0" smtClean="0">
                <a:solidFill>
                  <a:srgbClr val="000000"/>
                </a:solidFill>
                <a:latin typeface="Fira Sans Medium"/>
              </a:rPr>
              <a:t>*Si la decisión no es apelada en, o antes, de la fecha de vencimiento, la acción será finalizada*</a:t>
            </a:r>
          </a:p>
          <a:p>
            <a:pPr>
              <a:lnSpc>
                <a:spcPts val="3499"/>
              </a:lnSpc>
              <a:spcBef>
                <a:spcPct val="0"/>
              </a:spcBef>
            </a:pPr>
            <a:endParaRPr lang="en-US" sz="2899" spc="14" dirty="0">
              <a:solidFill>
                <a:srgbClr val="000000"/>
              </a:solidFill>
              <a:latin typeface="Fira Sans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415969"/>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529383" y="2054785"/>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3888817" y="-4547883"/>
            <a:ext cx="15347817" cy="13290518"/>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3573" r="-25915"/>
              </a:stretch>
            </a:blipFill>
          </p:spPr>
        </p:sp>
      </p:grpSp>
      <p:grpSp>
        <p:nvGrpSpPr>
          <p:cNvPr id="6" name="Group 6"/>
          <p:cNvGrpSpPr/>
          <p:nvPr/>
        </p:nvGrpSpPr>
        <p:grpSpPr>
          <a:xfrm rot="-10800000">
            <a:off x="8028855" y="-9672084"/>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7D8489"/>
            </a:solidFill>
          </p:spPr>
        </p:sp>
      </p:grpSp>
      <p:grpSp>
        <p:nvGrpSpPr>
          <p:cNvPr id="8" name="Group 8"/>
          <p:cNvGrpSpPr/>
          <p:nvPr/>
        </p:nvGrpSpPr>
        <p:grpSpPr>
          <a:xfrm>
            <a:off x="8650363" y="3858705"/>
            <a:ext cx="9361644" cy="3894180"/>
            <a:chOff x="0" y="85725"/>
            <a:chExt cx="12482193" cy="5192240"/>
          </a:xfrm>
        </p:grpSpPr>
        <p:sp>
          <p:nvSpPr>
            <p:cNvPr id="9" name="TextBox 9"/>
            <p:cNvSpPr txBox="1"/>
            <p:nvPr/>
          </p:nvSpPr>
          <p:spPr>
            <a:xfrm>
              <a:off x="0" y="85725"/>
              <a:ext cx="12482193" cy="3659121"/>
            </a:xfrm>
            <a:prstGeom prst="rect">
              <a:avLst/>
            </a:prstGeom>
          </p:spPr>
          <p:txBody>
            <a:bodyPr lIns="0" tIns="0" rIns="0" bIns="0" rtlCol="0" anchor="t">
              <a:spAutoFit/>
            </a:bodyPr>
            <a:lstStyle/>
            <a:p>
              <a:pPr algn="r">
                <a:lnSpc>
                  <a:spcPts val="10683"/>
                </a:lnSpc>
              </a:pPr>
              <a:r>
                <a:rPr lang="es-US" sz="9712" dirty="0" smtClean="0">
                  <a:solidFill>
                    <a:srgbClr val="FFFFFF"/>
                  </a:solidFill>
                  <a:latin typeface="Fira Sans Medium Bold"/>
                </a:rPr>
                <a:t>Proceso de Adopción</a:t>
              </a:r>
              <a:endParaRPr lang="es-US" sz="9712" dirty="0">
                <a:solidFill>
                  <a:srgbClr val="FFFFFF"/>
                </a:solidFill>
                <a:latin typeface="Fira Sans Medium Bold"/>
              </a:endParaRPr>
            </a:p>
          </p:txBody>
        </p:sp>
        <p:sp>
          <p:nvSpPr>
            <p:cNvPr id="10" name="TextBox 10"/>
            <p:cNvSpPr txBox="1"/>
            <p:nvPr/>
          </p:nvSpPr>
          <p:spPr>
            <a:xfrm>
              <a:off x="0" y="4471248"/>
              <a:ext cx="12482193" cy="806717"/>
            </a:xfrm>
            <a:prstGeom prst="rect">
              <a:avLst/>
            </a:prstGeom>
          </p:spPr>
          <p:txBody>
            <a:bodyPr lIns="0" tIns="0" rIns="0" bIns="0" rtlCol="0" anchor="t">
              <a:spAutoFit/>
            </a:bodyPr>
            <a:lstStyle/>
            <a:p>
              <a:pPr algn="r">
                <a:lnSpc>
                  <a:spcPts val="5098"/>
                </a:lnSpc>
              </a:pPr>
              <a:endParaRPr/>
            </a:p>
          </p:txBody>
        </p:sp>
      </p:grpSp>
      <p:sp>
        <p:nvSpPr>
          <p:cNvPr id="11" name="TextBox 11"/>
          <p:cNvSpPr txBox="1"/>
          <p:nvPr/>
        </p:nvSpPr>
        <p:spPr>
          <a:xfrm>
            <a:off x="9272620" y="8254613"/>
            <a:ext cx="8739387" cy="1346522"/>
          </a:xfrm>
          <a:prstGeom prst="rect">
            <a:avLst/>
          </a:prstGeom>
        </p:spPr>
        <p:txBody>
          <a:bodyPr lIns="0" tIns="0" rIns="0" bIns="0" rtlCol="0" anchor="t">
            <a:spAutoFit/>
          </a:bodyPr>
          <a:lstStyle/>
          <a:p>
            <a:pPr algn="ctr">
              <a:lnSpc>
                <a:spcPts val="3499"/>
              </a:lnSpc>
              <a:spcBef>
                <a:spcPct val="0"/>
              </a:spcBef>
            </a:pPr>
            <a:r>
              <a:rPr lang="es-US" sz="2499" spc="12" dirty="0" smtClean="0">
                <a:solidFill>
                  <a:srgbClr val="FFFFFF"/>
                </a:solidFill>
                <a:latin typeface="Fira Sans Medium"/>
              </a:rPr>
              <a:t>En cualquier momento existen mas Familias de Crianza interesadas en perseguir la adopción que el numero de niños en cuidado de crianza en necesidad de adopción.  </a:t>
            </a:r>
            <a:endParaRPr lang="es-US" sz="2499" spc="12" dirty="0">
              <a:solidFill>
                <a:srgbClr val="FFFFFF"/>
              </a:solidFill>
              <a:latin typeface="Fira Sans Medium"/>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096000" y="73993"/>
            <a:ext cx="11831860" cy="10259219"/>
          </a:xfrm>
          <a:prstGeom prst="rect">
            <a:avLst/>
          </a:prstGeom>
        </p:spPr>
        <p:txBody>
          <a:bodyPr lIns="0" tIns="0" rIns="0" bIns="0" rtlCol="0" anchor="t">
            <a:spAutoFit/>
          </a:bodyPr>
          <a:lstStyle/>
          <a:p>
            <a:pPr>
              <a:lnSpc>
                <a:spcPts val="3186"/>
              </a:lnSpc>
            </a:pPr>
            <a:r>
              <a:rPr lang="es-US" sz="2275" spc="11" dirty="0" smtClean="0">
                <a:solidFill>
                  <a:srgbClr val="769523"/>
                </a:solidFill>
                <a:latin typeface="Fira Sans Medium Bold"/>
              </a:rPr>
              <a:t>Audiencia de Disposición o Reunificación</a:t>
            </a:r>
          </a:p>
          <a:p>
            <a:pPr marL="982694" lvl="2" indent="-327565">
              <a:lnSpc>
                <a:spcPts val="3186"/>
              </a:lnSpc>
              <a:buFont typeface="Arial"/>
              <a:buChar char="⚬"/>
            </a:pPr>
            <a:r>
              <a:rPr lang="es-US" sz="2275" spc="11" dirty="0" smtClean="0">
                <a:solidFill>
                  <a:srgbClr val="193A4D"/>
                </a:solidFill>
                <a:latin typeface="Fira Sans Medium Bold"/>
              </a:rPr>
              <a:t>La Corte termina los SERVICIOS DE REUNIFICACION a los padres</a:t>
            </a:r>
          </a:p>
          <a:p>
            <a:pPr marL="982694" lvl="2" indent="-327565">
              <a:lnSpc>
                <a:spcPts val="3186"/>
              </a:lnSpc>
              <a:buFont typeface="Arial"/>
              <a:buChar char="⚬"/>
            </a:pPr>
            <a:r>
              <a:rPr lang="es-US" sz="2275" spc="11" dirty="0" smtClean="0">
                <a:solidFill>
                  <a:srgbClr val="193A4D"/>
                </a:solidFill>
                <a:latin typeface="Fira Sans Medium Bold"/>
              </a:rPr>
              <a:t>Se programa la Audiencia de Selección &amp; Implementación 366.26 en los siguientes 120 días</a:t>
            </a:r>
          </a:p>
          <a:p>
            <a:pPr>
              <a:lnSpc>
                <a:spcPts val="3186"/>
              </a:lnSpc>
            </a:pPr>
            <a:endParaRPr lang="es-US" sz="2275" spc="11" dirty="0" smtClean="0">
              <a:solidFill>
                <a:srgbClr val="193A4D"/>
              </a:solidFill>
              <a:latin typeface="Fira Sans Medium Bold"/>
            </a:endParaRPr>
          </a:p>
          <a:p>
            <a:pPr>
              <a:lnSpc>
                <a:spcPts val="3186"/>
              </a:lnSpc>
            </a:pPr>
            <a:r>
              <a:rPr lang="es-US" sz="2275" spc="11" dirty="0" smtClean="0">
                <a:solidFill>
                  <a:srgbClr val="769523"/>
                </a:solidFill>
                <a:latin typeface="Fira Sans Medium Bold"/>
              </a:rPr>
              <a:t>Evaluación del </a:t>
            </a:r>
            <a:r>
              <a:rPr lang="es-US" sz="2275" spc="11" dirty="0">
                <a:solidFill>
                  <a:srgbClr val="769523"/>
                </a:solidFill>
                <a:latin typeface="Fira Sans Medium Bold"/>
              </a:rPr>
              <a:t>Niño </a:t>
            </a:r>
            <a:r>
              <a:rPr lang="es-US" sz="2275" spc="11" dirty="0" smtClean="0">
                <a:solidFill>
                  <a:srgbClr val="769523"/>
                </a:solidFill>
                <a:latin typeface="Fira Sans Medium Bold"/>
              </a:rPr>
              <a:t>de 120 Días</a:t>
            </a:r>
          </a:p>
          <a:p>
            <a:pPr marL="982694" lvl="2" indent="-327565">
              <a:lnSpc>
                <a:spcPts val="3186"/>
              </a:lnSpc>
              <a:buFont typeface="Arial"/>
              <a:buChar char="⚬"/>
            </a:pPr>
            <a:r>
              <a:rPr lang="es-US" sz="2275" spc="11" dirty="0" smtClean="0">
                <a:solidFill>
                  <a:srgbClr val="193A4D"/>
                </a:solidFill>
                <a:latin typeface="Fira Sans Medium Bold"/>
              </a:rPr>
              <a:t>Previo a la audiencia 366.26, el Trabajador Social de Adopción determina los mejor intereses del niño para la permanencia (adopción, tutela legal o otro arreglo de vivienda permanente planeado) </a:t>
            </a:r>
          </a:p>
          <a:p>
            <a:pPr marL="982694" lvl="2" indent="-327565">
              <a:lnSpc>
                <a:spcPts val="3186"/>
              </a:lnSpc>
              <a:buFont typeface="Arial"/>
              <a:buChar char="⚬"/>
            </a:pPr>
            <a:r>
              <a:rPr lang="es-US" sz="2275" spc="11" dirty="0" smtClean="0">
                <a:solidFill>
                  <a:srgbClr val="193A4D"/>
                </a:solidFill>
                <a:latin typeface="Fira Sans Medium Bold"/>
              </a:rPr>
              <a:t>Las visitas con los padres continúan</a:t>
            </a:r>
          </a:p>
          <a:p>
            <a:pPr marL="982694" lvl="2" indent="-327565">
              <a:lnSpc>
                <a:spcPts val="3186"/>
              </a:lnSpc>
              <a:buFont typeface="Arial"/>
              <a:buChar char="⚬"/>
            </a:pPr>
            <a:r>
              <a:rPr lang="es-US" sz="2275" spc="11" dirty="0" smtClean="0">
                <a:solidFill>
                  <a:srgbClr val="193A4D"/>
                </a:solidFill>
                <a:latin typeface="Fira Sans Medium Bold"/>
              </a:rPr>
              <a:t>El reporte de la Corte apoya la recomendación para terminar los derechos de los padres y identifica un futuro padre adoptivo o guardián legal</a:t>
            </a:r>
          </a:p>
          <a:p>
            <a:pPr>
              <a:lnSpc>
                <a:spcPts val="3186"/>
              </a:lnSpc>
            </a:pPr>
            <a:endParaRPr lang="en-US" sz="2275" spc="11" dirty="0">
              <a:solidFill>
                <a:srgbClr val="193A4D"/>
              </a:solidFill>
              <a:latin typeface="Fira Sans Medium Bold"/>
            </a:endParaRPr>
          </a:p>
          <a:p>
            <a:pPr>
              <a:lnSpc>
                <a:spcPts val="3186"/>
              </a:lnSpc>
            </a:pPr>
            <a:r>
              <a:rPr lang="es-US" sz="2275" spc="11" dirty="0" smtClean="0">
                <a:solidFill>
                  <a:srgbClr val="769523"/>
                </a:solidFill>
                <a:latin typeface="Fira Sans Medium Bold"/>
              </a:rPr>
              <a:t>Audiencia de Selección e Implementación 366.26 (Adopción/Tutela Legal)</a:t>
            </a:r>
          </a:p>
          <a:p>
            <a:pPr marL="982694" lvl="2" indent="-327565">
              <a:lnSpc>
                <a:spcPts val="3186"/>
              </a:lnSpc>
              <a:buFont typeface="Arial"/>
              <a:buChar char="⚬"/>
            </a:pPr>
            <a:r>
              <a:rPr lang="es-US" sz="2275" spc="11" dirty="0" smtClean="0">
                <a:solidFill>
                  <a:srgbClr val="193A4D"/>
                </a:solidFill>
                <a:latin typeface="Fira Sans Medium Bold"/>
              </a:rPr>
              <a:t>La Corte termina los DERECHOS DE LOS PADRES &amp; visitas (para casos de adopción) </a:t>
            </a:r>
          </a:p>
          <a:p>
            <a:pPr marL="982694" lvl="2" indent="-327565">
              <a:lnSpc>
                <a:spcPts val="3186"/>
              </a:lnSpc>
              <a:buFont typeface="Arial"/>
              <a:buChar char="⚬"/>
            </a:pPr>
            <a:r>
              <a:rPr lang="es-US" sz="2275" spc="11" dirty="0" smtClean="0">
                <a:solidFill>
                  <a:srgbClr val="193A4D"/>
                </a:solidFill>
                <a:latin typeface="Fira Sans Medium Bold"/>
              </a:rPr>
              <a:t>La Corte ordena que la tutela legal sea establecida y el caso es cerrado</a:t>
            </a:r>
          </a:p>
          <a:p>
            <a:pPr marL="982694" lvl="2" indent="-327565">
              <a:lnSpc>
                <a:spcPts val="3186"/>
              </a:lnSpc>
              <a:buFont typeface="Arial"/>
              <a:buChar char="⚬"/>
            </a:pPr>
            <a:r>
              <a:rPr lang="es-US" sz="2275" spc="11" dirty="0" smtClean="0">
                <a:solidFill>
                  <a:srgbClr val="193A4D"/>
                </a:solidFill>
                <a:latin typeface="Fira Sans Medium Bold"/>
              </a:rPr>
              <a:t>Los Padres pueden apelar dentro de 60 días</a:t>
            </a:r>
          </a:p>
          <a:p>
            <a:pPr>
              <a:lnSpc>
                <a:spcPts val="3186"/>
              </a:lnSpc>
            </a:pPr>
            <a:endParaRPr lang="es-US" sz="2275" spc="11" dirty="0" smtClean="0">
              <a:solidFill>
                <a:srgbClr val="193A4D"/>
              </a:solidFill>
              <a:latin typeface="Fira Sans Medium Bold"/>
            </a:endParaRPr>
          </a:p>
          <a:p>
            <a:pPr>
              <a:lnSpc>
                <a:spcPts val="3186"/>
              </a:lnSpc>
            </a:pPr>
            <a:r>
              <a:rPr lang="es-US" sz="2275" spc="11" dirty="0" smtClean="0">
                <a:solidFill>
                  <a:srgbClr val="769523"/>
                </a:solidFill>
                <a:latin typeface="Fira Sans Medium Bold"/>
              </a:rPr>
              <a:t>Audiencia Posterior A La Permanencia Cada 6 Meses</a:t>
            </a:r>
          </a:p>
          <a:p>
            <a:pPr marL="982694" lvl="2" indent="-327565">
              <a:lnSpc>
                <a:spcPts val="3186"/>
              </a:lnSpc>
              <a:buFont typeface="Arial"/>
              <a:buChar char="⚬"/>
            </a:pPr>
            <a:r>
              <a:rPr lang="es-US" sz="2275" spc="11" dirty="0" smtClean="0">
                <a:solidFill>
                  <a:srgbClr val="193A4D"/>
                </a:solidFill>
                <a:latin typeface="Fira Sans Medium Bold"/>
              </a:rPr>
              <a:t>La Corte continua dependencia &amp; servicios hasta que la adopción se finaliza</a:t>
            </a:r>
          </a:p>
          <a:p>
            <a:pPr marL="982694" lvl="2" indent="-327565">
              <a:lnSpc>
                <a:spcPts val="3186"/>
              </a:lnSpc>
              <a:buFont typeface="Arial"/>
              <a:buChar char="⚬"/>
            </a:pPr>
            <a:r>
              <a:rPr lang="es-US" sz="2275" spc="11" dirty="0" smtClean="0">
                <a:solidFill>
                  <a:srgbClr val="193A4D"/>
                </a:solidFill>
                <a:latin typeface="Fira Sans Medium Bold"/>
              </a:rPr>
              <a:t>La Colocación y las necesidades de los niños son monitoreadas</a:t>
            </a:r>
          </a:p>
          <a:p>
            <a:pPr>
              <a:lnSpc>
                <a:spcPts val="3186"/>
              </a:lnSpc>
            </a:pPr>
            <a:endParaRPr lang="es-US" sz="2275" spc="11" dirty="0" smtClean="0">
              <a:solidFill>
                <a:srgbClr val="193A4D"/>
              </a:solidFill>
              <a:latin typeface="Fira Sans Medium Bold"/>
            </a:endParaRPr>
          </a:p>
          <a:p>
            <a:pPr>
              <a:lnSpc>
                <a:spcPts val="3186"/>
              </a:lnSpc>
            </a:pPr>
            <a:r>
              <a:rPr lang="es-US" sz="2275" spc="11" dirty="0" smtClean="0">
                <a:solidFill>
                  <a:srgbClr val="769523"/>
                </a:solidFill>
                <a:latin typeface="Fira Sans Medium Bold"/>
              </a:rPr>
              <a:t>La Adopción es Finalizada</a:t>
            </a:r>
          </a:p>
          <a:p>
            <a:pPr marL="491347" lvl="1" indent="-245674" algn="l">
              <a:lnSpc>
                <a:spcPts val="3186"/>
              </a:lnSpc>
              <a:spcBef>
                <a:spcPct val="0"/>
              </a:spcBef>
              <a:buFont typeface="Arial"/>
              <a:buChar char="•"/>
            </a:pPr>
            <a:r>
              <a:rPr lang="es-US" sz="2275" spc="11" dirty="0" smtClean="0">
                <a:solidFill>
                  <a:srgbClr val="193A4D"/>
                </a:solidFill>
                <a:latin typeface="Fira Sans Medium Bold"/>
              </a:rPr>
              <a:t>La Dependencia de la Corte es terminada, y el caso se cierra</a:t>
            </a:r>
            <a:endParaRPr lang="es-US" sz="2275" spc="11" dirty="0">
              <a:solidFill>
                <a:srgbClr val="193A4D"/>
              </a:solidFill>
              <a:latin typeface="Fira Sans Medium Bold"/>
            </a:endParaRPr>
          </a:p>
        </p:txBody>
      </p:sp>
      <p:sp>
        <p:nvSpPr>
          <p:cNvPr id="3" name="TextBox 3"/>
          <p:cNvSpPr txBox="1"/>
          <p:nvPr/>
        </p:nvSpPr>
        <p:spPr>
          <a:xfrm>
            <a:off x="540834" y="705779"/>
            <a:ext cx="6023746" cy="5642570"/>
          </a:xfrm>
          <a:prstGeom prst="rect">
            <a:avLst/>
          </a:prstGeom>
        </p:spPr>
        <p:txBody>
          <a:bodyPr lIns="0" tIns="0" rIns="0" bIns="0" rtlCol="0" anchor="t">
            <a:spAutoFit/>
          </a:bodyPr>
          <a:lstStyle/>
          <a:p>
            <a:pPr>
              <a:lnSpc>
                <a:spcPts val="10999"/>
              </a:lnSpc>
            </a:pPr>
            <a:r>
              <a:rPr lang="es-US" sz="9999" dirty="0" smtClean="0">
                <a:solidFill>
                  <a:srgbClr val="769523"/>
                </a:solidFill>
                <a:latin typeface="Fira Sans Medium Bold"/>
              </a:rPr>
              <a:t>Proceso Judicial de Adopción</a:t>
            </a:r>
            <a:endParaRPr lang="es-US" sz="9999" dirty="0">
              <a:solidFill>
                <a:srgbClr val="769523"/>
              </a:solidFill>
              <a:latin typeface="Fira Sans Medium Bold"/>
            </a:endParaRPr>
          </a:p>
        </p:txBody>
      </p:sp>
      <p:sp>
        <p:nvSpPr>
          <p:cNvPr id="4" name="Freeform 4"/>
          <p:cNvSpPr/>
          <p:nvPr/>
        </p:nvSpPr>
        <p:spPr>
          <a:xfrm flipH="1">
            <a:off x="-2523560" y="7033509"/>
            <a:ext cx="7793063" cy="4449583"/>
          </a:xfrm>
          <a:custGeom>
            <a:avLst/>
            <a:gdLst/>
            <a:ahLst/>
            <a:cxnLst/>
            <a:rect l="l" t="t" r="r" b="b"/>
            <a:pathLst>
              <a:path w="7793063" h="4449583">
                <a:moveTo>
                  <a:pt x="7793063" y="0"/>
                </a:moveTo>
                <a:lnTo>
                  <a:pt x="0" y="0"/>
                </a:lnTo>
                <a:lnTo>
                  <a:pt x="0" y="4449582"/>
                </a:lnTo>
                <a:lnTo>
                  <a:pt x="7793063" y="4449582"/>
                </a:lnTo>
                <a:lnTo>
                  <a:pt x="7793063" y="0"/>
                </a:lnTo>
                <a:close/>
              </a:path>
            </a:pathLst>
          </a:custGeom>
          <a:blipFill>
            <a:blip r:embed="rId2">
              <a:extLst>
                <a:ext uri="{96DAC541-7B7A-43D3-8B79-37D633B846F1}">
                  <asvg:svgBlip xmlns:asvg="http://schemas.microsoft.com/office/drawing/2016/SVG/main" xmlns="" r:embed="rId3"/>
                </a:ext>
              </a:extLst>
            </a:blip>
            <a:stretch>
              <a:fillRect t="-51576"/>
            </a:stretch>
          </a:blipFill>
        </p:spPr>
      </p:sp>
      <p:sp>
        <p:nvSpPr>
          <p:cNvPr id="5" name="TextBox 5"/>
          <p:cNvSpPr txBox="1"/>
          <p:nvPr/>
        </p:nvSpPr>
        <p:spPr>
          <a:xfrm>
            <a:off x="3255207" y="4052949"/>
            <a:ext cx="9525" cy="887095"/>
          </a:xfrm>
          <a:prstGeom prst="rect">
            <a:avLst/>
          </a:prstGeom>
        </p:spPr>
        <p:txBody>
          <a:bodyPr lIns="0" tIns="0" rIns="0" bIns="0" rtlCol="0" anchor="t">
            <a:spAutoFit/>
          </a:bodyPr>
          <a:lstStyle/>
          <a:p>
            <a:pPr algn="ctr">
              <a:lnSpc>
                <a:spcPts val="7279"/>
              </a:lnSpc>
            </a:pP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355413">
            <a:off x="13252563" y="-20973"/>
            <a:ext cx="4452398" cy="4451890"/>
            <a:chOff x="0" y="0"/>
            <a:chExt cx="6350013" cy="6349289"/>
          </a:xfrm>
        </p:grpSpPr>
        <p:sp>
          <p:nvSpPr>
            <p:cNvPr id="3" name="Freeform 3"/>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193A4D"/>
            </a:solidFill>
            <a:ln w="12700">
              <a:solidFill>
                <a:srgbClr val="000000"/>
              </a:solidFill>
            </a:ln>
          </p:spPr>
        </p:sp>
      </p:grpSp>
      <p:grpSp>
        <p:nvGrpSpPr>
          <p:cNvPr id="4" name="Group 4"/>
          <p:cNvGrpSpPr>
            <a:grpSpLocks noChangeAspect="1"/>
          </p:cNvGrpSpPr>
          <p:nvPr/>
        </p:nvGrpSpPr>
        <p:grpSpPr>
          <a:xfrm rot="379935">
            <a:off x="13504611" y="250902"/>
            <a:ext cx="3992386" cy="3991931"/>
            <a:chOff x="0" y="0"/>
            <a:chExt cx="6350013" cy="6349289"/>
          </a:xfrm>
        </p:grpSpPr>
        <p:sp>
          <p:nvSpPr>
            <p:cNvPr id="5" name="Freeform 5"/>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blipFill>
              <a:blip r:embed="rId2"/>
              <a:stretch>
                <a:fillRect l="-17904" r="-17904"/>
              </a:stretch>
            </a:blipFill>
          </p:spPr>
        </p:sp>
      </p:grpSp>
      <p:sp>
        <p:nvSpPr>
          <p:cNvPr id="6" name="TextBox 6"/>
          <p:cNvSpPr txBox="1"/>
          <p:nvPr/>
        </p:nvSpPr>
        <p:spPr>
          <a:xfrm>
            <a:off x="78698" y="2816591"/>
            <a:ext cx="13713502" cy="6565900"/>
          </a:xfrm>
          <a:prstGeom prst="rect">
            <a:avLst/>
          </a:prstGeom>
        </p:spPr>
        <p:txBody>
          <a:bodyPr wrap="square" lIns="0" tIns="0" rIns="0" bIns="0" rtlCol="0" anchor="t">
            <a:spAutoFit/>
          </a:bodyPr>
          <a:lstStyle/>
          <a:p>
            <a:pPr>
              <a:lnSpc>
                <a:spcPts val="4961"/>
              </a:lnSpc>
            </a:pPr>
            <a:r>
              <a:rPr lang="es-US" sz="3544" spc="17" dirty="0" smtClean="0">
                <a:solidFill>
                  <a:srgbClr val="769523"/>
                </a:solidFill>
                <a:latin typeface="Fira Sans Medium Bold"/>
              </a:rPr>
              <a:t>Requisitos necesarios para Cuidadores para finalizar la Adopción</a:t>
            </a:r>
            <a:endParaRPr lang="en-US" sz="3544" spc="17" dirty="0">
              <a:solidFill>
                <a:srgbClr val="769523"/>
              </a:solidFill>
              <a:latin typeface="Fira Sans Medium Bold"/>
            </a:endParaRPr>
          </a:p>
          <a:p>
            <a:pPr marL="1301615" lvl="2" indent="-433872">
              <a:lnSpc>
                <a:spcPts val="4220"/>
              </a:lnSpc>
              <a:buFont typeface="Arial"/>
              <a:buChar char="⚬"/>
            </a:pPr>
            <a:r>
              <a:rPr lang="es-US" sz="3014" spc="15" dirty="0" smtClean="0">
                <a:solidFill>
                  <a:srgbClr val="193A4D"/>
                </a:solidFill>
                <a:latin typeface="Fira Sans Medium Bold"/>
              </a:rPr>
              <a:t>Debe ser al menos 10 anos mayor que el niño (existen excepciones) </a:t>
            </a:r>
          </a:p>
          <a:p>
            <a:pPr marL="1301615" lvl="2" indent="-433872">
              <a:lnSpc>
                <a:spcPts val="4220"/>
              </a:lnSpc>
              <a:buFont typeface="Arial"/>
              <a:buChar char="⚬"/>
            </a:pPr>
            <a:r>
              <a:rPr lang="es-US" sz="3014" spc="15" dirty="0" smtClean="0">
                <a:solidFill>
                  <a:srgbClr val="193A4D"/>
                </a:solidFill>
                <a:latin typeface="Fira Sans Medium Bold"/>
              </a:rPr>
              <a:t>Servicios de Pre-Adopción/Después de la Adopción están disponibles</a:t>
            </a:r>
          </a:p>
          <a:p>
            <a:pPr marL="1301615" lvl="2" indent="-433872">
              <a:lnSpc>
                <a:spcPts val="4220"/>
              </a:lnSpc>
              <a:buFont typeface="Arial"/>
              <a:buChar char="⚬"/>
            </a:pPr>
            <a:r>
              <a:rPr lang="es-US" sz="3014" spc="15" dirty="0" smtClean="0">
                <a:solidFill>
                  <a:srgbClr val="193A4D"/>
                </a:solidFill>
                <a:latin typeface="Fira Sans Medium Bold"/>
              </a:rPr>
              <a:t>Incluyendo el Programa de Asistencia de Adopción, y </a:t>
            </a:r>
            <a:r>
              <a:rPr lang="es-US" sz="3014" spc="15" dirty="0" err="1" smtClean="0">
                <a:solidFill>
                  <a:srgbClr val="193A4D"/>
                </a:solidFill>
                <a:latin typeface="Fira Sans Medium Bold"/>
              </a:rPr>
              <a:t>Medi</a:t>
            </a:r>
            <a:r>
              <a:rPr lang="es-US" sz="3014" spc="15" dirty="0" smtClean="0">
                <a:solidFill>
                  <a:srgbClr val="193A4D"/>
                </a:solidFill>
                <a:latin typeface="Fira Sans Medium Bold"/>
              </a:rPr>
              <a:t>-Cal, hasta que el niño cumpla 18 anos (o hasta la edad de 21 anos si algunas condiciones son cumplidas)</a:t>
            </a:r>
          </a:p>
          <a:p>
            <a:pPr marL="1301615" lvl="2" indent="-433872">
              <a:lnSpc>
                <a:spcPts val="4220"/>
              </a:lnSpc>
              <a:buFont typeface="Arial"/>
              <a:buChar char="⚬"/>
            </a:pPr>
            <a:r>
              <a:rPr lang="es-US" sz="3014" spc="15" dirty="0" smtClean="0">
                <a:solidFill>
                  <a:srgbClr val="193A4D"/>
                </a:solidFill>
                <a:latin typeface="Fira Sans Medium Bold"/>
              </a:rPr>
              <a:t>La Trabajadora Social permanece asignada</a:t>
            </a:r>
          </a:p>
          <a:p>
            <a:pPr marL="1301615" lvl="2" indent="-433872">
              <a:lnSpc>
                <a:spcPts val="4220"/>
              </a:lnSpc>
              <a:buFont typeface="Arial"/>
              <a:buChar char="⚬"/>
            </a:pPr>
            <a:r>
              <a:rPr lang="es-US" sz="3014" spc="15" dirty="0" smtClean="0">
                <a:solidFill>
                  <a:srgbClr val="193A4D"/>
                </a:solidFill>
                <a:latin typeface="Fira Sans Medium Bold"/>
              </a:rPr>
              <a:t>Consejería, manejo de casos, y grupos de apoyo están disponibles </a:t>
            </a:r>
          </a:p>
          <a:p>
            <a:pPr marL="1301615" lvl="2" indent="-433872">
              <a:lnSpc>
                <a:spcPts val="4220"/>
              </a:lnSpc>
              <a:buFont typeface="Arial"/>
              <a:buChar char="⚬"/>
            </a:pPr>
            <a:r>
              <a:rPr lang="es-US" sz="3014" spc="15" dirty="0" smtClean="0">
                <a:solidFill>
                  <a:srgbClr val="193A4D"/>
                </a:solidFill>
                <a:latin typeface="Fira Sans Medium Bold"/>
              </a:rPr>
              <a:t>Debe proveer verificación de todos los matrimonios &amp; disoluciones</a:t>
            </a:r>
          </a:p>
          <a:p>
            <a:pPr marL="1301615" lvl="2" indent="-433872">
              <a:lnSpc>
                <a:spcPts val="4220"/>
              </a:lnSpc>
              <a:buFont typeface="Arial"/>
              <a:buChar char="⚬"/>
            </a:pPr>
            <a:r>
              <a:rPr lang="es-US" sz="3014" spc="15" dirty="0" smtClean="0">
                <a:solidFill>
                  <a:srgbClr val="193A4D"/>
                </a:solidFill>
                <a:latin typeface="Fira Sans Medium Bold"/>
              </a:rPr>
              <a:t>Debe dirigir la manutención del niño, problemas de herencia, etc.</a:t>
            </a:r>
          </a:p>
          <a:p>
            <a:pPr marL="1301615" lvl="2" indent="-433872" algn="l">
              <a:lnSpc>
                <a:spcPts val="4220"/>
              </a:lnSpc>
              <a:spcBef>
                <a:spcPct val="0"/>
              </a:spcBef>
              <a:buFont typeface="Arial"/>
              <a:buChar char="⚬"/>
            </a:pPr>
            <a:r>
              <a:rPr lang="es-US" sz="3014" spc="15" dirty="0" smtClean="0">
                <a:solidFill>
                  <a:srgbClr val="193A4D"/>
                </a:solidFill>
                <a:latin typeface="Fira Sans Medium Bold"/>
              </a:rPr>
              <a:t>Debe dirigir el plan de las visitas de hermanos para después de la adopción, si es aplicable</a:t>
            </a:r>
            <a:endParaRPr lang="es-US" sz="3014" spc="15" dirty="0">
              <a:solidFill>
                <a:srgbClr val="193A4D"/>
              </a:solidFill>
              <a:latin typeface="Fira Sans Medium Bold"/>
            </a:endParaRPr>
          </a:p>
        </p:txBody>
      </p:sp>
      <p:sp>
        <p:nvSpPr>
          <p:cNvPr id="7" name="TextBox 7"/>
          <p:cNvSpPr txBox="1"/>
          <p:nvPr/>
        </p:nvSpPr>
        <p:spPr>
          <a:xfrm>
            <a:off x="228600" y="95390"/>
            <a:ext cx="12142978" cy="2821285"/>
          </a:xfrm>
          <a:prstGeom prst="rect">
            <a:avLst/>
          </a:prstGeom>
        </p:spPr>
        <p:txBody>
          <a:bodyPr lIns="0" tIns="0" rIns="0" bIns="0" rtlCol="0" anchor="t">
            <a:spAutoFit/>
          </a:bodyPr>
          <a:lstStyle/>
          <a:p>
            <a:pPr>
              <a:lnSpc>
                <a:spcPts val="10999"/>
              </a:lnSpc>
            </a:pPr>
            <a:r>
              <a:rPr lang="es-US" sz="9999" dirty="0" smtClean="0">
                <a:solidFill>
                  <a:srgbClr val="769523"/>
                </a:solidFill>
                <a:latin typeface="Fira Sans Medium Bold"/>
              </a:rPr>
              <a:t>Proceso Judicial de Adopción</a:t>
            </a:r>
            <a:endParaRPr lang="es-US" sz="9999" dirty="0">
              <a:solidFill>
                <a:srgbClr val="769523"/>
              </a:solidFill>
              <a:latin typeface="Fira Sans Medium Bold"/>
            </a:endParaRPr>
          </a:p>
        </p:txBody>
      </p:sp>
      <p:sp>
        <p:nvSpPr>
          <p:cNvPr id="8" name="TextBox 8"/>
          <p:cNvSpPr txBox="1"/>
          <p:nvPr/>
        </p:nvSpPr>
        <p:spPr>
          <a:xfrm>
            <a:off x="3255207" y="4052949"/>
            <a:ext cx="9525" cy="887095"/>
          </a:xfrm>
          <a:prstGeom prst="rect">
            <a:avLst/>
          </a:prstGeom>
        </p:spPr>
        <p:txBody>
          <a:bodyPr lIns="0" tIns="0" rIns="0" bIns="0" rtlCol="0" anchor="t">
            <a:spAutoFit/>
          </a:bodyPr>
          <a:lstStyle/>
          <a:p>
            <a:pPr algn="ctr">
              <a:lnSpc>
                <a:spcPts val="7279"/>
              </a:lnSpc>
            </a:pPr>
            <a:endParaRPr/>
          </a:p>
        </p:txBody>
      </p:sp>
      <p:grpSp>
        <p:nvGrpSpPr>
          <p:cNvPr id="9" name="Group 9"/>
          <p:cNvGrpSpPr/>
          <p:nvPr/>
        </p:nvGrpSpPr>
        <p:grpSpPr>
          <a:xfrm>
            <a:off x="13399934" y="4793153"/>
            <a:ext cx="4888066" cy="4887614"/>
            <a:chOff x="0" y="0"/>
            <a:chExt cx="6517422" cy="6516818"/>
          </a:xfrm>
        </p:grpSpPr>
        <p:grpSp>
          <p:nvGrpSpPr>
            <p:cNvPr id="10" name="Group 10"/>
            <p:cNvGrpSpPr>
              <a:grpSpLocks noChangeAspect="1"/>
            </p:cNvGrpSpPr>
            <p:nvPr/>
          </p:nvGrpSpPr>
          <p:grpSpPr>
            <a:xfrm rot="355413">
              <a:off x="290446" y="290482"/>
              <a:ext cx="5936530" cy="5935853"/>
              <a:chOff x="0" y="0"/>
              <a:chExt cx="6350013" cy="6349289"/>
            </a:xfrm>
          </p:grpSpPr>
          <p:sp>
            <p:nvSpPr>
              <p:cNvPr id="11" name="Freeform 11"/>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193A4D"/>
              </a:solidFill>
              <a:ln w="12700">
                <a:solidFill>
                  <a:srgbClr val="000000"/>
                </a:solidFill>
              </a:ln>
            </p:spPr>
          </p:sp>
        </p:grpSp>
        <p:grpSp>
          <p:nvGrpSpPr>
            <p:cNvPr id="12" name="Group 12"/>
            <p:cNvGrpSpPr>
              <a:grpSpLocks noChangeAspect="1"/>
            </p:cNvGrpSpPr>
            <p:nvPr/>
          </p:nvGrpSpPr>
          <p:grpSpPr>
            <a:xfrm rot="379935">
              <a:off x="597120" y="595767"/>
              <a:ext cx="5323181" cy="5322575"/>
              <a:chOff x="0" y="0"/>
              <a:chExt cx="6350013" cy="6349289"/>
            </a:xfrm>
          </p:grpSpPr>
          <p:sp>
            <p:nvSpPr>
              <p:cNvPr id="13" name="Freeform 13"/>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blipFill>
                <a:blip r:embed="rId3"/>
                <a:stretch>
                  <a:fillRect l="-16827" r="-33249"/>
                </a:stretch>
              </a:blipFill>
            </p:spPr>
          </p:sp>
        </p:gr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rot="355413">
            <a:off x="13252563" y="-20973"/>
            <a:ext cx="4452398" cy="4451890"/>
            <a:chOff x="0" y="0"/>
            <a:chExt cx="6350013" cy="6349289"/>
          </a:xfrm>
        </p:grpSpPr>
        <p:sp>
          <p:nvSpPr>
            <p:cNvPr id="3" name="Freeform 3"/>
            <p:cNvSpPr/>
            <p:nvPr/>
          </p:nvSpPr>
          <p:spPr>
            <a:xfrm>
              <a:off x="-95250" y="-95136"/>
              <a:ext cx="6540525" cy="6539573"/>
            </a:xfrm>
            <a:custGeom>
              <a:avLst/>
              <a:gdLst/>
              <a:ahLst/>
              <a:cxnLst/>
              <a:rect l="l" t="t" r="r" b="b"/>
              <a:pathLst>
                <a:path w="6540525" h="6539573">
                  <a:moveTo>
                    <a:pt x="5684545" y="1101865"/>
                  </a:moveTo>
                  <a:cubicBezTo>
                    <a:pt x="5560364" y="886829"/>
                    <a:pt x="5335181" y="766521"/>
                    <a:pt x="5103533" y="766356"/>
                  </a:cubicBezTo>
                  <a:lnTo>
                    <a:pt x="5103571" y="766318"/>
                  </a:lnTo>
                  <a:cubicBezTo>
                    <a:pt x="4871923" y="766115"/>
                    <a:pt x="4646701" y="645821"/>
                    <a:pt x="4522559" y="430810"/>
                  </a:cubicBezTo>
                  <a:cubicBezTo>
                    <a:pt x="4337317" y="109919"/>
                    <a:pt x="3927030" y="0"/>
                    <a:pt x="3606140" y="185281"/>
                  </a:cubicBezTo>
                  <a:lnTo>
                    <a:pt x="3606089" y="185319"/>
                  </a:lnTo>
                  <a:lnTo>
                    <a:pt x="3606089" y="185115"/>
                  </a:lnTo>
                  <a:cubicBezTo>
                    <a:pt x="3406788" y="299936"/>
                    <a:pt x="3153854" y="309029"/>
                    <a:pt x="2939771" y="187630"/>
                  </a:cubicBezTo>
                  <a:cubicBezTo>
                    <a:pt x="2836743" y="126902"/>
                    <a:pt x="2719296" y="94958"/>
                    <a:pt x="2599703" y="95136"/>
                  </a:cubicBezTo>
                  <a:cubicBezTo>
                    <a:pt x="2351405" y="95136"/>
                    <a:pt x="2134641" y="230048"/>
                    <a:pt x="2018614" y="430568"/>
                  </a:cubicBezTo>
                  <a:lnTo>
                    <a:pt x="2018614" y="430530"/>
                  </a:lnTo>
                  <a:cubicBezTo>
                    <a:pt x="1902625" y="631012"/>
                    <a:pt x="1685811" y="765925"/>
                    <a:pt x="1437551" y="765925"/>
                  </a:cubicBezTo>
                  <a:cubicBezTo>
                    <a:pt x="1067029" y="765925"/>
                    <a:pt x="766686" y="1066267"/>
                    <a:pt x="766686" y="1436789"/>
                  </a:cubicBezTo>
                  <a:lnTo>
                    <a:pt x="766686" y="1436866"/>
                  </a:lnTo>
                  <a:lnTo>
                    <a:pt x="766483" y="1436789"/>
                  </a:lnTo>
                  <a:cubicBezTo>
                    <a:pt x="766280" y="1666672"/>
                    <a:pt x="647802" y="1890154"/>
                    <a:pt x="435902" y="2014906"/>
                  </a:cubicBezTo>
                  <a:cubicBezTo>
                    <a:pt x="331646" y="2073744"/>
                    <a:pt x="245134" y="2159541"/>
                    <a:pt x="185433" y="2263305"/>
                  </a:cubicBezTo>
                  <a:cubicBezTo>
                    <a:pt x="61277" y="2478367"/>
                    <a:pt x="69723" y="2733523"/>
                    <a:pt x="185395" y="2934246"/>
                  </a:cubicBezTo>
                  <a:lnTo>
                    <a:pt x="185357" y="2934246"/>
                  </a:lnTo>
                  <a:cubicBezTo>
                    <a:pt x="300939" y="3134932"/>
                    <a:pt x="309385" y="3390113"/>
                    <a:pt x="185230" y="3605149"/>
                  </a:cubicBezTo>
                  <a:cubicBezTo>
                    <a:pt x="0" y="3926002"/>
                    <a:pt x="109906" y="4336288"/>
                    <a:pt x="430797" y="4521569"/>
                  </a:cubicBezTo>
                  <a:lnTo>
                    <a:pt x="430835" y="4521607"/>
                  </a:lnTo>
                  <a:lnTo>
                    <a:pt x="430708" y="4521695"/>
                  </a:lnTo>
                  <a:cubicBezTo>
                    <a:pt x="631228" y="4637634"/>
                    <a:pt x="766077" y="4854448"/>
                    <a:pt x="766077" y="5102746"/>
                  </a:cubicBezTo>
                  <a:cubicBezTo>
                    <a:pt x="766077" y="5473268"/>
                    <a:pt x="1066419" y="5773611"/>
                    <a:pt x="1436929" y="5773611"/>
                  </a:cubicBezTo>
                  <a:cubicBezTo>
                    <a:pt x="1685239" y="5773611"/>
                    <a:pt x="1901965" y="5908497"/>
                    <a:pt x="2018030" y="6109018"/>
                  </a:cubicBezTo>
                  <a:cubicBezTo>
                    <a:pt x="2134019" y="6309449"/>
                    <a:pt x="2350821" y="6444425"/>
                    <a:pt x="2599093" y="6444425"/>
                  </a:cubicBezTo>
                  <a:cubicBezTo>
                    <a:pt x="2718685" y="6444579"/>
                    <a:pt x="2836127" y="6412633"/>
                    <a:pt x="2939161" y="6351918"/>
                  </a:cubicBezTo>
                  <a:cubicBezTo>
                    <a:pt x="3153194" y="6230544"/>
                    <a:pt x="3406191" y="6239637"/>
                    <a:pt x="3605479" y="6354496"/>
                  </a:cubicBezTo>
                  <a:lnTo>
                    <a:pt x="3605479" y="6354255"/>
                  </a:lnTo>
                  <a:lnTo>
                    <a:pt x="3605517" y="6354331"/>
                  </a:lnTo>
                  <a:cubicBezTo>
                    <a:pt x="3926408" y="6539573"/>
                    <a:pt x="4336694" y="6429617"/>
                    <a:pt x="4521987" y="6108764"/>
                  </a:cubicBezTo>
                  <a:cubicBezTo>
                    <a:pt x="4646130" y="5893766"/>
                    <a:pt x="4871314" y="5773446"/>
                    <a:pt x="5102961" y="5773281"/>
                  </a:cubicBezTo>
                  <a:lnTo>
                    <a:pt x="5102911" y="5773192"/>
                  </a:lnTo>
                  <a:cubicBezTo>
                    <a:pt x="5334558" y="5773027"/>
                    <a:pt x="5559780" y="5652707"/>
                    <a:pt x="5683885" y="5437709"/>
                  </a:cubicBezTo>
                  <a:cubicBezTo>
                    <a:pt x="5745010" y="5331855"/>
                    <a:pt x="5774017" y="5216234"/>
                    <a:pt x="5773890" y="5102213"/>
                  </a:cubicBezTo>
                  <a:lnTo>
                    <a:pt x="5773979" y="5102290"/>
                  </a:lnTo>
                  <a:cubicBezTo>
                    <a:pt x="5774182" y="4878846"/>
                    <a:pt x="5886145" y="4661358"/>
                    <a:pt x="6087059" y="4534828"/>
                  </a:cubicBezTo>
                  <a:cubicBezTo>
                    <a:pt x="6195364" y="4477881"/>
                    <a:pt x="6289357" y="4390620"/>
                    <a:pt x="6355029" y="4276866"/>
                  </a:cubicBezTo>
                  <a:cubicBezTo>
                    <a:pt x="6479222" y="4061753"/>
                    <a:pt x="6470777" y="3806572"/>
                    <a:pt x="6355118" y="3605886"/>
                  </a:cubicBezTo>
                  <a:lnTo>
                    <a:pt x="6355156" y="3605886"/>
                  </a:lnTo>
                  <a:cubicBezTo>
                    <a:pt x="6239535" y="3405201"/>
                    <a:pt x="6231077" y="3150020"/>
                    <a:pt x="6355245" y="2934971"/>
                  </a:cubicBezTo>
                  <a:cubicBezTo>
                    <a:pt x="6540525" y="2614080"/>
                    <a:pt x="6430568" y="2203832"/>
                    <a:pt x="6109677" y="2018552"/>
                  </a:cubicBezTo>
                  <a:lnTo>
                    <a:pt x="6109627" y="2018501"/>
                  </a:lnTo>
                  <a:lnTo>
                    <a:pt x="6109754" y="2018463"/>
                  </a:lnTo>
                  <a:cubicBezTo>
                    <a:pt x="5910847" y="1903375"/>
                    <a:pt x="5776557" y="1689088"/>
                    <a:pt x="5774436" y="1443267"/>
                  </a:cubicBezTo>
                  <a:cubicBezTo>
                    <a:pt x="5775604" y="1327265"/>
                    <a:pt x="5746686" y="1209536"/>
                    <a:pt x="5684545" y="1101865"/>
                  </a:cubicBezTo>
                </a:path>
              </a:pathLst>
            </a:custGeom>
            <a:solidFill>
              <a:srgbClr val="193A4D"/>
            </a:solidFill>
            <a:ln w="12700">
              <a:solidFill>
                <a:srgbClr val="000000"/>
              </a:solidFill>
            </a:ln>
          </p:spPr>
        </p:sp>
      </p:grpSp>
      <p:grpSp>
        <p:nvGrpSpPr>
          <p:cNvPr id="4" name="Group 4"/>
          <p:cNvGrpSpPr>
            <a:grpSpLocks noChangeAspect="1"/>
          </p:cNvGrpSpPr>
          <p:nvPr/>
        </p:nvGrpSpPr>
        <p:grpSpPr>
          <a:xfrm rot="379935">
            <a:off x="13482569" y="207991"/>
            <a:ext cx="3992386" cy="3991931"/>
            <a:chOff x="0" y="0"/>
            <a:chExt cx="6350013" cy="6349289"/>
          </a:xfrm>
        </p:grpSpPr>
        <p:sp>
          <p:nvSpPr>
            <p:cNvPr id="5" name="Freeform 5"/>
            <p:cNvSpPr/>
            <p:nvPr/>
          </p:nvSpPr>
          <p:spPr>
            <a:xfrm flipH="1">
              <a:off x="-95278" y="-95136"/>
              <a:ext cx="6540525" cy="6539573"/>
            </a:xfrm>
            <a:custGeom>
              <a:avLst/>
              <a:gdLst/>
              <a:ahLst/>
              <a:cxnLst/>
              <a:rect l="l" t="t" r="r" b="b"/>
              <a:pathLst>
                <a:path w="6540525" h="6539573">
                  <a:moveTo>
                    <a:pt x="855979" y="1101865"/>
                  </a:moveTo>
                  <a:cubicBezTo>
                    <a:pt x="980160" y="886829"/>
                    <a:pt x="1205344" y="766521"/>
                    <a:pt x="1436992" y="766356"/>
                  </a:cubicBezTo>
                  <a:lnTo>
                    <a:pt x="1436954" y="766318"/>
                  </a:lnTo>
                  <a:cubicBezTo>
                    <a:pt x="1668601" y="766115"/>
                    <a:pt x="1893823" y="645821"/>
                    <a:pt x="2017966" y="430810"/>
                  </a:cubicBezTo>
                  <a:cubicBezTo>
                    <a:pt x="2203208" y="109919"/>
                    <a:pt x="2613494" y="0"/>
                    <a:pt x="2934385" y="185281"/>
                  </a:cubicBezTo>
                  <a:lnTo>
                    <a:pt x="2934436" y="185319"/>
                  </a:lnTo>
                  <a:lnTo>
                    <a:pt x="2934436" y="185115"/>
                  </a:lnTo>
                  <a:cubicBezTo>
                    <a:pt x="3133737" y="299936"/>
                    <a:pt x="3386670" y="309029"/>
                    <a:pt x="3600754" y="187630"/>
                  </a:cubicBezTo>
                  <a:cubicBezTo>
                    <a:pt x="3703782" y="126902"/>
                    <a:pt x="3821228" y="94958"/>
                    <a:pt x="3940822" y="95136"/>
                  </a:cubicBezTo>
                  <a:cubicBezTo>
                    <a:pt x="4189120" y="95136"/>
                    <a:pt x="4405883" y="230048"/>
                    <a:pt x="4521910" y="430568"/>
                  </a:cubicBezTo>
                  <a:lnTo>
                    <a:pt x="4521910" y="430530"/>
                  </a:lnTo>
                  <a:cubicBezTo>
                    <a:pt x="4637900" y="631012"/>
                    <a:pt x="4854714" y="765925"/>
                    <a:pt x="5102974" y="765925"/>
                  </a:cubicBezTo>
                  <a:cubicBezTo>
                    <a:pt x="5473496" y="765925"/>
                    <a:pt x="5773838" y="1066267"/>
                    <a:pt x="5773838" y="1436789"/>
                  </a:cubicBezTo>
                  <a:lnTo>
                    <a:pt x="5773838" y="1436866"/>
                  </a:lnTo>
                  <a:lnTo>
                    <a:pt x="5774042" y="1436789"/>
                  </a:lnTo>
                  <a:cubicBezTo>
                    <a:pt x="5774245" y="1666672"/>
                    <a:pt x="5892723" y="1890154"/>
                    <a:pt x="6104623" y="2014906"/>
                  </a:cubicBezTo>
                  <a:cubicBezTo>
                    <a:pt x="6208879" y="2073744"/>
                    <a:pt x="6295391" y="2159541"/>
                    <a:pt x="6355092" y="2263305"/>
                  </a:cubicBezTo>
                  <a:cubicBezTo>
                    <a:pt x="6479247" y="2478367"/>
                    <a:pt x="6470802" y="2733523"/>
                    <a:pt x="6355130" y="2934246"/>
                  </a:cubicBezTo>
                  <a:lnTo>
                    <a:pt x="6355168" y="2934246"/>
                  </a:lnTo>
                  <a:cubicBezTo>
                    <a:pt x="6239585" y="3134932"/>
                    <a:pt x="6231140" y="3390113"/>
                    <a:pt x="6355295" y="3605149"/>
                  </a:cubicBezTo>
                  <a:cubicBezTo>
                    <a:pt x="6540525" y="3926002"/>
                    <a:pt x="6430619" y="4336288"/>
                    <a:pt x="6109728" y="4521569"/>
                  </a:cubicBezTo>
                  <a:lnTo>
                    <a:pt x="6109690" y="4521607"/>
                  </a:lnTo>
                  <a:lnTo>
                    <a:pt x="6109817" y="4521695"/>
                  </a:lnTo>
                  <a:cubicBezTo>
                    <a:pt x="5909297" y="4637634"/>
                    <a:pt x="5774448" y="4854448"/>
                    <a:pt x="5774448" y="5102746"/>
                  </a:cubicBezTo>
                  <a:cubicBezTo>
                    <a:pt x="5774448" y="5473268"/>
                    <a:pt x="5474106" y="5773611"/>
                    <a:pt x="5103596" y="5773611"/>
                  </a:cubicBezTo>
                  <a:cubicBezTo>
                    <a:pt x="4855285" y="5773611"/>
                    <a:pt x="4638560" y="5908497"/>
                    <a:pt x="4522495" y="6109018"/>
                  </a:cubicBezTo>
                  <a:cubicBezTo>
                    <a:pt x="4406506" y="6309449"/>
                    <a:pt x="4189704" y="6444425"/>
                    <a:pt x="3941432" y="6444425"/>
                  </a:cubicBezTo>
                  <a:cubicBezTo>
                    <a:pt x="3821840" y="6444579"/>
                    <a:pt x="3704398" y="6412633"/>
                    <a:pt x="3601364" y="6351918"/>
                  </a:cubicBezTo>
                  <a:cubicBezTo>
                    <a:pt x="3387331" y="6230544"/>
                    <a:pt x="3134334" y="6239637"/>
                    <a:pt x="2935046" y="6354496"/>
                  </a:cubicBezTo>
                  <a:lnTo>
                    <a:pt x="2935046" y="6354255"/>
                  </a:lnTo>
                  <a:lnTo>
                    <a:pt x="2935008" y="6354331"/>
                  </a:lnTo>
                  <a:cubicBezTo>
                    <a:pt x="2614117" y="6539573"/>
                    <a:pt x="2203830" y="6429617"/>
                    <a:pt x="2018537" y="6108764"/>
                  </a:cubicBezTo>
                  <a:cubicBezTo>
                    <a:pt x="1894395" y="5893766"/>
                    <a:pt x="1669211" y="5773446"/>
                    <a:pt x="1437563" y="5773281"/>
                  </a:cubicBezTo>
                  <a:lnTo>
                    <a:pt x="1437614" y="5773192"/>
                  </a:lnTo>
                  <a:cubicBezTo>
                    <a:pt x="1205966" y="5773027"/>
                    <a:pt x="980744" y="5652707"/>
                    <a:pt x="856640" y="5437709"/>
                  </a:cubicBezTo>
                  <a:cubicBezTo>
                    <a:pt x="795515" y="5331855"/>
                    <a:pt x="766508" y="5216234"/>
                    <a:pt x="766635" y="5102213"/>
                  </a:cubicBezTo>
                  <a:lnTo>
                    <a:pt x="766546" y="5102290"/>
                  </a:lnTo>
                  <a:cubicBezTo>
                    <a:pt x="766343" y="4878846"/>
                    <a:pt x="654380" y="4661358"/>
                    <a:pt x="453466" y="4534828"/>
                  </a:cubicBezTo>
                  <a:cubicBezTo>
                    <a:pt x="345160" y="4477881"/>
                    <a:pt x="251167" y="4390620"/>
                    <a:pt x="185496" y="4276866"/>
                  </a:cubicBezTo>
                  <a:cubicBezTo>
                    <a:pt x="61302" y="4061753"/>
                    <a:pt x="69748" y="3806572"/>
                    <a:pt x="185407" y="3605886"/>
                  </a:cubicBezTo>
                  <a:lnTo>
                    <a:pt x="185369" y="3605886"/>
                  </a:lnTo>
                  <a:cubicBezTo>
                    <a:pt x="300990" y="3405201"/>
                    <a:pt x="309448" y="3150020"/>
                    <a:pt x="185280" y="2934971"/>
                  </a:cubicBezTo>
                  <a:cubicBezTo>
                    <a:pt x="0" y="2614080"/>
                    <a:pt x="109956" y="2203832"/>
                    <a:pt x="430847" y="2018552"/>
                  </a:cubicBezTo>
                  <a:lnTo>
                    <a:pt x="430898" y="2018501"/>
                  </a:lnTo>
                  <a:lnTo>
                    <a:pt x="430771" y="2018463"/>
                  </a:lnTo>
                  <a:cubicBezTo>
                    <a:pt x="629678" y="1903375"/>
                    <a:pt x="763968" y="1689088"/>
                    <a:pt x="766089" y="1443267"/>
                  </a:cubicBezTo>
                  <a:cubicBezTo>
                    <a:pt x="764920" y="1327265"/>
                    <a:pt x="793838" y="1209536"/>
                    <a:pt x="855979" y="1101865"/>
                  </a:cubicBezTo>
                </a:path>
              </a:pathLst>
            </a:custGeom>
            <a:blipFill>
              <a:blip r:embed="rId2"/>
              <a:stretch>
                <a:fillRect l="-1093" r="-34945"/>
              </a:stretch>
            </a:blipFill>
          </p:spPr>
        </p:sp>
      </p:grpSp>
      <p:sp>
        <p:nvSpPr>
          <p:cNvPr id="6" name="TextBox 6"/>
          <p:cNvSpPr txBox="1"/>
          <p:nvPr/>
        </p:nvSpPr>
        <p:spPr>
          <a:xfrm>
            <a:off x="118495" y="2849043"/>
            <a:ext cx="14892905" cy="7809830"/>
          </a:xfrm>
          <a:prstGeom prst="rect">
            <a:avLst/>
          </a:prstGeom>
        </p:spPr>
        <p:txBody>
          <a:bodyPr wrap="square" lIns="0" tIns="0" rIns="0" bIns="0" rtlCol="0" anchor="t">
            <a:spAutoFit/>
          </a:bodyPr>
          <a:lstStyle/>
          <a:p>
            <a:pPr>
              <a:lnSpc>
                <a:spcPts val="4776"/>
              </a:lnSpc>
            </a:pPr>
            <a:r>
              <a:rPr lang="es-US" sz="3411" spc="17" dirty="0" smtClean="0">
                <a:solidFill>
                  <a:srgbClr val="193A4D"/>
                </a:solidFill>
                <a:latin typeface="Fira Sans Medium"/>
              </a:rPr>
              <a:t>Para asegurarse que el niño que ingresa a su hogar tenga la mayor posibilidad posible de adopción, pregunte estas preguntas antes de aceptar una colocación de cuidado de crianza: </a:t>
            </a:r>
          </a:p>
          <a:p>
            <a:pPr marL="477525" lvl="1" indent="-238762">
              <a:lnSpc>
                <a:spcPts val="3096"/>
              </a:lnSpc>
              <a:buFont typeface="Arial"/>
              <a:buChar char="•"/>
            </a:pPr>
            <a:r>
              <a:rPr lang="en-US" sz="2211" spc="11" dirty="0" smtClean="0">
                <a:solidFill>
                  <a:srgbClr val="193A4D"/>
                </a:solidFill>
                <a:latin typeface="Fira Sans Light Bold"/>
              </a:rPr>
              <a:t>¿</a:t>
            </a:r>
            <a:r>
              <a:rPr lang="es-US" sz="2211" spc="11" dirty="0" smtClean="0">
                <a:solidFill>
                  <a:srgbClr val="193A4D"/>
                </a:solidFill>
                <a:latin typeface="Fira Sans Light Bold"/>
              </a:rPr>
              <a:t>Han perdido los padres a niños anteriores a la adopción?</a:t>
            </a:r>
          </a:p>
          <a:p>
            <a:pPr marL="955050" lvl="2" indent="-318350">
              <a:lnSpc>
                <a:spcPts val="3096"/>
              </a:lnSpc>
              <a:buFont typeface="Arial"/>
              <a:buChar char="⚬"/>
            </a:pPr>
            <a:r>
              <a:rPr lang="es-US" sz="2211" spc="11" dirty="0" smtClean="0">
                <a:solidFill>
                  <a:srgbClr val="193A4D"/>
                </a:solidFill>
                <a:latin typeface="Fira Sans Light Bold"/>
              </a:rPr>
              <a:t>A menudo la Corte no ordenara la reunificación. </a:t>
            </a:r>
          </a:p>
          <a:p>
            <a:pPr marL="955050" lvl="2" indent="-318350">
              <a:lnSpc>
                <a:spcPts val="3096"/>
              </a:lnSpc>
              <a:buFont typeface="Arial"/>
              <a:buChar char="⚬"/>
            </a:pPr>
            <a:r>
              <a:rPr lang="es-US" sz="2211" spc="11" dirty="0" smtClean="0">
                <a:solidFill>
                  <a:srgbClr val="193A4D"/>
                </a:solidFill>
                <a:latin typeface="Fira Sans Light Bold"/>
              </a:rPr>
              <a:t>Estos niños usualmente tienen mayor probabilidad de adopción. </a:t>
            </a:r>
          </a:p>
          <a:p>
            <a:pPr marL="477525" lvl="1" indent="-238762">
              <a:lnSpc>
                <a:spcPts val="3096"/>
              </a:lnSpc>
              <a:buFont typeface="Arial"/>
              <a:buChar char="•"/>
            </a:pPr>
            <a:r>
              <a:rPr lang="es-US" sz="2211" spc="11" dirty="0" smtClean="0">
                <a:solidFill>
                  <a:srgbClr val="193A4D"/>
                </a:solidFill>
                <a:latin typeface="Fira Sans Light Bold"/>
              </a:rPr>
              <a:t>¿Los parientes se han presentado solicitando colocación del niño?  </a:t>
            </a:r>
          </a:p>
          <a:p>
            <a:pPr marL="955050" lvl="2" indent="-318350">
              <a:lnSpc>
                <a:spcPts val="3096"/>
              </a:lnSpc>
              <a:buFont typeface="Arial"/>
              <a:buChar char="⚬"/>
            </a:pPr>
            <a:r>
              <a:rPr lang="es-US" sz="2211" spc="11" dirty="0" smtClean="0">
                <a:solidFill>
                  <a:srgbClr val="193A4D"/>
                </a:solidFill>
                <a:latin typeface="Fira Sans Light Bold"/>
              </a:rPr>
              <a:t>El Departamento siempre intenta colocar inicialmente con los parientes </a:t>
            </a:r>
          </a:p>
          <a:p>
            <a:pPr marL="955050" lvl="2" indent="-318350">
              <a:lnSpc>
                <a:spcPts val="3096"/>
              </a:lnSpc>
              <a:buFont typeface="Arial"/>
              <a:buChar char="⚬"/>
            </a:pPr>
            <a:r>
              <a:rPr lang="es-US" sz="2211" spc="11" dirty="0" smtClean="0">
                <a:solidFill>
                  <a:srgbClr val="193A4D"/>
                </a:solidFill>
                <a:latin typeface="Fira Sans Light Bold"/>
              </a:rPr>
              <a:t>Los parientes tienen consideración preferencial si aplican para la colocación antes de la Audiencia de Disposición. </a:t>
            </a:r>
          </a:p>
          <a:p>
            <a:pPr marL="477525" lvl="1" indent="-238762">
              <a:lnSpc>
                <a:spcPts val="3096"/>
              </a:lnSpc>
              <a:buFont typeface="Arial"/>
              <a:buChar char="•"/>
            </a:pPr>
            <a:r>
              <a:rPr lang="es-US" sz="2211" spc="11" dirty="0" smtClean="0">
                <a:solidFill>
                  <a:srgbClr val="193A4D"/>
                </a:solidFill>
                <a:latin typeface="Fira Sans Light Bold"/>
              </a:rPr>
              <a:t>¿Los padres reclamaron Herencia Nativa Americana &amp; ICWA aplica? </a:t>
            </a:r>
          </a:p>
          <a:p>
            <a:pPr marL="955050" lvl="2" indent="-318350">
              <a:lnSpc>
                <a:spcPts val="3096"/>
              </a:lnSpc>
              <a:buFont typeface="Arial"/>
              <a:buChar char="⚬"/>
            </a:pPr>
            <a:r>
              <a:rPr lang="es-US" sz="2211" spc="11" dirty="0" smtClean="0">
                <a:solidFill>
                  <a:srgbClr val="193A4D"/>
                </a:solidFill>
                <a:latin typeface="Fira Sans Light Bold"/>
              </a:rPr>
              <a:t>La Agencia hará ESFUERZOS ACTIVOS para colocar al niño con un pariente o Familia Nativa Americana/Tribu. </a:t>
            </a:r>
          </a:p>
          <a:p>
            <a:pPr>
              <a:lnSpc>
                <a:spcPts val="3096"/>
              </a:lnSpc>
            </a:pPr>
            <a:endParaRPr lang="es-US" sz="2211" spc="11" dirty="0" smtClean="0">
              <a:solidFill>
                <a:srgbClr val="193A4D"/>
              </a:solidFill>
              <a:latin typeface="Fira Sans Light Bold"/>
            </a:endParaRPr>
          </a:p>
          <a:p>
            <a:pPr>
              <a:lnSpc>
                <a:spcPts val="3096"/>
              </a:lnSpc>
            </a:pPr>
            <a:r>
              <a:rPr lang="es-US" sz="2211" spc="11" dirty="0" smtClean="0">
                <a:solidFill>
                  <a:srgbClr val="193A4D"/>
                </a:solidFill>
                <a:latin typeface="Fira Sans Light Bold"/>
              </a:rPr>
              <a:t>** Cualquier persona solo interesada en adopción sin cuidado de crianza debería investigar buscar información en las Agencias de Adopción Privadas que tienen menos riesgos pero también son costosas. Siéntase libre de contactar a Agencias de Familia de Crianza que podrían asistirlos y puedan ser una buena opción para sus intereses. **</a:t>
            </a:r>
          </a:p>
          <a:p>
            <a:pPr algn="l">
              <a:lnSpc>
                <a:spcPts val="3096"/>
              </a:lnSpc>
              <a:spcBef>
                <a:spcPct val="0"/>
              </a:spcBef>
            </a:pPr>
            <a:endParaRPr lang="en-US" sz="2211" spc="11" dirty="0">
              <a:solidFill>
                <a:srgbClr val="193A4D"/>
              </a:solidFill>
              <a:latin typeface="Fira Sans Light Bold"/>
            </a:endParaRPr>
          </a:p>
        </p:txBody>
      </p:sp>
      <p:sp>
        <p:nvSpPr>
          <p:cNvPr id="7" name="TextBox 7"/>
          <p:cNvSpPr txBox="1"/>
          <p:nvPr/>
        </p:nvSpPr>
        <p:spPr>
          <a:xfrm>
            <a:off x="118495" y="109748"/>
            <a:ext cx="15063341" cy="2821285"/>
          </a:xfrm>
          <a:prstGeom prst="rect">
            <a:avLst/>
          </a:prstGeom>
        </p:spPr>
        <p:txBody>
          <a:bodyPr wrap="square" lIns="0" tIns="0" rIns="0" bIns="0" rtlCol="0" anchor="t">
            <a:spAutoFit/>
          </a:bodyPr>
          <a:lstStyle/>
          <a:p>
            <a:pPr>
              <a:lnSpc>
                <a:spcPts val="10999"/>
              </a:lnSpc>
            </a:pPr>
            <a:r>
              <a:rPr lang="es-US" sz="9999" dirty="0" smtClean="0">
                <a:solidFill>
                  <a:srgbClr val="769523"/>
                </a:solidFill>
                <a:latin typeface="Fira Sans Medium Bold"/>
              </a:rPr>
              <a:t>Adopción: Preguntas Que Usted Debe Preguntar</a:t>
            </a:r>
            <a:endParaRPr lang="es-US" sz="9999" dirty="0">
              <a:solidFill>
                <a:srgbClr val="769523"/>
              </a:solidFill>
              <a:latin typeface="Fira Sans Medium Bold"/>
            </a:endParaRPr>
          </a:p>
        </p:txBody>
      </p:sp>
      <p:sp>
        <p:nvSpPr>
          <p:cNvPr id="8" name="TextBox 8"/>
          <p:cNvSpPr txBox="1"/>
          <p:nvPr/>
        </p:nvSpPr>
        <p:spPr>
          <a:xfrm>
            <a:off x="3255207" y="4052949"/>
            <a:ext cx="9525" cy="887095"/>
          </a:xfrm>
          <a:prstGeom prst="rect">
            <a:avLst/>
          </a:prstGeom>
        </p:spPr>
        <p:txBody>
          <a:bodyPr lIns="0" tIns="0" rIns="0" bIns="0" rtlCol="0" anchor="t">
            <a:spAutoFit/>
          </a:bodyPr>
          <a:lstStyle/>
          <a:p>
            <a:pPr algn="ctr">
              <a:lnSpc>
                <a:spcPts val="7279"/>
              </a:lnSpc>
            </a:pP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2523560" y="7033509"/>
            <a:ext cx="7793063" cy="4449583"/>
          </a:xfrm>
          <a:custGeom>
            <a:avLst/>
            <a:gdLst/>
            <a:ahLst/>
            <a:cxnLst/>
            <a:rect l="l" t="t" r="r" b="b"/>
            <a:pathLst>
              <a:path w="7793063" h="4449583">
                <a:moveTo>
                  <a:pt x="7793063" y="0"/>
                </a:moveTo>
                <a:lnTo>
                  <a:pt x="0" y="0"/>
                </a:lnTo>
                <a:lnTo>
                  <a:pt x="0" y="4449582"/>
                </a:lnTo>
                <a:lnTo>
                  <a:pt x="7793063" y="4449582"/>
                </a:lnTo>
                <a:lnTo>
                  <a:pt x="7793063" y="0"/>
                </a:lnTo>
                <a:close/>
              </a:path>
            </a:pathLst>
          </a:custGeom>
          <a:blipFill>
            <a:blip r:embed="rId2">
              <a:extLst>
                <a:ext uri="{96DAC541-7B7A-43D3-8B79-37D633B846F1}">
                  <asvg:svgBlip xmlns:asvg="http://schemas.microsoft.com/office/drawing/2016/SVG/main" xmlns="" r:embed="rId3"/>
                </a:ext>
              </a:extLst>
            </a:blip>
            <a:stretch>
              <a:fillRect t="-51576"/>
            </a:stretch>
          </a:blipFill>
        </p:spPr>
      </p:sp>
      <p:grpSp>
        <p:nvGrpSpPr>
          <p:cNvPr id="3" name="Group 3"/>
          <p:cNvGrpSpPr>
            <a:grpSpLocks noChangeAspect="1"/>
          </p:cNvGrpSpPr>
          <p:nvPr/>
        </p:nvGrpSpPr>
        <p:grpSpPr>
          <a:xfrm>
            <a:off x="7575023" y="415555"/>
            <a:ext cx="9326880" cy="5246304"/>
            <a:chOff x="0" y="0"/>
            <a:chExt cx="11289030" cy="6350000"/>
          </a:xfrm>
        </p:grpSpPr>
        <p:sp>
          <p:nvSpPr>
            <p:cNvPr id="4" name="Freeform 4"/>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t="-9005" b="-9005"/>
              </a:stretch>
            </a:blipFill>
          </p:spPr>
        </p:sp>
      </p:grpSp>
      <p:sp>
        <p:nvSpPr>
          <p:cNvPr id="5" name="TextBox 5"/>
          <p:cNvSpPr txBox="1"/>
          <p:nvPr/>
        </p:nvSpPr>
        <p:spPr>
          <a:xfrm>
            <a:off x="5548283" y="5810578"/>
            <a:ext cx="12321546" cy="4372992"/>
          </a:xfrm>
          <a:prstGeom prst="rect">
            <a:avLst/>
          </a:prstGeom>
        </p:spPr>
        <p:txBody>
          <a:bodyPr wrap="square" lIns="0" tIns="0" rIns="0" bIns="0" rtlCol="0" anchor="t">
            <a:spAutoFit/>
          </a:bodyPr>
          <a:lstStyle/>
          <a:p>
            <a:pPr>
              <a:lnSpc>
                <a:spcPts val="5276"/>
              </a:lnSpc>
            </a:pPr>
            <a:r>
              <a:rPr lang="es-US" sz="3768" spc="18" dirty="0" smtClean="0">
                <a:solidFill>
                  <a:srgbClr val="769523"/>
                </a:solidFill>
                <a:latin typeface="Fira Sans Medium Bold"/>
              </a:rPr>
              <a:t>Proceso de Finalización</a:t>
            </a:r>
          </a:p>
          <a:p>
            <a:pPr marL="548548" lvl="1" indent="-274274">
              <a:lnSpc>
                <a:spcPts val="3557"/>
              </a:lnSpc>
              <a:buFont typeface="Arial"/>
              <a:buChar char="•"/>
            </a:pPr>
            <a:r>
              <a:rPr lang="es-US" sz="2540" spc="12" dirty="0" smtClean="0">
                <a:solidFill>
                  <a:srgbClr val="193A4D"/>
                </a:solidFill>
                <a:latin typeface="Fira Sans Medium Bold"/>
              </a:rPr>
              <a:t>Todos los registros de los niños se entregan a los padres adoptivos </a:t>
            </a:r>
          </a:p>
          <a:p>
            <a:pPr marL="548548" lvl="1" indent="-274274">
              <a:lnSpc>
                <a:spcPts val="3557"/>
              </a:lnSpc>
              <a:buFont typeface="Arial"/>
              <a:buChar char="•"/>
            </a:pPr>
            <a:r>
              <a:rPr lang="es-US" sz="2540" spc="12" dirty="0" smtClean="0">
                <a:solidFill>
                  <a:srgbClr val="193A4D"/>
                </a:solidFill>
                <a:latin typeface="Fira Sans Medium Bold"/>
              </a:rPr>
              <a:t>El Cuidador firma los documentos de asistencia de adopción </a:t>
            </a:r>
          </a:p>
          <a:p>
            <a:pPr marL="548548" lvl="1" indent="-274274">
              <a:lnSpc>
                <a:spcPts val="3557"/>
              </a:lnSpc>
              <a:buFont typeface="Arial"/>
              <a:buChar char="•"/>
            </a:pPr>
            <a:r>
              <a:rPr lang="es-US" sz="2540" spc="12" dirty="0" smtClean="0">
                <a:solidFill>
                  <a:srgbClr val="193A4D"/>
                </a:solidFill>
                <a:latin typeface="Fira Sans Medium Bold"/>
              </a:rPr>
              <a:t>Los documentos legales son firmados y aprobados</a:t>
            </a:r>
          </a:p>
          <a:p>
            <a:pPr marL="548548" lvl="1" indent="-274274">
              <a:lnSpc>
                <a:spcPts val="3557"/>
              </a:lnSpc>
              <a:buFont typeface="Arial"/>
              <a:buChar char="•"/>
            </a:pPr>
            <a:r>
              <a:rPr lang="es-US" sz="2540" spc="12" dirty="0" smtClean="0">
                <a:solidFill>
                  <a:srgbClr val="193A4D"/>
                </a:solidFill>
                <a:latin typeface="Fira Sans Medium Bold"/>
              </a:rPr>
              <a:t>El niño puede tener un Nuevo nombre legal</a:t>
            </a:r>
          </a:p>
          <a:p>
            <a:pPr marL="548548" lvl="1" indent="-274274">
              <a:lnSpc>
                <a:spcPts val="3557"/>
              </a:lnSpc>
              <a:buFont typeface="Arial"/>
              <a:buChar char="•"/>
            </a:pPr>
            <a:r>
              <a:rPr lang="es-US" sz="2540" spc="12" dirty="0" smtClean="0">
                <a:solidFill>
                  <a:srgbClr val="193A4D"/>
                </a:solidFill>
                <a:latin typeface="Fira Sans Medium Bold"/>
              </a:rPr>
              <a:t>¡El niño ahora tiene </a:t>
            </a:r>
            <a:r>
              <a:rPr lang="es-US" sz="2540" spc="12" dirty="0">
                <a:solidFill>
                  <a:srgbClr val="193A4D"/>
                </a:solidFill>
                <a:latin typeface="Fira Sans Medium Bold"/>
              </a:rPr>
              <a:t>u</a:t>
            </a:r>
            <a:r>
              <a:rPr lang="es-US" sz="2540" spc="12" dirty="0" smtClean="0">
                <a:solidFill>
                  <a:srgbClr val="193A4D"/>
                </a:solidFill>
                <a:latin typeface="Fira Sans Medium Bold"/>
              </a:rPr>
              <a:t>n hogar para siempre! </a:t>
            </a:r>
          </a:p>
          <a:p>
            <a:pPr marL="548548" lvl="1" indent="-274274" algn="l">
              <a:lnSpc>
                <a:spcPts val="3557"/>
              </a:lnSpc>
              <a:buFont typeface="Arial"/>
              <a:buChar char="•"/>
            </a:pPr>
            <a:r>
              <a:rPr lang="es-US" sz="2540" spc="12" dirty="0" smtClean="0">
                <a:solidFill>
                  <a:srgbClr val="193A4D"/>
                </a:solidFill>
                <a:latin typeface="Fira Sans Medium Bold"/>
              </a:rPr>
              <a:t>Usted puede ser contactado sobre la participación en las Reuniones del Equipo de Familia y Niños si los hermanos del niño entran a cuidado después de la finalización de la adopción</a:t>
            </a:r>
            <a:endParaRPr lang="es-US" sz="2540" spc="12" dirty="0">
              <a:solidFill>
                <a:srgbClr val="193A4D"/>
              </a:solidFill>
              <a:latin typeface="Fira Sans Medium Bold"/>
            </a:endParaRPr>
          </a:p>
        </p:txBody>
      </p:sp>
      <p:sp>
        <p:nvSpPr>
          <p:cNvPr id="6" name="TextBox 6"/>
          <p:cNvSpPr txBox="1"/>
          <p:nvPr/>
        </p:nvSpPr>
        <p:spPr>
          <a:xfrm>
            <a:off x="540834" y="705779"/>
            <a:ext cx="6774366" cy="2821285"/>
          </a:xfrm>
          <a:prstGeom prst="rect">
            <a:avLst/>
          </a:prstGeom>
        </p:spPr>
        <p:txBody>
          <a:bodyPr wrap="square" lIns="0" tIns="0" rIns="0" bIns="0" rtlCol="0" anchor="t">
            <a:spAutoFit/>
          </a:bodyPr>
          <a:lstStyle/>
          <a:p>
            <a:pPr>
              <a:lnSpc>
                <a:spcPts val="10999"/>
              </a:lnSpc>
            </a:pPr>
            <a:r>
              <a:rPr lang="es-US" sz="9999" dirty="0" smtClean="0">
                <a:solidFill>
                  <a:srgbClr val="769523"/>
                </a:solidFill>
                <a:latin typeface="Fira Sans Medium Bold"/>
              </a:rPr>
              <a:t>Proceso de Adopción</a:t>
            </a:r>
            <a:endParaRPr lang="es-US" sz="9999" dirty="0">
              <a:solidFill>
                <a:srgbClr val="769523"/>
              </a:solidFill>
              <a:latin typeface="Fira Sans Medium Bold"/>
            </a:endParaRPr>
          </a:p>
        </p:txBody>
      </p:sp>
      <p:grpSp>
        <p:nvGrpSpPr>
          <p:cNvPr id="7" name="Group 7"/>
          <p:cNvGrpSpPr/>
          <p:nvPr/>
        </p:nvGrpSpPr>
        <p:grpSpPr>
          <a:xfrm>
            <a:off x="1549974" y="4148199"/>
            <a:ext cx="2776891" cy="1662379"/>
            <a:chOff x="0" y="0"/>
            <a:chExt cx="3702521" cy="2216505"/>
          </a:xfrm>
        </p:grpSpPr>
        <p:sp>
          <p:nvSpPr>
            <p:cNvPr id="8" name="Freeform 8"/>
            <p:cNvSpPr/>
            <p:nvPr/>
          </p:nvSpPr>
          <p:spPr>
            <a:xfrm>
              <a:off x="371707" y="0"/>
              <a:ext cx="3330814" cy="2216505"/>
            </a:xfrm>
            <a:custGeom>
              <a:avLst/>
              <a:gdLst/>
              <a:ahLst/>
              <a:cxnLst/>
              <a:rect l="l" t="t" r="r" b="b"/>
              <a:pathLst>
                <a:path w="3330814" h="2216505">
                  <a:moveTo>
                    <a:pt x="0" y="0"/>
                  </a:moveTo>
                  <a:lnTo>
                    <a:pt x="3330814" y="0"/>
                  </a:lnTo>
                  <a:lnTo>
                    <a:pt x="3330814" y="2216505"/>
                  </a:lnTo>
                  <a:lnTo>
                    <a:pt x="0" y="2216505"/>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9" name="TextBox 9"/>
            <p:cNvSpPr txBox="1"/>
            <p:nvPr/>
          </p:nvSpPr>
          <p:spPr>
            <a:xfrm>
              <a:off x="2273644" y="-95250"/>
              <a:ext cx="12700" cy="1151043"/>
            </a:xfrm>
            <a:prstGeom prst="rect">
              <a:avLst/>
            </a:prstGeom>
          </p:spPr>
          <p:txBody>
            <a:bodyPr lIns="0" tIns="0" rIns="0" bIns="0" rtlCol="0" anchor="t">
              <a:spAutoFit/>
            </a:bodyPr>
            <a:lstStyle/>
            <a:p>
              <a:pPr algn="ctr">
                <a:lnSpc>
                  <a:spcPts val="7279"/>
                </a:lnSpc>
              </a:pPr>
              <a:endParaRPr/>
            </a:p>
          </p:txBody>
        </p:sp>
        <p:sp>
          <p:nvSpPr>
            <p:cNvPr id="10" name="TextBox 10"/>
            <p:cNvSpPr txBox="1"/>
            <p:nvPr/>
          </p:nvSpPr>
          <p:spPr>
            <a:xfrm>
              <a:off x="0" y="646642"/>
              <a:ext cx="3330814" cy="751628"/>
            </a:xfrm>
            <a:prstGeom prst="rect">
              <a:avLst/>
            </a:prstGeom>
          </p:spPr>
          <p:txBody>
            <a:bodyPr lIns="0" tIns="0" rIns="0" bIns="0" rtlCol="0" anchor="t">
              <a:spAutoFit/>
            </a:bodyPr>
            <a:lstStyle/>
            <a:p>
              <a:pPr algn="ctr">
                <a:lnSpc>
                  <a:spcPts val="4759"/>
                </a:lnSpc>
              </a:pPr>
              <a:r>
                <a:rPr lang="en-US" sz="3399" u="sng">
                  <a:solidFill>
                    <a:srgbClr val="B5C76F"/>
                  </a:solidFill>
                  <a:latin typeface="Canva Sans 1"/>
                  <a:hlinkClick r:id="rId7" tooltip="https://web.microsoftstream.com/video/e62c035a-fbf7-45b5-abd2-7c15944194fa?referrer=https%3A%2F%2Fwww.canva.com%2F"/>
                </a:rPr>
                <a:t>Video</a:t>
              </a: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415969"/>
        </a:solidFill>
        <a:effectLst/>
      </p:bgPr>
    </p:bg>
    <p:spTree>
      <p:nvGrpSpPr>
        <p:cNvPr id="1" name=""/>
        <p:cNvGrpSpPr/>
        <p:nvPr/>
      </p:nvGrpSpPr>
      <p:grpSpPr>
        <a:xfrm>
          <a:off x="0" y="0"/>
          <a:ext cx="0" cy="0"/>
          <a:chOff x="0" y="0"/>
          <a:chExt cx="0" cy="0"/>
        </a:xfrm>
      </p:grpSpPr>
      <p:grpSp>
        <p:nvGrpSpPr>
          <p:cNvPr id="2" name="Group 2"/>
          <p:cNvGrpSpPr/>
          <p:nvPr/>
        </p:nvGrpSpPr>
        <p:grpSpPr>
          <a:xfrm rot="-10800000">
            <a:off x="7599078" y="2054785"/>
            <a:ext cx="15443715" cy="13375700"/>
            <a:chOff x="0" y="0"/>
            <a:chExt cx="6202680" cy="5372100"/>
          </a:xfrm>
        </p:grpSpPr>
        <p:sp>
          <p:nvSpPr>
            <p:cNvPr id="3" name="Freeform 3"/>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769523"/>
            </a:solidFill>
          </p:spPr>
        </p:sp>
      </p:grpSp>
      <p:grpSp>
        <p:nvGrpSpPr>
          <p:cNvPr id="4" name="Group 4"/>
          <p:cNvGrpSpPr>
            <a:grpSpLocks noChangeAspect="1"/>
          </p:cNvGrpSpPr>
          <p:nvPr/>
        </p:nvGrpSpPr>
        <p:grpSpPr>
          <a:xfrm>
            <a:off x="-3916695" y="-4547883"/>
            <a:ext cx="15347817" cy="13290518"/>
            <a:chOff x="0" y="0"/>
            <a:chExt cx="4282440" cy="3708400"/>
          </a:xfrm>
        </p:grpSpPr>
        <p:sp>
          <p:nvSpPr>
            <p:cNvPr id="5" name="Freeform 5"/>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2"/>
              <a:stretch>
                <a:fillRect r="-29974"/>
              </a:stretch>
            </a:blipFill>
          </p:spPr>
        </p:sp>
      </p:grpSp>
      <p:grpSp>
        <p:nvGrpSpPr>
          <p:cNvPr id="6" name="Group 6"/>
          <p:cNvGrpSpPr/>
          <p:nvPr/>
        </p:nvGrpSpPr>
        <p:grpSpPr>
          <a:xfrm rot="-10800000">
            <a:off x="8028855" y="-9672084"/>
            <a:ext cx="14137802" cy="11726869"/>
            <a:chOff x="0" y="0"/>
            <a:chExt cx="6476553" cy="5372100"/>
          </a:xfrm>
        </p:grpSpPr>
        <p:sp>
          <p:nvSpPr>
            <p:cNvPr id="7" name="Freeform 7"/>
            <p:cNvSpPr/>
            <p:nvPr/>
          </p:nvSpPr>
          <p:spPr>
            <a:xfrm>
              <a:off x="0" y="0"/>
              <a:ext cx="6476553" cy="5372100"/>
            </a:xfrm>
            <a:custGeom>
              <a:avLst/>
              <a:gdLst/>
              <a:ahLst/>
              <a:cxnLst/>
              <a:rect l="l" t="t" r="r" b="b"/>
              <a:pathLst>
                <a:path w="6476553" h="5372100">
                  <a:moveTo>
                    <a:pt x="4925883" y="0"/>
                  </a:moveTo>
                  <a:lnTo>
                    <a:pt x="1550670" y="0"/>
                  </a:lnTo>
                  <a:lnTo>
                    <a:pt x="0" y="2686050"/>
                  </a:lnTo>
                  <a:lnTo>
                    <a:pt x="1550670" y="5372100"/>
                  </a:lnTo>
                  <a:lnTo>
                    <a:pt x="4925883" y="5372100"/>
                  </a:lnTo>
                  <a:lnTo>
                    <a:pt x="6476553" y="2686050"/>
                  </a:lnTo>
                  <a:lnTo>
                    <a:pt x="4925883" y="0"/>
                  </a:lnTo>
                  <a:close/>
                </a:path>
              </a:pathLst>
            </a:custGeom>
            <a:solidFill>
              <a:srgbClr val="7D8489"/>
            </a:solidFill>
          </p:spPr>
        </p:sp>
      </p:grpSp>
      <p:grpSp>
        <p:nvGrpSpPr>
          <p:cNvPr id="8" name="Group 8"/>
          <p:cNvGrpSpPr/>
          <p:nvPr/>
        </p:nvGrpSpPr>
        <p:grpSpPr>
          <a:xfrm>
            <a:off x="8650362" y="3746389"/>
            <a:ext cx="10780637" cy="5247070"/>
            <a:chOff x="0" y="85725"/>
            <a:chExt cx="13883908" cy="6996093"/>
          </a:xfrm>
        </p:grpSpPr>
        <p:sp>
          <p:nvSpPr>
            <p:cNvPr id="9" name="TextBox 9"/>
            <p:cNvSpPr txBox="1"/>
            <p:nvPr/>
          </p:nvSpPr>
          <p:spPr>
            <a:xfrm>
              <a:off x="0" y="85725"/>
              <a:ext cx="13883908" cy="5488682"/>
            </a:xfrm>
            <a:prstGeom prst="rect">
              <a:avLst/>
            </a:prstGeom>
          </p:spPr>
          <p:txBody>
            <a:bodyPr wrap="square" lIns="0" tIns="0" rIns="0" bIns="0" rtlCol="0" anchor="t">
              <a:spAutoFit/>
            </a:bodyPr>
            <a:lstStyle/>
            <a:p>
              <a:pPr algn="r">
                <a:lnSpc>
                  <a:spcPts val="10683"/>
                </a:lnSpc>
              </a:pPr>
              <a:r>
                <a:rPr lang="es-US" sz="9712" dirty="0" smtClean="0">
                  <a:solidFill>
                    <a:srgbClr val="FFFFFF"/>
                  </a:solidFill>
                  <a:latin typeface="Fira Sans Medium Bold"/>
                </a:rPr>
                <a:t>Responsabilidades Después de la Aprobación</a:t>
              </a:r>
              <a:endParaRPr lang="es-US" sz="9712" dirty="0">
                <a:solidFill>
                  <a:srgbClr val="FFFFFF"/>
                </a:solidFill>
                <a:latin typeface="Fira Sans Medium Bold"/>
              </a:endParaRPr>
            </a:p>
          </p:txBody>
        </p:sp>
        <p:sp>
          <p:nvSpPr>
            <p:cNvPr id="10" name="TextBox 10"/>
            <p:cNvSpPr txBox="1"/>
            <p:nvPr/>
          </p:nvSpPr>
          <p:spPr>
            <a:xfrm>
              <a:off x="0" y="6275101"/>
              <a:ext cx="12482193" cy="806717"/>
            </a:xfrm>
            <a:prstGeom prst="rect">
              <a:avLst/>
            </a:prstGeom>
          </p:spPr>
          <p:txBody>
            <a:bodyPr lIns="0" tIns="0" rIns="0" bIns="0" rtlCol="0" anchor="t">
              <a:spAutoFit/>
            </a:bodyPr>
            <a:lstStyle/>
            <a:p>
              <a:pPr algn="r">
                <a:lnSpc>
                  <a:spcPts val="5098"/>
                </a:lnSpc>
              </a:pPr>
              <a:endParaRPr/>
            </a:p>
          </p:txBody>
        </p:sp>
      </p:grpSp>
      <p:sp>
        <p:nvSpPr>
          <p:cNvPr id="11" name="TextBox 11"/>
          <p:cNvSpPr txBox="1"/>
          <p:nvPr/>
        </p:nvSpPr>
        <p:spPr>
          <a:xfrm>
            <a:off x="488305" y="9049991"/>
            <a:ext cx="17311390" cy="897682"/>
          </a:xfrm>
          <a:prstGeom prst="rect">
            <a:avLst/>
          </a:prstGeom>
        </p:spPr>
        <p:txBody>
          <a:bodyPr lIns="0" tIns="0" rIns="0" bIns="0" rtlCol="0" anchor="t">
            <a:spAutoFit/>
          </a:bodyPr>
          <a:lstStyle/>
          <a:p>
            <a:pPr algn="ctr">
              <a:lnSpc>
                <a:spcPts val="3499"/>
              </a:lnSpc>
              <a:spcBef>
                <a:spcPct val="0"/>
              </a:spcBef>
            </a:pPr>
            <a:r>
              <a:rPr lang="es-US" sz="2499" spc="12" dirty="0" smtClean="0">
                <a:solidFill>
                  <a:srgbClr val="FFFFFF"/>
                </a:solidFill>
                <a:latin typeface="Fira Sans Medium"/>
              </a:rPr>
              <a:t>El Condado de Kern esta comprometido con la Iniciativa de Crianza de Calidad (QPI) y garantizar que todos los niños reciban una crianza excelente, que incluye colaboración y asociaciones con todos en el equipo del niño. </a:t>
            </a:r>
            <a:endParaRPr lang="es-US" sz="2499" spc="12" dirty="0">
              <a:solidFill>
                <a:srgbClr val="FFFFFF"/>
              </a:solidFill>
              <a:latin typeface="Fira Sans Medium"/>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99262" y="-97165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7203141" y="-568199"/>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987" r="-14987"/>
              </a:stretch>
            </a:blipFill>
          </p:spPr>
        </p:sp>
      </p:grpSp>
      <p:grpSp>
        <p:nvGrpSpPr>
          <p:cNvPr id="7" name="Group 7"/>
          <p:cNvGrpSpPr/>
          <p:nvPr/>
        </p:nvGrpSpPr>
        <p:grpSpPr>
          <a:xfrm>
            <a:off x="-458474" y="9515874"/>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9" name="Group 9"/>
          <p:cNvGrpSpPr/>
          <p:nvPr/>
        </p:nvGrpSpPr>
        <p:grpSpPr>
          <a:xfrm rot="-10800000">
            <a:off x="204056" y="4920488"/>
            <a:ext cx="314135" cy="272070"/>
            <a:chOff x="0" y="0"/>
            <a:chExt cx="6202680" cy="5372100"/>
          </a:xfrm>
        </p:grpSpPr>
        <p:sp>
          <p:nvSpPr>
            <p:cNvPr id="10" name="Freeform 10"/>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1" name="TextBox 11"/>
          <p:cNvSpPr txBox="1"/>
          <p:nvPr/>
        </p:nvSpPr>
        <p:spPr>
          <a:xfrm>
            <a:off x="859248" y="5434650"/>
            <a:ext cx="6365230" cy="4039567"/>
          </a:xfrm>
          <a:prstGeom prst="rect">
            <a:avLst/>
          </a:prstGeom>
        </p:spPr>
        <p:txBody>
          <a:bodyPr wrap="square" lIns="0" tIns="0" rIns="0" bIns="0" rtlCol="0" anchor="t">
            <a:spAutoFit/>
          </a:bodyPr>
          <a:lstStyle/>
          <a:p>
            <a:pPr marL="534778" lvl="1" indent="-267389">
              <a:lnSpc>
                <a:spcPts val="3467"/>
              </a:lnSpc>
              <a:spcBef>
                <a:spcPct val="0"/>
              </a:spcBef>
              <a:buFont typeface="Arial"/>
              <a:buChar char="•"/>
            </a:pPr>
            <a:r>
              <a:rPr lang="es-US" sz="2476" spc="12" dirty="0" smtClean="0">
                <a:solidFill>
                  <a:srgbClr val="000000"/>
                </a:solidFill>
                <a:latin typeface="Fira Sans Medium"/>
              </a:rPr>
              <a:t>La Iniciativa de Crianza de Calidad es un movimiento nacional para el cambio en cuidado de crianza, formados de una red de estados, condados y agencias privadas comprometidas a asegurar de que todos los niños en cuidado tengan crianza excelente y relaciones duraderas para que puedan prosperar y crecer.</a:t>
            </a:r>
            <a:endParaRPr lang="es-US" sz="2476" spc="12" dirty="0">
              <a:solidFill>
                <a:srgbClr val="000000"/>
              </a:solidFill>
              <a:latin typeface="Fira Sans Medium"/>
            </a:endParaRPr>
          </a:p>
        </p:txBody>
      </p:sp>
      <p:sp>
        <p:nvSpPr>
          <p:cNvPr id="12" name="TextBox 12"/>
          <p:cNvSpPr txBox="1"/>
          <p:nvPr/>
        </p:nvSpPr>
        <p:spPr>
          <a:xfrm>
            <a:off x="859249" y="4818345"/>
            <a:ext cx="7846036" cy="500137"/>
          </a:xfrm>
          <a:prstGeom prst="rect">
            <a:avLst/>
          </a:prstGeom>
        </p:spPr>
        <p:txBody>
          <a:bodyPr lIns="0" tIns="0" rIns="0" bIns="0" rtlCol="0" anchor="t">
            <a:spAutoFit/>
          </a:bodyPr>
          <a:lstStyle/>
          <a:p>
            <a:pPr lvl="0">
              <a:lnSpc>
                <a:spcPts val="3852"/>
              </a:lnSpc>
              <a:spcBef>
                <a:spcPct val="0"/>
              </a:spcBef>
            </a:pPr>
            <a:r>
              <a:rPr lang="en-US" sz="3210" spc="96" dirty="0" smtClean="0">
                <a:solidFill>
                  <a:srgbClr val="769523"/>
                </a:solidFill>
                <a:latin typeface="Fira Sans Medium Bold"/>
              </a:rPr>
              <a:t>¿</a:t>
            </a:r>
            <a:r>
              <a:rPr lang="es-US" sz="3210" spc="96" dirty="0" smtClean="0">
                <a:solidFill>
                  <a:srgbClr val="769523"/>
                </a:solidFill>
                <a:latin typeface="Fira Sans Medium Bold"/>
              </a:rPr>
              <a:t>Que es QPI? </a:t>
            </a:r>
            <a:endParaRPr lang="es-US" sz="3210" spc="96" dirty="0">
              <a:solidFill>
                <a:srgbClr val="769523"/>
              </a:solidFill>
              <a:latin typeface="Fira Sans Medium Bold"/>
            </a:endParaRPr>
          </a:p>
        </p:txBody>
      </p:sp>
      <p:sp>
        <p:nvSpPr>
          <p:cNvPr id="13" name="Freeform 13"/>
          <p:cNvSpPr/>
          <p:nvPr/>
        </p:nvSpPr>
        <p:spPr>
          <a:xfrm>
            <a:off x="1698139" y="2880302"/>
            <a:ext cx="4823612" cy="1335608"/>
          </a:xfrm>
          <a:custGeom>
            <a:avLst/>
            <a:gdLst/>
            <a:ahLst/>
            <a:cxnLst/>
            <a:rect l="l" t="t" r="r" b="b"/>
            <a:pathLst>
              <a:path w="4823612" h="1335608">
                <a:moveTo>
                  <a:pt x="0" y="0"/>
                </a:moveTo>
                <a:lnTo>
                  <a:pt x="4823612" y="0"/>
                </a:lnTo>
                <a:lnTo>
                  <a:pt x="4823612" y="1335608"/>
                </a:lnTo>
                <a:lnTo>
                  <a:pt x="0" y="1335608"/>
                </a:lnTo>
                <a:lnTo>
                  <a:pt x="0" y="0"/>
                </a:lnTo>
                <a:close/>
              </a:path>
            </a:pathLst>
          </a:custGeom>
          <a:blipFill>
            <a:blip r:embed="rId3"/>
            <a:stretch>
              <a:fillRect/>
            </a:stretch>
          </a:blipFill>
        </p:spPr>
      </p:sp>
      <p:sp>
        <p:nvSpPr>
          <p:cNvPr id="14" name="TextBox 14"/>
          <p:cNvSpPr txBox="1"/>
          <p:nvPr/>
        </p:nvSpPr>
        <p:spPr>
          <a:xfrm>
            <a:off x="431951" y="276802"/>
            <a:ext cx="7355987" cy="2513509"/>
          </a:xfrm>
          <a:prstGeom prst="rect">
            <a:avLst/>
          </a:prstGeom>
        </p:spPr>
        <p:txBody>
          <a:bodyPr lIns="0" tIns="0" rIns="0" bIns="0" rtlCol="0" anchor="t">
            <a:spAutoFit/>
          </a:bodyPr>
          <a:lstStyle/>
          <a:p>
            <a:pPr algn="ctr">
              <a:lnSpc>
                <a:spcPts val="9799"/>
              </a:lnSpc>
              <a:spcBef>
                <a:spcPct val="0"/>
              </a:spcBef>
            </a:pPr>
            <a:r>
              <a:rPr lang="es-US" sz="6999" spc="-139" dirty="0" smtClean="0">
                <a:solidFill>
                  <a:srgbClr val="193A4D"/>
                </a:solidFill>
                <a:latin typeface="Fira Sans Medium"/>
              </a:rPr>
              <a:t>Iniciativa de Crianza de Calidad</a:t>
            </a:r>
            <a:endParaRPr lang="es-US" sz="6999" spc="-139" dirty="0">
              <a:solidFill>
                <a:srgbClr val="193A4D"/>
              </a:solidFill>
              <a:latin typeface="Fira Sans Medium"/>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59688" y="-571777"/>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9516378" y="-168326"/>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8185" r="-18185"/>
              </a:stretch>
            </a:blipFill>
          </p:spPr>
        </p:sp>
      </p:grpSp>
      <p:grpSp>
        <p:nvGrpSpPr>
          <p:cNvPr id="7" name="Group 7"/>
          <p:cNvGrpSpPr/>
          <p:nvPr/>
        </p:nvGrpSpPr>
        <p:grpSpPr>
          <a:xfrm>
            <a:off x="-458474" y="9515874"/>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193A4D"/>
            </a:solidFill>
          </p:spPr>
        </p:sp>
      </p:grpSp>
      <p:sp>
        <p:nvSpPr>
          <p:cNvPr id="9" name="TextBox 9"/>
          <p:cNvSpPr txBox="1"/>
          <p:nvPr/>
        </p:nvSpPr>
        <p:spPr>
          <a:xfrm>
            <a:off x="228601" y="2869869"/>
            <a:ext cx="8915400" cy="6283771"/>
          </a:xfrm>
          <a:prstGeom prst="rect">
            <a:avLst/>
          </a:prstGeom>
        </p:spPr>
        <p:txBody>
          <a:bodyPr wrap="square" lIns="0" tIns="0" rIns="0" bIns="0" rtlCol="0" anchor="t">
            <a:spAutoFit/>
          </a:bodyPr>
          <a:lstStyle/>
          <a:p>
            <a:pPr marL="534778" lvl="1" indent="-267389">
              <a:lnSpc>
                <a:spcPts val="3467"/>
              </a:lnSpc>
              <a:buFont typeface="Arial"/>
              <a:buChar char="•"/>
            </a:pPr>
            <a:r>
              <a:rPr lang="es-US" sz="2476" spc="12" dirty="0" smtClean="0">
                <a:solidFill>
                  <a:srgbClr val="000000"/>
                </a:solidFill>
                <a:latin typeface="Fira Sans Medium"/>
              </a:rPr>
              <a:t>Crianza excelente constante y relaciones significativas son los servicios mas importantes que usted puede proveerle a los niños y jóvenes en cuidado de crianza.</a:t>
            </a:r>
          </a:p>
          <a:p>
            <a:pPr>
              <a:lnSpc>
                <a:spcPts val="3467"/>
              </a:lnSpc>
            </a:pPr>
            <a:endParaRPr lang="en-US" sz="2476" spc="12" dirty="0">
              <a:solidFill>
                <a:srgbClr val="000000"/>
              </a:solidFill>
              <a:latin typeface="Fira Sans Medium"/>
            </a:endParaRPr>
          </a:p>
          <a:p>
            <a:pPr marL="534778" lvl="1" indent="-267389">
              <a:lnSpc>
                <a:spcPts val="3467"/>
              </a:lnSpc>
              <a:buFont typeface="Arial"/>
              <a:buChar char="•"/>
            </a:pPr>
            <a:r>
              <a:rPr lang="es-US" sz="2476" spc="12" dirty="0" smtClean="0">
                <a:solidFill>
                  <a:srgbClr val="000000"/>
                </a:solidFill>
                <a:latin typeface="Fira Sans Medium"/>
              </a:rPr>
              <a:t>Investigaciones sobre desarrollo infantil, juvenil y cerebral y el efecto del trauma no solo demuestra la importancia de la crianza y las relaciones positivas pero también provee una guía sobre como apoyarlos mejor.</a:t>
            </a:r>
          </a:p>
          <a:p>
            <a:pPr>
              <a:lnSpc>
                <a:spcPts val="3467"/>
              </a:lnSpc>
            </a:pPr>
            <a:endParaRPr lang="en-US" sz="2476" spc="12" dirty="0">
              <a:solidFill>
                <a:srgbClr val="000000"/>
              </a:solidFill>
              <a:latin typeface="Fira Sans Medium"/>
            </a:endParaRPr>
          </a:p>
          <a:p>
            <a:pPr marL="534778" lvl="1" indent="-267389">
              <a:lnSpc>
                <a:spcPts val="3467"/>
              </a:lnSpc>
              <a:spcBef>
                <a:spcPct val="0"/>
              </a:spcBef>
              <a:buFont typeface="Arial"/>
              <a:buChar char="•"/>
            </a:pPr>
            <a:r>
              <a:rPr lang="es-US" sz="2476" spc="12" dirty="0" smtClean="0">
                <a:solidFill>
                  <a:srgbClr val="000000"/>
                </a:solidFill>
                <a:latin typeface="Fira Sans Medium"/>
              </a:rPr>
              <a:t>Los individuos mas afectados por las políticas y practicas están en la mejor posición para diseñar e implementar el cambio para que los sistemas garanticen crianzas excelentes y relaciones significativas para los niños que entran a su cuidado.</a:t>
            </a:r>
            <a:endParaRPr lang="es-US" sz="2476" spc="12" dirty="0">
              <a:solidFill>
                <a:srgbClr val="000000"/>
              </a:solidFill>
              <a:latin typeface="Fira Sans Medium"/>
            </a:endParaRPr>
          </a:p>
        </p:txBody>
      </p:sp>
      <p:sp>
        <p:nvSpPr>
          <p:cNvPr id="10" name="Freeform 10"/>
          <p:cNvSpPr/>
          <p:nvPr/>
        </p:nvSpPr>
        <p:spPr>
          <a:xfrm>
            <a:off x="9144000" y="8711907"/>
            <a:ext cx="2500835" cy="692455"/>
          </a:xfrm>
          <a:custGeom>
            <a:avLst/>
            <a:gdLst/>
            <a:ahLst/>
            <a:cxnLst/>
            <a:rect l="l" t="t" r="r" b="b"/>
            <a:pathLst>
              <a:path w="2500835" h="692455">
                <a:moveTo>
                  <a:pt x="0" y="0"/>
                </a:moveTo>
                <a:lnTo>
                  <a:pt x="2500835" y="0"/>
                </a:lnTo>
                <a:lnTo>
                  <a:pt x="2500835" y="692455"/>
                </a:lnTo>
                <a:lnTo>
                  <a:pt x="0" y="692455"/>
                </a:lnTo>
                <a:lnTo>
                  <a:pt x="0" y="0"/>
                </a:lnTo>
                <a:close/>
              </a:path>
            </a:pathLst>
          </a:custGeom>
          <a:blipFill>
            <a:blip r:embed="rId3"/>
            <a:stretch>
              <a:fillRect/>
            </a:stretch>
          </a:blipFill>
        </p:spPr>
      </p:sp>
      <p:sp>
        <p:nvSpPr>
          <p:cNvPr id="11" name="TextBox 11"/>
          <p:cNvSpPr txBox="1"/>
          <p:nvPr/>
        </p:nvSpPr>
        <p:spPr>
          <a:xfrm>
            <a:off x="431951" y="276802"/>
            <a:ext cx="10548024" cy="2513509"/>
          </a:xfrm>
          <a:prstGeom prst="rect">
            <a:avLst/>
          </a:prstGeom>
        </p:spPr>
        <p:txBody>
          <a:bodyPr lIns="0" tIns="0" rIns="0" bIns="0" rtlCol="0" anchor="t">
            <a:spAutoFit/>
          </a:bodyPr>
          <a:lstStyle/>
          <a:p>
            <a:pPr>
              <a:lnSpc>
                <a:spcPts val="9799"/>
              </a:lnSpc>
              <a:spcBef>
                <a:spcPct val="0"/>
              </a:spcBef>
            </a:pPr>
            <a:r>
              <a:rPr lang="es-US" sz="6999" spc="-139" dirty="0" smtClean="0">
                <a:solidFill>
                  <a:srgbClr val="193A4D"/>
                </a:solidFill>
                <a:latin typeface="Fira Sans Medium"/>
              </a:rPr>
              <a:t>QPI esta Basado en Tres Principios Básicos:</a:t>
            </a:r>
            <a:endParaRPr lang="es-US" sz="6999" spc="-139" dirty="0">
              <a:solidFill>
                <a:srgbClr val="193A4D"/>
              </a:solidFill>
              <a:latin typeface="Fira Sans Medium"/>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71761" y="-716268"/>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193A4D"/>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1278581" y="1005423"/>
            <a:ext cx="8730114" cy="7559885"/>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4987" r="-14987"/>
              </a:stretch>
            </a:blipFill>
          </p:spPr>
        </p:sp>
      </p:grpSp>
      <p:grpSp>
        <p:nvGrpSpPr>
          <p:cNvPr id="7" name="Group 7"/>
          <p:cNvGrpSpPr/>
          <p:nvPr/>
        </p:nvGrpSpPr>
        <p:grpSpPr>
          <a:xfrm>
            <a:off x="-458474" y="9515874"/>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9" name="TextBox 9"/>
          <p:cNvSpPr txBox="1"/>
          <p:nvPr/>
        </p:nvSpPr>
        <p:spPr>
          <a:xfrm>
            <a:off x="431951" y="2115111"/>
            <a:ext cx="10846630" cy="7066037"/>
          </a:xfrm>
          <a:prstGeom prst="rect">
            <a:avLst/>
          </a:prstGeom>
        </p:spPr>
        <p:txBody>
          <a:bodyPr lIns="0" tIns="0" rIns="0" bIns="0" rtlCol="0" anchor="t">
            <a:spAutoFit/>
          </a:bodyPr>
          <a:lstStyle/>
          <a:p>
            <a:pPr marL="440826" lvl="1" indent="-220413">
              <a:lnSpc>
                <a:spcPts val="2858"/>
              </a:lnSpc>
              <a:buFont typeface="Arial"/>
              <a:buChar char="•"/>
            </a:pPr>
            <a:r>
              <a:rPr lang="es-US" sz="2041" spc="10" dirty="0" smtClean="0">
                <a:solidFill>
                  <a:srgbClr val="000000"/>
                </a:solidFill>
                <a:latin typeface="Fira Sans Medium"/>
              </a:rPr>
              <a:t>Participar en las Llamadas de Consuelo con los padres biológicos</a:t>
            </a:r>
          </a:p>
          <a:p>
            <a:pPr>
              <a:lnSpc>
                <a:spcPts val="2858"/>
              </a:lnSpc>
            </a:pPr>
            <a:endParaRPr lang="es-US" sz="2041" spc="10" dirty="0" smtClean="0">
              <a:solidFill>
                <a:srgbClr val="000000"/>
              </a:solidFill>
              <a:latin typeface="Fira Sans Medium"/>
            </a:endParaRPr>
          </a:p>
          <a:p>
            <a:pPr marL="440826" lvl="1" indent="-220413">
              <a:lnSpc>
                <a:spcPts val="2858"/>
              </a:lnSpc>
              <a:buFont typeface="Arial"/>
              <a:buChar char="•"/>
            </a:pPr>
            <a:r>
              <a:rPr lang="es-US" sz="2041" spc="10" dirty="0" smtClean="0">
                <a:solidFill>
                  <a:srgbClr val="000000"/>
                </a:solidFill>
                <a:latin typeface="Fira Sans Medium"/>
              </a:rPr>
              <a:t>El contacto inicial con los padres del joven de crianza en el momento de la colocación, platique sobre el cuidado y el apoyo del niño. Ayudando a aliviar el estrés del niño y el padre de ser separados al establecer una fundación de comunicación y apoyo. La trabajadora primaria asistirá para configurar estas llamadas y ayudar a mediar cualquier desafíos.</a:t>
            </a:r>
          </a:p>
          <a:p>
            <a:pPr>
              <a:lnSpc>
                <a:spcPts val="2858"/>
              </a:lnSpc>
            </a:pPr>
            <a:endParaRPr lang="es-US" sz="2041" spc="10" dirty="0" smtClean="0">
              <a:solidFill>
                <a:srgbClr val="000000"/>
              </a:solidFill>
              <a:latin typeface="Fira Sans Medium"/>
            </a:endParaRPr>
          </a:p>
          <a:p>
            <a:pPr marL="440826" lvl="1" indent="-220413">
              <a:lnSpc>
                <a:spcPts val="2858"/>
              </a:lnSpc>
              <a:buFont typeface="Arial"/>
              <a:buChar char="•"/>
            </a:pPr>
            <a:r>
              <a:rPr lang="es-US" sz="2041" spc="10" dirty="0" smtClean="0">
                <a:solidFill>
                  <a:srgbClr val="000000"/>
                </a:solidFill>
                <a:latin typeface="Fira Sans Medium"/>
              </a:rPr>
              <a:t>Cuando sea apropiado, anime a los padres biológicos a estar involucrados en las citas de los niños, los eventos en la escuela y otras metas importantes.</a:t>
            </a:r>
          </a:p>
          <a:p>
            <a:pPr>
              <a:lnSpc>
                <a:spcPts val="2858"/>
              </a:lnSpc>
            </a:pPr>
            <a:endParaRPr lang="es-US" sz="2041" spc="10" dirty="0" smtClean="0">
              <a:solidFill>
                <a:srgbClr val="000000"/>
              </a:solidFill>
              <a:latin typeface="Fira Sans Medium"/>
            </a:endParaRPr>
          </a:p>
          <a:p>
            <a:pPr marL="440826" lvl="1" indent="-220413">
              <a:lnSpc>
                <a:spcPts val="2858"/>
              </a:lnSpc>
              <a:buFont typeface="Arial"/>
              <a:buChar char="•"/>
            </a:pPr>
            <a:r>
              <a:rPr lang="es-US" sz="2041" spc="10" dirty="0" smtClean="0">
                <a:solidFill>
                  <a:srgbClr val="000000"/>
                </a:solidFill>
                <a:latin typeface="Fira Sans Medium"/>
              </a:rPr>
              <a:t>Abogue por el joven y la familia biológica en las Reuniones del Equipo de Niños y Familia. Como parte de el equipo del niño y la familia, los padres de apoyo deben estar regularmente presente en estas juntas y proporcionar sus sugerencias.</a:t>
            </a:r>
          </a:p>
          <a:p>
            <a:pPr>
              <a:lnSpc>
                <a:spcPts val="2858"/>
              </a:lnSpc>
            </a:pPr>
            <a:endParaRPr lang="es-US" sz="2041" spc="10" dirty="0" smtClean="0">
              <a:solidFill>
                <a:srgbClr val="000000"/>
              </a:solidFill>
              <a:latin typeface="Fira Sans Medium"/>
            </a:endParaRPr>
          </a:p>
          <a:p>
            <a:pPr marL="440826" lvl="1" indent="-220413">
              <a:lnSpc>
                <a:spcPts val="2858"/>
              </a:lnSpc>
              <a:buFont typeface="Arial"/>
              <a:buChar char="•"/>
            </a:pPr>
            <a:r>
              <a:rPr lang="es-US" sz="2041" spc="10" dirty="0" smtClean="0">
                <a:solidFill>
                  <a:srgbClr val="000000"/>
                </a:solidFill>
                <a:latin typeface="Fira Sans Medium"/>
              </a:rPr>
              <a:t>¡TRABAJANDO HACIA LA REUNIFICACION! </a:t>
            </a:r>
          </a:p>
          <a:p>
            <a:pPr>
              <a:lnSpc>
                <a:spcPts val="2858"/>
              </a:lnSpc>
            </a:pPr>
            <a:endParaRPr lang="es-US" sz="2041" spc="10" dirty="0" smtClean="0">
              <a:solidFill>
                <a:srgbClr val="000000"/>
              </a:solidFill>
              <a:latin typeface="Fira Sans Medium"/>
            </a:endParaRPr>
          </a:p>
          <a:p>
            <a:pPr marL="440826" lvl="1" indent="-220413">
              <a:lnSpc>
                <a:spcPts val="2858"/>
              </a:lnSpc>
              <a:spcBef>
                <a:spcPct val="0"/>
              </a:spcBef>
              <a:buFont typeface="Arial"/>
              <a:buChar char="•"/>
            </a:pPr>
            <a:r>
              <a:rPr lang="es-US" sz="2041" spc="10" dirty="0" smtClean="0">
                <a:solidFill>
                  <a:srgbClr val="000000"/>
                </a:solidFill>
                <a:latin typeface="Fira Sans Medium"/>
              </a:rPr>
              <a:t>Apoyando y ayudando a mantener una relación saludable y productiva con las familias biológicas. </a:t>
            </a:r>
            <a:endParaRPr lang="es-US" sz="2041" spc="10" dirty="0">
              <a:solidFill>
                <a:srgbClr val="000000"/>
              </a:solidFill>
              <a:latin typeface="Fira Sans Medium"/>
            </a:endParaRPr>
          </a:p>
        </p:txBody>
      </p:sp>
      <p:sp>
        <p:nvSpPr>
          <p:cNvPr id="10" name="Freeform 10"/>
          <p:cNvSpPr/>
          <p:nvPr/>
        </p:nvSpPr>
        <p:spPr>
          <a:xfrm>
            <a:off x="10496085" y="8708183"/>
            <a:ext cx="2500835" cy="692455"/>
          </a:xfrm>
          <a:custGeom>
            <a:avLst/>
            <a:gdLst/>
            <a:ahLst/>
            <a:cxnLst/>
            <a:rect l="l" t="t" r="r" b="b"/>
            <a:pathLst>
              <a:path w="2500835" h="692455">
                <a:moveTo>
                  <a:pt x="0" y="0"/>
                </a:moveTo>
                <a:lnTo>
                  <a:pt x="2500835" y="0"/>
                </a:lnTo>
                <a:lnTo>
                  <a:pt x="2500835" y="692455"/>
                </a:lnTo>
                <a:lnTo>
                  <a:pt x="0" y="692455"/>
                </a:lnTo>
                <a:lnTo>
                  <a:pt x="0" y="0"/>
                </a:lnTo>
                <a:close/>
              </a:path>
            </a:pathLst>
          </a:custGeom>
          <a:blipFill>
            <a:blip r:embed="rId3"/>
            <a:stretch>
              <a:fillRect/>
            </a:stretch>
          </a:blipFill>
        </p:spPr>
      </p:sp>
      <p:sp>
        <p:nvSpPr>
          <p:cNvPr id="11" name="TextBox 11"/>
          <p:cNvSpPr txBox="1"/>
          <p:nvPr/>
        </p:nvSpPr>
        <p:spPr>
          <a:xfrm>
            <a:off x="431951" y="593840"/>
            <a:ext cx="10548024" cy="1180388"/>
          </a:xfrm>
          <a:prstGeom prst="rect">
            <a:avLst/>
          </a:prstGeom>
        </p:spPr>
        <p:txBody>
          <a:bodyPr lIns="0" tIns="0" rIns="0" bIns="0" rtlCol="0" anchor="t">
            <a:spAutoFit/>
          </a:bodyPr>
          <a:lstStyle/>
          <a:p>
            <a:pPr>
              <a:lnSpc>
                <a:spcPts val="9799"/>
              </a:lnSpc>
              <a:spcBef>
                <a:spcPct val="0"/>
              </a:spcBef>
            </a:pPr>
            <a:r>
              <a:rPr lang="en-US" sz="6999" spc="-139" dirty="0" smtClean="0">
                <a:solidFill>
                  <a:srgbClr val="193A4D"/>
                </a:solidFill>
                <a:latin typeface="Fira Sans Medium"/>
              </a:rPr>
              <a:t>¿</a:t>
            </a:r>
            <a:r>
              <a:rPr lang="es-US" sz="6999" spc="-139" dirty="0" smtClean="0">
                <a:solidFill>
                  <a:srgbClr val="193A4D"/>
                </a:solidFill>
                <a:latin typeface="Fira Sans Medium"/>
              </a:rPr>
              <a:t>Como se ve QPI?</a:t>
            </a:r>
            <a:endParaRPr lang="es-US" sz="6999" spc="-139" dirty="0">
              <a:solidFill>
                <a:srgbClr val="193A4D"/>
              </a:solidFill>
              <a:latin typeface="Fira Sans Medium"/>
            </a:endParaRPr>
          </a:p>
        </p:txBody>
      </p:sp>
      <p:grpSp>
        <p:nvGrpSpPr>
          <p:cNvPr id="12" name="Group 12"/>
          <p:cNvGrpSpPr/>
          <p:nvPr/>
        </p:nvGrpSpPr>
        <p:grpSpPr>
          <a:xfrm>
            <a:off x="-458474" y="-1180632"/>
            <a:ext cx="19436323" cy="1542251"/>
            <a:chOff x="0" y="0"/>
            <a:chExt cx="67702242" cy="5372100"/>
          </a:xfrm>
        </p:grpSpPr>
        <p:sp>
          <p:nvSpPr>
            <p:cNvPr id="13" name="Freeform 13"/>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rot="-10800000">
            <a:off x="9144000" y="1972365"/>
            <a:ext cx="5983683" cy="6674884"/>
          </a:xfrm>
          <a:prstGeom prst="rect">
            <a:avLst/>
          </a:prstGeom>
          <a:solidFill>
            <a:srgbClr val="415969"/>
          </a:solidFill>
        </p:spPr>
      </p:sp>
      <p:sp>
        <p:nvSpPr>
          <p:cNvPr id="3" name="Freeform 3"/>
          <p:cNvSpPr/>
          <p:nvPr/>
        </p:nvSpPr>
        <p:spPr>
          <a:xfrm rot="-5400000">
            <a:off x="13145234" y="3504483"/>
            <a:ext cx="6674884" cy="3610647"/>
          </a:xfrm>
          <a:custGeom>
            <a:avLst/>
            <a:gdLst/>
            <a:ahLst/>
            <a:cxnLst/>
            <a:rect l="l" t="t" r="r" b="b"/>
            <a:pathLst>
              <a:path w="6674884" h="3337442">
                <a:moveTo>
                  <a:pt x="0" y="0"/>
                </a:moveTo>
                <a:lnTo>
                  <a:pt x="6674884" y="0"/>
                </a:lnTo>
                <a:lnTo>
                  <a:pt x="6674884" y="3337443"/>
                </a:lnTo>
                <a:lnTo>
                  <a:pt x="0" y="3337443"/>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AutoShape 4"/>
          <p:cNvSpPr/>
          <p:nvPr/>
        </p:nvSpPr>
        <p:spPr>
          <a:xfrm>
            <a:off x="3160317" y="1972365"/>
            <a:ext cx="5983683" cy="6674884"/>
          </a:xfrm>
          <a:prstGeom prst="rect">
            <a:avLst/>
          </a:prstGeom>
          <a:solidFill>
            <a:srgbClr val="B5C76F"/>
          </a:solidFill>
        </p:spPr>
      </p:sp>
      <p:sp>
        <p:nvSpPr>
          <p:cNvPr id="5" name="Freeform 5"/>
          <p:cNvSpPr/>
          <p:nvPr/>
        </p:nvSpPr>
        <p:spPr>
          <a:xfrm rot="5400000">
            <a:off x="-1495316" y="3543882"/>
            <a:ext cx="6680074" cy="3537042"/>
          </a:xfrm>
          <a:custGeom>
            <a:avLst/>
            <a:gdLst/>
            <a:ahLst/>
            <a:cxnLst/>
            <a:rect l="l" t="t" r="r" b="b"/>
            <a:pathLst>
              <a:path w="6680074" h="3340037">
                <a:moveTo>
                  <a:pt x="0" y="0"/>
                </a:moveTo>
                <a:lnTo>
                  <a:pt x="6680075" y="0"/>
                </a:lnTo>
                <a:lnTo>
                  <a:pt x="6680075" y="3340037"/>
                </a:lnTo>
                <a:lnTo>
                  <a:pt x="0" y="3340037"/>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6" name="Freeform 6"/>
          <p:cNvSpPr/>
          <p:nvPr/>
        </p:nvSpPr>
        <p:spPr>
          <a:xfrm>
            <a:off x="5983684" y="3019178"/>
            <a:ext cx="4630050" cy="4630050"/>
          </a:xfrm>
          <a:custGeom>
            <a:avLst/>
            <a:gdLst/>
            <a:ahLst/>
            <a:cxnLst/>
            <a:rect l="l" t="t" r="r" b="b"/>
            <a:pathLst>
              <a:path w="4630050" h="4630050">
                <a:moveTo>
                  <a:pt x="0" y="0"/>
                </a:moveTo>
                <a:lnTo>
                  <a:pt x="4630050" y="0"/>
                </a:lnTo>
                <a:lnTo>
                  <a:pt x="4630050" y="4630050"/>
                </a:lnTo>
                <a:lnTo>
                  <a:pt x="0" y="463005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7" name="TextBox 7"/>
          <p:cNvSpPr txBox="1"/>
          <p:nvPr/>
        </p:nvSpPr>
        <p:spPr>
          <a:xfrm>
            <a:off x="5738694" y="4387422"/>
            <a:ext cx="5161374" cy="2462213"/>
          </a:xfrm>
          <a:prstGeom prst="rect">
            <a:avLst/>
          </a:prstGeom>
        </p:spPr>
        <p:txBody>
          <a:bodyPr wrap="square" lIns="0" tIns="0" rIns="0" bIns="0" rtlCol="0" anchor="t">
            <a:spAutoFit/>
          </a:bodyPr>
          <a:lstStyle/>
          <a:p>
            <a:pPr algn="ctr">
              <a:lnSpc>
                <a:spcPts val="6394"/>
              </a:lnSpc>
            </a:pPr>
            <a:r>
              <a:rPr lang="es-US" sz="4100" spc="22" dirty="0" smtClean="0">
                <a:solidFill>
                  <a:srgbClr val="769523"/>
                </a:solidFill>
                <a:latin typeface="Fira Sans Medium"/>
              </a:rPr>
              <a:t>Responsabilidades Después de la Aprobación</a:t>
            </a:r>
            <a:endParaRPr lang="es-US" sz="4100" spc="22" dirty="0">
              <a:solidFill>
                <a:srgbClr val="769523"/>
              </a:solidFill>
              <a:latin typeface="Fira Sans Medium"/>
            </a:endParaRPr>
          </a:p>
        </p:txBody>
      </p:sp>
      <p:sp>
        <p:nvSpPr>
          <p:cNvPr id="8" name="TextBox 8"/>
          <p:cNvSpPr txBox="1"/>
          <p:nvPr/>
        </p:nvSpPr>
        <p:spPr>
          <a:xfrm>
            <a:off x="330398" y="3282498"/>
            <a:ext cx="6313885" cy="3861635"/>
          </a:xfrm>
          <a:prstGeom prst="rect">
            <a:avLst/>
          </a:prstGeom>
        </p:spPr>
        <p:txBody>
          <a:bodyPr wrap="square" lIns="0" tIns="0" rIns="0" bIns="0" rtlCol="0" anchor="t">
            <a:spAutoFit/>
          </a:bodyPr>
          <a:lstStyle/>
          <a:p>
            <a:pPr>
              <a:lnSpc>
                <a:spcPts val="3771"/>
              </a:lnSpc>
            </a:pPr>
            <a:endParaRPr lang="es-US" dirty="0" smtClean="0"/>
          </a:p>
          <a:p>
            <a:pPr marL="581670" lvl="1" indent="-290835">
              <a:lnSpc>
                <a:spcPts val="3771"/>
              </a:lnSpc>
              <a:buFont typeface="Arial"/>
              <a:buChar char="•"/>
            </a:pPr>
            <a:r>
              <a:rPr lang="es-US" sz="2500" spc="13" dirty="0" smtClean="0">
                <a:solidFill>
                  <a:srgbClr val="193A4D"/>
                </a:solidFill>
                <a:latin typeface="Fira Sans Light Bold"/>
              </a:rPr>
              <a:t>El Trabajador Social de RFA no seguirá siendo su trabajador en curso. Su trabajador en curso programara:</a:t>
            </a:r>
          </a:p>
          <a:p>
            <a:pPr marL="1163340" lvl="2" indent="-387780">
              <a:lnSpc>
                <a:spcPts val="3771"/>
              </a:lnSpc>
              <a:buFont typeface="Arial"/>
              <a:buChar char="⚬"/>
            </a:pPr>
            <a:r>
              <a:rPr lang="es-US" sz="2500" spc="13" dirty="0" smtClean="0">
                <a:solidFill>
                  <a:srgbClr val="193A4D"/>
                </a:solidFill>
                <a:latin typeface="Fira Sans Light Bold"/>
              </a:rPr>
              <a:t>Verificación del entorno del Hogar</a:t>
            </a:r>
          </a:p>
          <a:p>
            <a:pPr marL="1163340" lvl="2" indent="-387780">
              <a:lnSpc>
                <a:spcPts val="3771"/>
              </a:lnSpc>
              <a:buFont typeface="Arial"/>
              <a:buChar char="⚬"/>
            </a:pPr>
            <a:r>
              <a:rPr lang="es-US" sz="2500" spc="13" dirty="0" smtClean="0">
                <a:solidFill>
                  <a:srgbClr val="193A4D"/>
                </a:solidFill>
                <a:latin typeface="Fira Sans Light Bold"/>
              </a:rPr>
              <a:t>Entrenamiento Anual completado</a:t>
            </a:r>
          </a:p>
          <a:p>
            <a:pPr marL="1163340" lvl="2" indent="-387780" algn="l">
              <a:lnSpc>
                <a:spcPts val="3771"/>
              </a:lnSpc>
              <a:spcBef>
                <a:spcPct val="0"/>
              </a:spcBef>
              <a:buFont typeface="Arial"/>
              <a:buChar char="⚬"/>
            </a:pPr>
            <a:r>
              <a:rPr lang="es-US" sz="2500" spc="13" dirty="0" smtClean="0">
                <a:solidFill>
                  <a:srgbClr val="193A4D"/>
                </a:solidFill>
                <a:latin typeface="Fira Sans Light Bold"/>
              </a:rPr>
              <a:t>Actualización del Informe Escrito de RFA </a:t>
            </a:r>
            <a:endParaRPr lang="es-US" sz="2500" spc="13" dirty="0">
              <a:solidFill>
                <a:srgbClr val="193A4D"/>
              </a:solidFill>
              <a:latin typeface="Fira Sans Light Bold"/>
            </a:endParaRPr>
          </a:p>
        </p:txBody>
      </p:sp>
      <p:sp>
        <p:nvSpPr>
          <p:cNvPr id="9" name="TextBox 9"/>
          <p:cNvSpPr txBox="1"/>
          <p:nvPr/>
        </p:nvSpPr>
        <p:spPr>
          <a:xfrm>
            <a:off x="937667" y="2222799"/>
            <a:ext cx="7972736" cy="615553"/>
          </a:xfrm>
          <a:prstGeom prst="rect">
            <a:avLst/>
          </a:prstGeom>
        </p:spPr>
        <p:txBody>
          <a:bodyPr wrap="square" lIns="0" tIns="0" rIns="0" bIns="0" rtlCol="0" anchor="t">
            <a:spAutoFit/>
          </a:bodyPr>
          <a:lstStyle/>
          <a:p>
            <a:pPr marL="0" lvl="0" indent="0" algn="l">
              <a:lnSpc>
                <a:spcPts val="4770"/>
              </a:lnSpc>
              <a:spcBef>
                <a:spcPct val="0"/>
              </a:spcBef>
            </a:pPr>
            <a:r>
              <a:rPr lang="en-US" sz="3975" spc="119" dirty="0">
                <a:solidFill>
                  <a:srgbClr val="193A4D"/>
                </a:solidFill>
                <a:latin typeface="Fira Sans Medium Bold"/>
              </a:rPr>
              <a:t>	</a:t>
            </a:r>
            <a:r>
              <a:rPr lang="es-US" sz="3975" spc="119" dirty="0" smtClean="0">
                <a:solidFill>
                  <a:srgbClr val="193A4D"/>
                </a:solidFill>
                <a:latin typeface="Fira Sans Medium Bold"/>
              </a:rPr>
              <a:t>Actualizaciones Bienales </a:t>
            </a:r>
            <a:r>
              <a:rPr lang="en-US" sz="3975" spc="119" dirty="0" smtClean="0">
                <a:solidFill>
                  <a:srgbClr val="193A4D"/>
                </a:solidFill>
                <a:latin typeface="Fira Sans Medium Bold"/>
              </a:rPr>
              <a:t>:</a:t>
            </a:r>
            <a:endParaRPr lang="en-US" sz="3975" spc="119" dirty="0">
              <a:solidFill>
                <a:srgbClr val="193A4D"/>
              </a:solidFill>
              <a:latin typeface="Fira Sans Medium Bold"/>
            </a:endParaRPr>
          </a:p>
        </p:txBody>
      </p:sp>
      <p:sp>
        <p:nvSpPr>
          <p:cNvPr id="10" name="TextBox 10"/>
          <p:cNvSpPr txBox="1"/>
          <p:nvPr/>
        </p:nvSpPr>
        <p:spPr>
          <a:xfrm>
            <a:off x="10428952" y="3747377"/>
            <a:ext cx="7034429" cy="4103688"/>
          </a:xfrm>
          <a:prstGeom prst="rect">
            <a:avLst/>
          </a:prstGeom>
        </p:spPr>
        <p:txBody>
          <a:bodyPr wrap="square" lIns="0" tIns="0" rIns="0" bIns="0" rtlCol="0" anchor="t">
            <a:spAutoFit/>
          </a:bodyPr>
          <a:lstStyle/>
          <a:p>
            <a:pPr marL="495744" lvl="1" indent="-247872">
              <a:lnSpc>
                <a:spcPts val="3214"/>
              </a:lnSpc>
              <a:buFont typeface="Arial"/>
              <a:buChar char="•"/>
            </a:pPr>
            <a:r>
              <a:rPr lang="es-US" sz="2296" spc="11" dirty="0" smtClean="0">
                <a:solidFill>
                  <a:srgbClr val="FFFFFF"/>
                </a:solidFill>
                <a:latin typeface="Fira Sans Light"/>
              </a:rPr>
              <a:t>Siempre notifique a su Trabajador Social de RFA &amp; al Trabajador de Colocación cuando usted planea moverse y provea la nueva dirección</a:t>
            </a:r>
          </a:p>
          <a:p>
            <a:pPr marL="495744" lvl="1" indent="-247872">
              <a:lnSpc>
                <a:spcPts val="3214"/>
              </a:lnSpc>
              <a:buFont typeface="Arial"/>
              <a:buChar char="•"/>
            </a:pPr>
            <a:r>
              <a:rPr lang="es-US" sz="2296" spc="11" dirty="0" smtClean="0">
                <a:solidFill>
                  <a:srgbClr val="FFFFFF"/>
                </a:solidFill>
                <a:latin typeface="Fira Sans Light"/>
              </a:rPr>
              <a:t>La inspección del hogar debe ser aprobada en adelantado y no mas de 30 días de la fecha del cambio de domicilio, o los fondos pueden ser terminados</a:t>
            </a:r>
          </a:p>
          <a:p>
            <a:pPr marL="495744" lvl="1" indent="-247872">
              <a:lnSpc>
                <a:spcPts val="3214"/>
              </a:lnSpc>
              <a:buFont typeface="Arial"/>
              <a:buChar char="•"/>
            </a:pPr>
            <a:r>
              <a:rPr lang="es-US" sz="2296" spc="11" dirty="0" smtClean="0">
                <a:solidFill>
                  <a:srgbClr val="FFFFFF"/>
                </a:solidFill>
                <a:latin typeface="Fira Sans Light"/>
              </a:rPr>
              <a:t>Siempre notifique a su Trabajador Social de RFA de cualquier cambio significante en su hogar tal como: Alguien se mueve al hogar o se va.</a:t>
            </a:r>
            <a:endParaRPr lang="es-US" sz="2296" spc="11" dirty="0">
              <a:solidFill>
                <a:srgbClr val="FFFFFF"/>
              </a:solidFill>
              <a:latin typeface="Fira Sans Light"/>
            </a:endParaRPr>
          </a:p>
        </p:txBody>
      </p:sp>
      <p:sp>
        <p:nvSpPr>
          <p:cNvPr id="11" name="TextBox 11"/>
          <p:cNvSpPr txBox="1"/>
          <p:nvPr/>
        </p:nvSpPr>
        <p:spPr>
          <a:xfrm>
            <a:off x="9871210" y="1999990"/>
            <a:ext cx="7524446" cy="1846659"/>
          </a:xfrm>
          <a:prstGeom prst="rect">
            <a:avLst/>
          </a:prstGeom>
        </p:spPr>
        <p:txBody>
          <a:bodyPr wrap="square" lIns="0" tIns="0" rIns="0" bIns="0" rtlCol="0" anchor="t">
            <a:spAutoFit/>
          </a:bodyPr>
          <a:lstStyle/>
          <a:p>
            <a:pPr>
              <a:lnSpc>
                <a:spcPts val="4770"/>
              </a:lnSpc>
            </a:pPr>
            <a:r>
              <a:rPr lang="es-US" sz="3975" spc="119" dirty="0" smtClean="0">
                <a:solidFill>
                  <a:srgbClr val="FFFFFF"/>
                </a:solidFill>
                <a:latin typeface="Fira Sans Medium Bold"/>
              </a:rPr>
              <a:t>Otras Actualizaciones: Reubicación o Nueva Persona en el Hogar</a:t>
            </a:r>
            <a:endParaRPr lang="es-US" sz="3975" spc="119" dirty="0">
              <a:solidFill>
                <a:srgbClr val="FFFFFF"/>
              </a:solidFill>
              <a:latin typeface="Fira Sans Medium Bold"/>
            </a:endParaRPr>
          </a:p>
        </p:txBody>
      </p:sp>
      <p:grpSp>
        <p:nvGrpSpPr>
          <p:cNvPr id="12" name="Group 12"/>
          <p:cNvGrpSpPr/>
          <p:nvPr/>
        </p:nvGrpSpPr>
        <p:grpSpPr>
          <a:xfrm>
            <a:off x="0" y="9515475"/>
            <a:ext cx="18014795" cy="1543050"/>
            <a:chOff x="0" y="0"/>
            <a:chExt cx="4744637" cy="406400"/>
          </a:xfrm>
        </p:grpSpPr>
        <p:sp>
          <p:nvSpPr>
            <p:cNvPr id="13" name="Freeform 13"/>
            <p:cNvSpPr/>
            <p:nvPr/>
          </p:nvSpPr>
          <p:spPr>
            <a:xfrm>
              <a:off x="0" y="0"/>
              <a:ext cx="4744638" cy="406400"/>
            </a:xfrm>
            <a:custGeom>
              <a:avLst/>
              <a:gdLst/>
              <a:ahLst/>
              <a:cxnLst/>
              <a:rect l="l" t="t" r="r" b="b"/>
              <a:pathLst>
                <a:path w="4744638" h="406400">
                  <a:moveTo>
                    <a:pt x="4541438" y="0"/>
                  </a:moveTo>
                  <a:lnTo>
                    <a:pt x="0" y="0"/>
                  </a:lnTo>
                  <a:lnTo>
                    <a:pt x="0" y="406400"/>
                  </a:lnTo>
                  <a:lnTo>
                    <a:pt x="4541438" y="406400"/>
                  </a:lnTo>
                  <a:lnTo>
                    <a:pt x="4744638" y="203200"/>
                  </a:lnTo>
                  <a:lnTo>
                    <a:pt x="4541438" y="0"/>
                  </a:lnTo>
                  <a:close/>
                </a:path>
              </a:pathLst>
            </a:custGeom>
            <a:solidFill>
              <a:srgbClr val="769523"/>
            </a:solidFill>
          </p:spPr>
        </p:sp>
        <p:sp>
          <p:nvSpPr>
            <p:cNvPr id="14" name="TextBox 14"/>
            <p:cNvSpPr txBox="1"/>
            <p:nvPr/>
          </p:nvSpPr>
          <p:spPr>
            <a:xfrm>
              <a:off x="0" y="-47625"/>
              <a:ext cx="698500" cy="454025"/>
            </a:xfrm>
            <a:prstGeom prst="rect">
              <a:avLst/>
            </a:prstGeom>
          </p:spPr>
          <p:txBody>
            <a:bodyPr lIns="50800" tIns="50800" rIns="50800" bIns="50800" rtlCol="0" anchor="ctr"/>
            <a:lstStyle/>
            <a:p>
              <a:pPr algn="ctr">
                <a:lnSpc>
                  <a:spcPts val="3499"/>
                </a:lnSpc>
              </a:pPr>
              <a:endParaRPr/>
            </a:p>
          </p:txBody>
        </p:sp>
      </p:grpSp>
      <p:grpSp>
        <p:nvGrpSpPr>
          <p:cNvPr id="15" name="Group 15"/>
          <p:cNvGrpSpPr/>
          <p:nvPr/>
        </p:nvGrpSpPr>
        <p:grpSpPr>
          <a:xfrm rot="-10800000">
            <a:off x="273205" y="-771525"/>
            <a:ext cx="18014795" cy="1543050"/>
            <a:chOff x="0" y="0"/>
            <a:chExt cx="4744637" cy="406400"/>
          </a:xfrm>
        </p:grpSpPr>
        <p:sp>
          <p:nvSpPr>
            <p:cNvPr id="16" name="Freeform 16"/>
            <p:cNvSpPr/>
            <p:nvPr/>
          </p:nvSpPr>
          <p:spPr>
            <a:xfrm>
              <a:off x="0" y="0"/>
              <a:ext cx="4744638" cy="406400"/>
            </a:xfrm>
            <a:custGeom>
              <a:avLst/>
              <a:gdLst/>
              <a:ahLst/>
              <a:cxnLst/>
              <a:rect l="l" t="t" r="r" b="b"/>
              <a:pathLst>
                <a:path w="4744638" h="406400">
                  <a:moveTo>
                    <a:pt x="4541438" y="0"/>
                  </a:moveTo>
                  <a:lnTo>
                    <a:pt x="0" y="0"/>
                  </a:lnTo>
                  <a:lnTo>
                    <a:pt x="0" y="406400"/>
                  </a:lnTo>
                  <a:lnTo>
                    <a:pt x="4541438" y="406400"/>
                  </a:lnTo>
                  <a:lnTo>
                    <a:pt x="4744638" y="203200"/>
                  </a:lnTo>
                  <a:lnTo>
                    <a:pt x="4541438" y="0"/>
                  </a:lnTo>
                  <a:close/>
                </a:path>
              </a:pathLst>
            </a:custGeom>
            <a:solidFill>
              <a:srgbClr val="769523"/>
            </a:solidFill>
          </p:spPr>
        </p:sp>
        <p:sp>
          <p:nvSpPr>
            <p:cNvPr id="17" name="TextBox 17"/>
            <p:cNvSpPr txBox="1"/>
            <p:nvPr/>
          </p:nvSpPr>
          <p:spPr>
            <a:xfrm>
              <a:off x="0" y="-47625"/>
              <a:ext cx="698500" cy="454025"/>
            </a:xfrm>
            <a:prstGeom prst="rect">
              <a:avLst/>
            </a:prstGeom>
          </p:spPr>
          <p:txBody>
            <a:bodyPr lIns="50800" tIns="50800" rIns="50800" bIns="50800" rtlCol="0" anchor="ctr"/>
            <a:lstStyle/>
            <a:p>
              <a:pPr algn="ctr">
                <a:lnSpc>
                  <a:spcPts val="3499"/>
                </a:lnSpc>
              </a:pPr>
              <a:endParaRPr/>
            </a:p>
          </p:txBody>
        </p:sp>
      </p:grpSp>
      <p:sp>
        <p:nvSpPr>
          <p:cNvPr id="18" name="TextBox 18"/>
          <p:cNvSpPr txBox="1"/>
          <p:nvPr/>
        </p:nvSpPr>
        <p:spPr>
          <a:xfrm>
            <a:off x="1875365" y="2880278"/>
            <a:ext cx="5150565" cy="846386"/>
          </a:xfrm>
          <a:prstGeom prst="rect">
            <a:avLst/>
          </a:prstGeom>
        </p:spPr>
        <p:txBody>
          <a:bodyPr wrap="square" lIns="0" tIns="0" rIns="0" bIns="0" rtlCol="0" anchor="t">
            <a:spAutoFit/>
          </a:bodyPr>
          <a:lstStyle/>
          <a:p>
            <a:pPr algn="ctr">
              <a:lnSpc>
                <a:spcPts val="3263"/>
              </a:lnSpc>
            </a:pPr>
            <a:r>
              <a:rPr lang="en-US" sz="2330" dirty="0" smtClean="0">
                <a:solidFill>
                  <a:srgbClr val="193A4D"/>
                </a:solidFill>
                <a:latin typeface="Canva Sans 1 Bold"/>
              </a:rPr>
              <a:t>*Las </a:t>
            </a:r>
            <a:r>
              <a:rPr lang="es-US" sz="2330" dirty="0" smtClean="0">
                <a:solidFill>
                  <a:srgbClr val="193A4D"/>
                </a:solidFill>
                <a:latin typeface="Canva Sans 1 Bold"/>
              </a:rPr>
              <a:t>Familias de Apoyo Aprobadas son evaluadas cada  24 meses*</a:t>
            </a:r>
            <a:endParaRPr lang="es-US" sz="2330" dirty="0">
              <a:solidFill>
                <a:srgbClr val="193A4D"/>
              </a:solidFill>
              <a:latin typeface="Canva Sans 1 Bold"/>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88871" y="-97165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0210700" y="-568199"/>
            <a:ext cx="11774707" cy="10196366"/>
            <a:chOff x="0" y="0"/>
            <a:chExt cx="4282440" cy="3708400"/>
          </a:xfrm>
        </p:grpSpPr>
        <p:sp>
          <p:nvSpPr>
            <p:cNvPr id="6" name="Freeform 6"/>
            <p:cNvSpPr/>
            <p:nvPr/>
          </p:nvSpPr>
          <p:spPr>
            <a:xfrm flipH="1">
              <a:off x="0" y="0"/>
              <a:ext cx="4282440" cy="3708400"/>
            </a:xfrm>
            <a:custGeom>
              <a:avLst/>
              <a:gdLst/>
              <a:ahLst/>
              <a:cxnLst/>
              <a:rect l="l" t="t" r="r" b="b"/>
              <a:pathLst>
                <a:path w="4282440" h="3708400">
                  <a:moveTo>
                    <a:pt x="1070610" y="0"/>
                  </a:moveTo>
                  <a:lnTo>
                    <a:pt x="3211830" y="0"/>
                  </a:lnTo>
                  <a:lnTo>
                    <a:pt x="4282440" y="1854200"/>
                  </a:lnTo>
                  <a:lnTo>
                    <a:pt x="3211830" y="3708400"/>
                  </a:lnTo>
                  <a:lnTo>
                    <a:pt x="1070610" y="3708400"/>
                  </a:lnTo>
                  <a:lnTo>
                    <a:pt x="0" y="1854200"/>
                  </a:lnTo>
                  <a:close/>
                </a:path>
              </a:pathLst>
            </a:custGeom>
            <a:blipFill>
              <a:blip r:embed="rId2"/>
              <a:stretch>
                <a:fillRect l="-14987" r="-14987"/>
              </a:stretch>
            </a:blipFill>
          </p:spPr>
        </p:sp>
      </p:grpSp>
      <p:grpSp>
        <p:nvGrpSpPr>
          <p:cNvPr id="7" name="Group 7"/>
          <p:cNvGrpSpPr/>
          <p:nvPr/>
        </p:nvGrpSpPr>
        <p:grpSpPr>
          <a:xfrm>
            <a:off x="-458474" y="9515874"/>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9" name="Group 9"/>
          <p:cNvGrpSpPr/>
          <p:nvPr/>
        </p:nvGrpSpPr>
        <p:grpSpPr>
          <a:xfrm>
            <a:off x="228600" y="185547"/>
            <a:ext cx="10567538" cy="4592837"/>
            <a:chOff x="-340381" y="-306448"/>
            <a:chExt cx="14090050" cy="6123784"/>
          </a:xfrm>
        </p:grpSpPr>
        <p:grpSp>
          <p:nvGrpSpPr>
            <p:cNvPr id="10" name="Group 10"/>
            <p:cNvGrpSpPr/>
            <p:nvPr/>
          </p:nvGrpSpPr>
          <p:grpSpPr>
            <a:xfrm rot="-10800000">
              <a:off x="724829" y="3393494"/>
              <a:ext cx="456680" cy="395527"/>
              <a:chOff x="0" y="0"/>
              <a:chExt cx="6202680" cy="5372100"/>
            </a:xfrm>
          </p:grpSpPr>
          <p:sp>
            <p:nvSpPr>
              <p:cNvPr id="11" name="Freeform 11"/>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2" name="TextBox 12"/>
            <p:cNvSpPr txBox="1"/>
            <p:nvPr/>
          </p:nvSpPr>
          <p:spPr>
            <a:xfrm>
              <a:off x="-340381" y="-306448"/>
              <a:ext cx="13698169" cy="5027017"/>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13" name="TextBox 13"/>
            <p:cNvSpPr txBox="1"/>
            <p:nvPr/>
          </p:nvSpPr>
          <p:spPr>
            <a:xfrm>
              <a:off x="1678919" y="4620426"/>
              <a:ext cx="11406325" cy="1196910"/>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000000"/>
                  </a:solidFill>
                  <a:latin typeface="Fira Sans Medium"/>
                </a:rPr>
                <a:t>8 horas anualmente (en línea, virtual y en persona)</a:t>
              </a:r>
            </a:p>
            <a:p>
              <a:pPr marL="539749" lvl="1" indent="-269875">
                <a:lnSpc>
                  <a:spcPts val="3499"/>
                </a:lnSpc>
                <a:spcBef>
                  <a:spcPct val="0"/>
                </a:spcBef>
                <a:buFont typeface="Arial"/>
                <a:buChar char="•"/>
              </a:pPr>
              <a:r>
                <a:rPr lang="es-US" sz="2499" spc="12" dirty="0" smtClean="0">
                  <a:solidFill>
                    <a:srgbClr val="000000"/>
                  </a:solidFill>
                  <a:latin typeface="Fira Sans Medium"/>
                </a:rPr>
                <a:t>RCP &amp; Primeros Auxilios (cada 2 anos)</a:t>
              </a:r>
              <a:endParaRPr lang="es-US" sz="2499" spc="12" dirty="0">
                <a:solidFill>
                  <a:srgbClr val="000000"/>
                </a:solidFill>
                <a:latin typeface="Fira Sans Medium"/>
              </a:endParaRPr>
            </a:p>
          </p:txBody>
        </p:sp>
        <p:sp>
          <p:nvSpPr>
            <p:cNvPr id="14" name="TextBox 14"/>
            <p:cNvSpPr txBox="1"/>
            <p:nvPr/>
          </p:nvSpPr>
          <p:spPr>
            <a:xfrm>
              <a:off x="1429328" y="3184135"/>
              <a:ext cx="12320341" cy="1436291"/>
            </a:xfrm>
            <a:prstGeom prst="rect">
              <a:avLst/>
            </a:prstGeom>
          </p:spPr>
          <p:txBody>
            <a:bodyPr wrap="square"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Entrenamiento después de la aprobación (661-395-4991)</a:t>
              </a:r>
              <a:endParaRPr lang="es-US" sz="3500" spc="105" dirty="0">
                <a:solidFill>
                  <a:srgbClr val="769523"/>
                </a:solidFill>
                <a:latin typeface="Fira Sans Medium Bold"/>
              </a:endParaRPr>
            </a:p>
          </p:txBody>
        </p:sp>
      </p:grpSp>
      <p:grpSp>
        <p:nvGrpSpPr>
          <p:cNvPr id="15" name="Group 15"/>
          <p:cNvGrpSpPr/>
          <p:nvPr/>
        </p:nvGrpSpPr>
        <p:grpSpPr>
          <a:xfrm>
            <a:off x="1028700" y="5085556"/>
            <a:ext cx="8928712" cy="4734892"/>
            <a:chOff x="0" y="-9525"/>
            <a:chExt cx="11904950" cy="6313189"/>
          </a:xfrm>
        </p:grpSpPr>
        <p:grpSp>
          <p:nvGrpSpPr>
            <p:cNvPr id="16" name="Group 16"/>
            <p:cNvGrpSpPr/>
            <p:nvPr/>
          </p:nvGrpSpPr>
          <p:grpSpPr>
            <a:xfrm rot="-10800000">
              <a:off x="0" y="233966"/>
              <a:ext cx="456680" cy="395527"/>
              <a:chOff x="0" y="0"/>
              <a:chExt cx="6202680" cy="5372100"/>
            </a:xfrm>
          </p:grpSpPr>
          <p:sp>
            <p:nvSpPr>
              <p:cNvPr id="17" name="Freeform 17"/>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8" name="TextBox 18"/>
            <p:cNvSpPr txBox="1"/>
            <p:nvPr/>
          </p:nvSpPr>
          <p:spPr>
            <a:xfrm>
              <a:off x="952500" y="917575"/>
              <a:ext cx="10952450" cy="5386089"/>
            </a:xfrm>
            <a:prstGeom prst="rect">
              <a:avLst/>
            </a:prstGeom>
          </p:spPr>
          <p:txBody>
            <a:bodyPr lIns="0" tIns="0" rIns="0" bIns="0" rtlCol="0" anchor="t">
              <a:spAutoFit/>
            </a:bodyPr>
            <a:lstStyle/>
            <a:p>
              <a:pPr marL="539749" lvl="1" indent="-269875">
                <a:lnSpc>
                  <a:spcPts val="3499"/>
                </a:lnSpc>
                <a:buFont typeface="Arial"/>
                <a:buChar char="•"/>
              </a:pPr>
              <a:r>
                <a:rPr lang="es-US" sz="2499" spc="12" dirty="0" smtClean="0">
                  <a:solidFill>
                    <a:srgbClr val="000000"/>
                  </a:solidFill>
                  <a:latin typeface="Fira Sans Medium"/>
                </a:rPr>
                <a:t>Lastimadura o enfermedad que requiera atención medica de emergencia o hospitalización  </a:t>
              </a:r>
            </a:p>
            <a:p>
              <a:pPr marL="539749" lvl="1" indent="-269875">
                <a:lnSpc>
                  <a:spcPts val="3499"/>
                </a:lnSpc>
                <a:buFont typeface="Arial"/>
                <a:buChar char="•"/>
              </a:pPr>
              <a:r>
                <a:rPr lang="es-US" sz="2499" spc="12" dirty="0" smtClean="0">
                  <a:solidFill>
                    <a:srgbClr val="000000"/>
                  </a:solidFill>
                  <a:latin typeface="Fira Sans Medium"/>
                </a:rPr>
                <a:t>Reportar cualquier sospecha de abuso infantil/negligencia (661-631-6011)</a:t>
              </a:r>
            </a:p>
            <a:p>
              <a:pPr marL="539749" lvl="1" indent="-269875">
                <a:lnSpc>
                  <a:spcPts val="3499"/>
                </a:lnSpc>
                <a:buFont typeface="Arial"/>
                <a:buChar char="•"/>
              </a:pPr>
              <a:r>
                <a:rPr lang="es-US" sz="2499" spc="12" dirty="0" smtClean="0">
                  <a:solidFill>
                    <a:srgbClr val="000000"/>
                  </a:solidFill>
                  <a:latin typeface="Fira Sans Medium"/>
                </a:rPr>
                <a:t>CUALQUIER incidente inusual o ausencia (incluyendo fugitivos)</a:t>
              </a:r>
            </a:p>
            <a:p>
              <a:pPr marL="1079499" lvl="2" indent="-359833">
                <a:lnSpc>
                  <a:spcPts val="3499"/>
                </a:lnSpc>
                <a:buFont typeface="Arial"/>
                <a:buChar char="⚬"/>
              </a:pPr>
              <a:r>
                <a:rPr lang="es-US" sz="2499" spc="12" dirty="0" smtClean="0">
                  <a:solidFill>
                    <a:srgbClr val="000000"/>
                  </a:solidFill>
                  <a:latin typeface="Fira Sans Medium"/>
                </a:rPr>
                <a:t>Contacte a su Trabajador Social de RFA &amp;</a:t>
              </a:r>
            </a:p>
            <a:p>
              <a:pPr marL="1079499" lvl="2" indent="-359833">
                <a:lnSpc>
                  <a:spcPts val="3499"/>
                </a:lnSpc>
                <a:buFont typeface="Arial"/>
                <a:buChar char="⚬"/>
              </a:pPr>
              <a:r>
                <a:rPr lang="es-US" sz="2499" spc="12" dirty="0" smtClean="0">
                  <a:solidFill>
                    <a:srgbClr val="000000"/>
                  </a:solidFill>
                  <a:latin typeface="Fira Sans Medium"/>
                </a:rPr>
                <a:t>Contacte al Trabajador Social Primario del </a:t>
              </a:r>
              <a:r>
                <a:rPr lang="es-US" sz="2499" spc="12" dirty="0">
                  <a:solidFill>
                    <a:srgbClr val="000000"/>
                  </a:solidFill>
                  <a:latin typeface="Fira Sans Medium"/>
                </a:rPr>
                <a:t>Niño </a:t>
              </a:r>
              <a:endParaRPr lang="es-US" sz="2499" spc="12" dirty="0" smtClean="0">
                <a:solidFill>
                  <a:srgbClr val="000000"/>
                </a:solidFill>
                <a:latin typeface="Fira Sans Medium"/>
              </a:endParaRPr>
            </a:p>
            <a:p>
              <a:pPr marL="0" lvl="0" indent="0">
                <a:lnSpc>
                  <a:spcPts val="3499"/>
                </a:lnSpc>
                <a:spcBef>
                  <a:spcPct val="0"/>
                </a:spcBef>
              </a:pPr>
              <a:endParaRPr lang="en-US" sz="2499" spc="12" dirty="0">
                <a:solidFill>
                  <a:srgbClr val="000000"/>
                </a:solidFill>
                <a:latin typeface="Fira Sans Medium"/>
              </a:endParaRPr>
            </a:p>
          </p:txBody>
        </p:sp>
        <p:sp>
          <p:nvSpPr>
            <p:cNvPr id="19" name="TextBox 19"/>
            <p:cNvSpPr txBox="1"/>
            <p:nvPr/>
          </p:nvSpPr>
          <p:spPr>
            <a:xfrm>
              <a:off x="952500" y="-9525"/>
              <a:ext cx="10952450" cy="71814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El Padre de Crianza debe reportar:</a:t>
              </a:r>
              <a:endParaRPr lang="es-US" sz="3500" spc="105" dirty="0">
                <a:solidFill>
                  <a:srgbClr val="769523"/>
                </a:solidFill>
                <a:latin typeface="Fira Sans Medium Bold"/>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88871" y="-97165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0210700" y="-568199"/>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8124" t="-89797" b="-14944"/>
              </a:stretch>
            </a:blipFill>
          </p:spPr>
        </p:sp>
      </p:grpSp>
      <p:grpSp>
        <p:nvGrpSpPr>
          <p:cNvPr id="7" name="Group 7"/>
          <p:cNvGrpSpPr/>
          <p:nvPr/>
        </p:nvGrpSpPr>
        <p:grpSpPr>
          <a:xfrm>
            <a:off x="-458474" y="9127001"/>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9" name="TextBox 9"/>
          <p:cNvSpPr txBox="1"/>
          <p:nvPr/>
        </p:nvSpPr>
        <p:spPr>
          <a:xfrm>
            <a:off x="152400" y="114765"/>
            <a:ext cx="12344400" cy="3770263"/>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grpSp>
        <p:nvGrpSpPr>
          <p:cNvPr id="10" name="Group 10"/>
          <p:cNvGrpSpPr/>
          <p:nvPr/>
        </p:nvGrpSpPr>
        <p:grpSpPr>
          <a:xfrm rot="-10800000">
            <a:off x="1028700" y="2812181"/>
            <a:ext cx="342510" cy="296645"/>
            <a:chOff x="0" y="0"/>
            <a:chExt cx="6202680" cy="5372100"/>
          </a:xfrm>
        </p:grpSpPr>
        <p:sp>
          <p:nvSpPr>
            <p:cNvPr id="11" name="Freeform 11"/>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2" name="TextBox 12"/>
          <p:cNvSpPr txBox="1"/>
          <p:nvPr/>
        </p:nvSpPr>
        <p:spPr>
          <a:xfrm>
            <a:off x="152400" y="3313576"/>
            <a:ext cx="10355705" cy="5834931"/>
          </a:xfrm>
          <a:prstGeom prst="rect">
            <a:avLst/>
          </a:prstGeom>
        </p:spPr>
        <p:txBody>
          <a:bodyPr wrap="square" lIns="0" tIns="0" rIns="0" bIns="0" rtlCol="0" anchor="t">
            <a:spAutoFit/>
          </a:bodyPr>
          <a:lstStyle/>
          <a:p>
            <a:pPr marL="539749" lvl="1" indent="-269875">
              <a:lnSpc>
                <a:spcPts val="3499"/>
              </a:lnSpc>
              <a:buFont typeface="Arial"/>
              <a:buChar char="•"/>
            </a:pPr>
            <a:r>
              <a:rPr lang="es-US" sz="2499" spc="12" dirty="0" smtClean="0">
                <a:solidFill>
                  <a:srgbClr val="000000"/>
                </a:solidFill>
                <a:latin typeface="Fira Sans Medium"/>
              </a:rPr>
              <a:t>Asegúrese que los niños reciban servicios continuos médicos, dentales y educacionales</a:t>
            </a:r>
          </a:p>
          <a:p>
            <a:pPr marL="539749" lvl="1" indent="-269875">
              <a:lnSpc>
                <a:spcPts val="3499"/>
              </a:lnSpc>
              <a:buFont typeface="Arial"/>
              <a:buChar char="•"/>
            </a:pPr>
            <a:r>
              <a:rPr lang="es-US" sz="2499" spc="12" dirty="0" smtClean="0">
                <a:solidFill>
                  <a:srgbClr val="000000"/>
                </a:solidFill>
                <a:latin typeface="Fira Sans Medium"/>
              </a:rPr>
              <a:t>Mantener suministros de primeros auxilios </a:t>
            </a:r>
          </a:p>
          <a:p>
            <a:pPr marL="539749" lvl="1" indent="-269875">
              <a:lnSpc>
                <a:spcPts val="3499"/>
              </a:lnSpc>
              <a:buFont typeface="Arial"/>
              <a:buChar char="•"/>
            </a:pPr>
            <a:r>
              <a:rPr lang="es-US" sz="2499" spc="12" dirty="0" smtClean="0">
                <a:solidFill>
                  <a:srgbClr val="000000"/>
                </a:solidFill>
                <a:latin typeface="Fira Sans Medium"/>
              </a:rPr>
              <a:t>Mantener los registros de los niños y mantener la confidencialidad</a:t>
            </a:r>
          </a:p>
          <a:p>
            <a:pPr marL="539749" lvl="1" indent="-269875">
              <a:lnSpc>
                <a:spcPts val="3499"/>
              </a:lnSpc>
              <a:buFont typeface="Arial"/>
              <a:buChar char="•"/>
            </a:pPr>
            <a:r>
              <a:rPr lang="es-US" sz="2499" spc="12" dirty="0" smtClean="0">
                <a:solidFill>
                  <a:srgbClr val="000000"/>
                </a:solidFill>
                <a:latin typeface="Fira Sans Medium"/>
              </a:rPr>
              <a:t>Dos números telefónicos y si disponibles, dos correos electrónicos para contacto las 24 horas. El servicio telefónico debe estar funcionando todo el tiempo:</a:t>
            </a:r>
          </a:p>
          <a:p>
            <a:pPr marL="1079499" lvl="2" indent="-359833">
              <a:lnSpc>
                <a:spcPts val="3499"/>
              </a:lnSpc>
              <a:buFont typeface="Arial"/>
              <a:buChar char="⚬"/>
            </a:pPr>
            <a:r>
              <a:rPr lang="es-US" sz="2499" spc="12" dirty="0" smtClean="0">
                <a:solidFill>
                  <a:srgbClr val="000000"/>
                </a:solidFill>
                <a:latin typeface="Fira Sans Medium"/>
              </a:rPr>
              <a:t>Puede ser un celular, internet, o teléfono fijo</a:t>
            </a:r>
          </a:p>
          <a:p>
            <a:pPr marL="1079499" lvl="2" indent="-359833">
              <a:lnSpc>
                <a:spcPts val="3499"/>
              </a:lnSpc>
              <a:buFont typeface="Arial"/>
              <a:buChar char="⚬"/>
            </a:pPr>
            <a:r>
              <a:rPr lang="es-US" sz="2499" spc="12" dirty="0" smtClean="0">
                <a:solidFill>
                  <a:srgbClr val="000000"/>
                </a:solidFill>
                <a:latin typeface="Fira Sans Medium"/>
              </a:rPr>
              <a:t>Debe ser accesible al niño/NMD al menos que sea prohibido por una orden de la corte (</a:t>
            </a:r>
            <a:r>
              <a:rPr lang="es-US" sz="2499" spc="12" dirty="0" err="1" smtClean="0">
                <a:solidFill>
                  <a:srgbClr val="000000"/>
                </a:solidFill>
                <a:latin typeface="Fira Sans Medium"/>
              </a:rPr>
              <a:t>restricciónes</a:t>
            </a:r>
            <a:r>
              <a:rPr lang="es-US" sz="2499" spc="12" dirty="0" smtClean="0">
                <a:solidFill>
                  <a:srgbClr val="000000"/>
                </a:solidFill>
                <a:latin typeface="Fira Sans Medium"/>
              </a:rPr>
              <a:t> razonables deben ser aprobadas por el trabajador de colocación)</a:t>
            </a:r>
          </a:p>
          <a:p>
            <a:pPr marL="539749" lvl="1" indent="-269875">
              <a:lnSpc>
                <a:spcPts val="3499"/>
              </a:lnSpc>
              <a:spcBef>
                <a:spcPct val="0"/>
              </a:spcBef>
              <a:buFont typeface="Arial"/>
              <a:buChar char="•"/>
            </a:pPr>
            <a:r>
              <a:rPr lang="es-US" sz="2499" spc="12" dirty="0" smtClean="0">
                <a:solidFill>
                  <a:srgbClr val="000000"/>
                </a:solidFill>
                <a:latin typeface="Fira Sans Medium"/>
              </a:rPr>
              <a:t>Los Números de Emergencia deben ser en una locación visible en el hogar</a:t>
            </a:r>
            <a:endParaRPr lang="es-US" sz="2499" spc="12" dirty="0">
              <a:solidFill>
                <a:srgbClr val="000000"/>
              </a:solidFill>
              <a:latin typeface="Fira Sans Medium"/>
            </a:endParaRPr>
          </a:p>
        </p:txBody>
      </p:sp>
      <p:sp>
        <p:nvSpPr>
          <p:cNvPr id="13" name="TextBox 13"/>
          <p:cNvSpPr txBox="1"/>
          <p:nvPr/>
        </p:nvSpPr>
        <p:spPr>
          <a:xfrm>
            <a:off x="1741883" y="2684279"/>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Requisitos Generales</a:t>
            </a:r>
            <a:endParaRPr lang="es-US" sz="3500" spc="105" dirty="0">
              <a:solidFill>
                <a:srgbClr val="769523"/>
              </a:solidFill>
              <a:latin typeface="Fira Sans Medium Bo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351786" y="-567418"/>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415969"/>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58474" y="9127001"/>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TextBox 7"/>
          <p:cNvSpPr txBox="1"/>
          <p:nvPr/>
        </p:nvSpPr>
        <p:spPr>
          <a:xfrm>
            <a:off x="317810" y="114765"/>
            <a:ext cx="11035890" cy="3770263"/>
          </a:xfrm>
          <a:prstGeom prst="rect">
            <a:avLst/>
          </a:prstGeom>
        </p:spPr>
        <p:txBody>
          <a:bodyPr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grpSp>
        <p:nvGrpSpPr>
          <p:cNvPr id="8" name="Group 8"/>
          <p:cNvGrpSpPr/>
          <p:nvPr/>
        </p:nvGrpSpPr>
        <p:grpSpPr>
          <a:xfrm rot="-10800000">
            <a:off x="1028700" y="2812181"/>
            <a:ext cx="342510" cy="296645"/>
            <a:chOff x="0" y="0"/>
            <a:chExt cx="6202680" cy="5372100"/>
          </a:xfrm>
        </p:grpSpPr>
        <p:sp>
          <p:nvSpPr>
            <p:cNvPr id="9" name="Freeform 9"/>
            <p:cNvSpPr/>
            <p:nvPr/>
          </p:nvSpPr>
          <p:spPr>
            <a:xfrm>
              <a:off x="0" y="0"/>
              <a:ext cx="6202680" cy="5372100"/>
            </a:xfrm>
            <a:custGeom>
              <a:avLst/>
              <a:gdLst/>
              <a:ahLst/>
              <a:cxnLst/>
              <a:rect l="l" t="t" r="r" b="b"/>
              <a:pathLst>
                <a:path w="6202680" h="5372100">
                  <a:moveTo>
                    <a:pt x="4652010" y="0"/>
                  </a:moveTo>
                  <a:lnTo>
                    <a:pt x="1550670" y="0"/>
                  </a:lnTo>
                  <a:lnTo>
                    <a:pt x="0" y="2686050"/>
                  </a:lnTo>
                  <a:lnTo>
                    <a:pt x="1550670" y="5372100"/>
                  </a:lnTo>
                  <a:lnTo>
                    <a:pt x="4652010" y="5372100"/>
                  </a:lnTo>
                  <a:lnTo>
                    <a:pt x="6202680" y="2686050"/>
                  </a:lnTo>
                  <a:lnTo>
                    <a:pt x="4652010" y="0"/>
                  </a:lnTo>
                  <a:close/>
                </a:path>
              </a:pathLst>
            </a:custGeom>
            <a:solidFill>
              <a:srgbClr val="193A4D"/>
            </a:solidFill>
          </p:spPr>
        </p:sp>
      </p:grpSp>
      <p:sp>
        <p:nvSpPr>
          <p:cNvPr id="10" name="TextBox 10"/>
          <p:cNvSpPr txBox="1"/>
          <p:nvPr/>
        </p:nvSpPr>
        <p:spPr>
          <a:xfrm>
            <a:off x="833554" y="3313576"/>
            <a:ext cx="13873046" cy="5847755"/>
          </a:xfrm>
          <a:prstGeom prst="rect">
            <a:avLst/>
          </a:prstGeom>
        </p:spPr>
        <p:txBody>
          <a:bodyPr wrap="square" lIns="0" tIns="0" rIns="0" bIns="0" rtlCol="0" anchor="t">
            <a:spAutoFit/>
          </a:bodyPr>
          <a:lstStyle/>
          <a:p>
            <a:pPr marL="585700" lvl="1" indent="-292850">
              <a:lnSpc>
                <a:spcPts val="3797"/>
              </a:lnSpc>
              <a:buFont typeface="Arial"/>
              <a:buChar char="•"/>
            </a:pPr>
            <a:r>
              <a:rPr lang="es-US" sz="2712" spc="13" dirty="0" smtClean="0">
                <a:solidFill>
                  <a:srgbClr val="000000"/>
                </a:solidFill>
                <a:latin typeface="Fira Sans Medium"/>
              </a:rPr>
              <a:t>Mantenga un archivo impreso en el hogar que contenga </a:t>
            </a:r>
          </a:p>
          <a:p>
            <a:pPr marL="585700" lvl="1" indent="-292850">
              <a:lnSpc>
                <a:spcPts val="3797"/>
              </a:lnSpc>
              <a:buFont typeface="Arial"/>
              <a:buChar char="•"/>
            </a:pPr>
            <a:r>
              <a:rPr lang="es-US" sz="2712" spc="13" dirty="0" smtClean="0">
                <a:solidFill>
                  <a:srgbClr val="000000"/>
                </a:solidFill>
                <a:latin typeface="Fira Sans Medium"/>
              </a:rPr>
              <a:t>Información del </a:t>
            </a:r>
            <a:r>
              <a:rPr lang="es-US" sz="2712" spc="13" dirty="0">
                <a:solidFill>
                  <a:srgbClr val="000000"/>
                </a:solidFill>
                <a:latin typeface="Fira Sans Medium"/>
              </a:rPr>
              <a:t>Niño/</a:t>
            </a:r>
            <a:r>
              <a:rPr lang="es-US" sz="2712" spc="13" dirty="0" err="1">
                <a:solidFill>
                  <a:srgbClr val="000000"/>
                </a:solidFill>
                <a:latin typeface="Fira Sans Medium"/>
              </a:rPr>
              <a:t>NMD’s</a:t>
            </a:r>
            <a:r>
              <a:rPr lang="es-US" sz="2712" spc="13" dirty="0" smtClean="0">
                <a:solidFill>
                  <a:srgbClr val="000000"/>
                </a:solidFill>
                <a:latin typeface="Fira Sans Medium"/>
              </a:rPr>
              <a:t>, incluyendo nombre, fecha de nacimiento y cualquier condición medica.</a:t>
            </a:r>
          </a:p>
          <a:p>
            <a:pPr marL="1171400" lvl="2" indent="-390467">
              <a:lnSpc>
                <a:spcPts val="3797"/>
              </a:lnSpc>
              <a:buFont typeface="Arial"/>
              <a:buChar char="⚬"/>
            </a:pPr>
            <a:r>
              <a:rPr lang="es-US" sz="2712" spc="13" dirty="0" smtClean="0">
                <a:solidFill>
                  <a:srgbClr val="000000"/>
                </a:solidFill>
                <a:latin typeface="Fira Sans Medium"/>
              </a:rPr>
              <a:t>Según corresponda, los nombres de los proveedores de cuidados de la salud actual y cuidado de la salud mental del niño/</a:t>
            </a:r>
            <a:r>
              <a:rPr lang="es-US" sz="2712" spc="13" dirty="0" err="1" smtClean="0">
                <a:solidFill>
                  <a:srgbClr val="000000"/>
                </a:solidFill>
                <a:latin typeface="Fira Sans Medium"/>
              </a:rPr>
              <a:t>NMD’s</a:t>
            </a:r>
            <a:r>
              <a:rPr lang="es-US" sz="2712" spc="13" dirty="0" smtClean="0">
                <a:solidFill>
                  <a:srgbClr val="000000"/>
                </a:solidFill>
                <a:latin typeface="Fira Sans Medium"/>
              </a:rPr>
              <a:t>, incluyendo números de contacto de 24 horas.</a:t>
            </a:r>
          </a:p>
          <a:p>
            <a:pPr marL="1171400" lvl="2" indent="-390467">
              <a:lnSpc>
                <a:spcPts val="3797"/>
              </a:lnSpc>
              <a:buFont typeface="Arial"/>
              <a:buChar char="⚬"/>
            </a:pPr>
            <a:r>
              <a:rPr lang="es-US" sz="2712" spc="13" dirty="0" smtClean="0">
                <a:solidFill>
                  <a:srgbClr val="000000"/>
                </a:solidFill>
                <a:latin typeface="Fira Sans Medium"/>
              </a:rPr>
              <a:t>Información de contacto del Trabajador Social del niño/</a:t>
            </a:r>
            <a:r>
              <a:rPr lang="es-US" sz="2712" spc="13" dirty="0" err="1" smtClean="0">
                <a:solidFill>
                  <a:srgbClr val="000000"/>
                </a:solidFill>
                <a:latin typeface="Fira Sans Medium"/>
              </a:rPr>
              <a:t>NMD’s</a:t>
            </a:r>
            <a:r>
              <a:rPr lang="es-US" sz="2712" spc="13" dirty="0" smtClean="0">
                <a:solidFill>
                  <a:srgbClr val="000000"/>
                </a:solidFill>
                <a:latin typeface="Fira Sans Medium"/>
              </a:rPr>
              <a:t> y la agencia de colocación.</a:t>
            </a:r>
          </a:p>
          <a:p>
            <a:pPr marL="1171400" lvl="2" indent="-390467">
              <a:lnSpc>
                <a:spcPts val="3797"/>
              </a:lnSpc>
              <a:buFont typeface="Arial"/>
              <a:buChar char="⚬"/>
            </a:pPr>
            <a:r>
              <a:rPr lang="es-US" sz="2712" spc="13" dirty="0" smtClean="0">
                <a:solidFill>
                  <a:srgbClr val="000000"/>
                </a:solidFill>
                <a:latin typeface="Fira Sans Medium"/>
              </a:rPr>
              <a:t>Información de contacto de 24 horas de la Agencia de Bienestar Infantil del Condado o Departamento de Libertad Condicional.</a:t>
            </a:r>
          </a:p>
          <a:p>
            <a:pPr marL="585700" lvl="1" indent="-292850">
              <a:lnSpc>
                <a:spcPts val="3797"/>
              </a:lnSpc>
              <a:spcBef>
                <a:spcPct val="0"/>
              </a:spcBef>
              <a:buFont typeface="Arial"/>
              <a:buChar char="•"/>
            </a:pPr>
            <a:r>
              <a:rPr lang="es-US" sz="2712" spc="13" dirty="0" smtClean="0">
                <a:solidFill>
                  <a:srgbClr val="000000"/>
                </a:solidFill>
                <a:latin typeface="Fira Sans Medium"/>
              </a:rPr>
              <a:t>Usted puede pedirle al Trabajador Social del </a:t>
            </a:r>
            <a:r>
              <a:rPr lang="es-US" sz="2712" spc="13" dirty="0">
                <a:solidFill>
                  <a:srgbClr val="000000"/>
                </a:solidFill>
                <a:latin typeface="Fira Sans Medium"/>
              </a:rPr>
              <a:t>Niño/</a:t>
            </a:r>
            <a:r>
              <a:rPr lang="es-US" sz="2712" spc="13" dirty="0" err="1">
                <a:solidFill>
                  <a:srgbClr val="000000"/>
                </a:solidFill>
                <a:latin typeface="Fira Sans Medium"/>
              </a:rPr>
              <a:t>NMD’s</a:t>
            </a:r>
            <a:r>
              <a:rPr lang="es-US" sz="2712" spc="13" dirty="0">
                <a:solidFill>
                  <a:srgbClr val="000000"/>
                </a:solidFill>
                <a:latin typeface="Fira Sans Medium"/>
              </a:rPr>
              <a:t> </a:t>
            </a:r>
            <a:r>
              <a:rPr lang="es-US" sz="2712" spc="13" dirty="0" smtClean="0">
                <a:solidFill>
                  <a:srgbClr val="000000"/>
                </a:solidFill>
                <a:latin typeface="Fira Sans Medium"/>
              </a:rPr>
              <a:t>por un archivo de “</a:t>
            </a:r>
            <a:r>
              <a:rPr lang="es-US" sz="2712" spc="13" dirty="0" err="1" smtClean="0">
                <a:solidFill>
                  <a:srgbClr val="000000"/>
                </a:solidFill>
                <a:latin typeface="Fira Sans Medium"/>
              </a:rPr>
              <a:t>My</a:t>
            </a:r>
            <a:r>
              <a:rPr lang="es-US" sz="2712" spc="13" dirty="0" smtClean="0">
                <a:solidFill>
                  <a:srgbClr val="000000"/>
                </a:solidFill>
                <a:latin typeface="Fira Sans Medium"/>
              </a:rPr>
              <a:t> </a:t>
            </a:r>
            <a:r>
              <a:rPr lang="es-US" sz="2712" spc="13" dirty="0" err="1" smtClean="0">
                <a:solidFill>
                  <a:srgbClr val="000000"/>
                </a:solidFill>
                <a:latin typeface="Fira Sans Medium"/>
              </a:rPr>
              <a:t>Journey</a:t>
            </a:r>
            <a:r>
              <a:rPr lang="es-US" sz="2712" spc="13" dirty="0" smtClean="0">
                <a:solidFill>
                  <a:srgbClr val="000000"/>
                </a:solidFill>
                <a:latin typeface="Fira Sans Medium"/>
              </a:rPr>
              <a:t>” para cada niño/NMD colocado en su hogar.</a:t>
            </a:r>
            <a:endParaRPr lang="es-US" sz="2712" spc="13" dirty="0">
              <a:solidFill>
                <a:srgbClr val="000000"/>
              </a:solidFill>
              <a:latin typeface="Fira Sans Medium"/>
            </a:endParaRPr>
          </a:p>
        </p:txBody>
      </p:sp>
      <p:sp>
        <p:nvSpPr>
          <p:cNvPr id="11" name="TextBox 11"/>
          <p:cNvSpPr txBox="1"/>
          <p:nvPr/>
        </p:nvSpPr>
        <p:spPr>
          <a:xfrm>
            <a:off x="1741883" y="2684279"/>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Requisitos Generales</a:t>
            </a:r>
            <a:endParaRPr lang="es-US" sz="3500" spc="105" dirty="0">
              <a:solidFill>
                <a:srgbClr val="769523"/>
              </a:solidFill>
              <a:latin typeface="Fira Sans Medium Bold"/>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988871" y="-971650"/>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0210700" y="-568199"/>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25630" r="-3375"/>
              </a:stretch>
            </a:blipFill>
          </p:spPr>
        </p:sp>
      </p:grpSp>
      <p:grpSp>
        <p:nvGrpSpPr>
          <p:cNvPr id="7" name="Group 7"/>
          <p:cNvGrpSpPr/>
          <p:nvPr/>
        </p:nvGrpSpPr>
        <p:grpSpPr>
          <a:xfrm>
            <a:off x="-458474" y="9127001"/>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9" name="TextBox 9"/>
          <p:cNvSpPr txBox="1"/>
          <p:nvPr/>
        </p:nvSpPr>
        <p:spPr>
          <a:xfrm>
            <a:off x="317810" y="114765"/>
            <a:ext cx="11035890" cy="3770263"/>
          </a:xfrm>
          <a:prstGeom prst="rect">
            <a:avLst/>
          </a:prstGeom>
        </p:spPr>
        <p:txBody>
          <a:bodyPr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10" name="TextBox 10"/>
          <p:cNvSpPr txBox="1"/>
          <p:nvPr/>
        </p:nvSpPr>
        <p:spPr>
          <a:xfrm>
            <a:off x="317810" y="3727915"/>
            <a:ext cx="10185609" cy="5014193"/>
          </a:xfrm>
          <a:prstGeom prst="rect">
            <a:avLst/>
          </a:prstGeom>
        </p:spPr>
        <p:txBody>
          <a:bodyPr wrap="square" lIns="0" tIns="0" rIns="0" bIns="0" rtlCol="0" anchor="t">
            <a:spAutoFit/>
          </a:bodyPr>
          <a:lstStyle/>
          <a:p>
            <a:pPr>
              <a:lnSpc>
                <a:spcPts val="4059"/>
              </a:lnSpc>
            </a:pPr>
            <a:r>
              <a:rPr lang="es-US" sz="2899" spc="14" dirty="0" smtClean="0">
                <a:solidFill>
                  <a:srgbClr val="000000"/>
                </a:solidFill>
                <a:latin typeface="Fira Sans Medium"/>
              </a:rPr>
              <a:t>Llamadas de Consuelo</a:t>
            </a:r>
          </a:p>
          <a:p>
            <a:pPr marL="539749" lvl="1" indent="-269875">
              <a:lnSpc>
                <a:spcPts val="3499"/>
              </a:lnSpc>
              <a:buFont typeface="Arial"/>
              <a:buChar char="•"/>
            </a:pPr>
            <a:r>
              <a:rPr lang="es-US" sz="2499" spc="12" dirty="0" smtClean="0">
                <a:solidFill>
                  <a:srgbClr val="000000"/>
                </a:solidFill>
                <a:latin typeface="Fira Sans Medium"/>
              </a:rPr>
              <a:t>Por Código de la Sección de Bienestar e Institución 308(a) los padres biológicos DEBEN ser proveídos un numero telefónico donde el niño puede ser localizado</a:t>
            </a:r>
          </a:p>
          <a:p>
            <a:pPr marL="539749" lvl="1" indent="-269875">
              <a:lnSpc>
                <a:spcPts val="3499"/>
              </a:lnSpc>
              <a:buFont typeface="Arial"/>
              <a:buChar char="•"/>
            </a:pPr>
            <a:r>
              <a:rPr lang="es-US" sz="2499" spc="12" dirty="0" smtClean="0">
                <a:solidFill>
                  <a:srgbClr val="000000"/>
                </a:solidFill>
                <a:latin typeface="Fira Sans Medium"/>
              </a:rPr>
              <a:t>El numero telefónico que usted tiene listado como su contacto primario será proveído, al menos que usted provea uno alternativo </a:t>
            </a:r>
          </a:p>
          <a:p>
            <a:pPr marL="539749" lvl="1" indent="-269875">
              <a:lnSpc>
                <a:spcPts val="3499"/>
              </a:lnSpc>
              <a:buFont typeface="Arial"/>
              <a:buChar char="•"/>
            </a:pPr>
            <a:r>
              <a:rPr lang="es-US" sz="2499" spc="12" dirty="0" smtClean="0">
                <a:solidFill>
                  <a:srgbClr val="000000"/>
                </a:solidFill>
                <a:latin typeface="Fira Sans Medium"/>
              </a:rPr>
              <a:t>Meta: Para hacer una conexión y trabajar como una parte del mismo equipo del niño.</a:t>
            </a:r>
          </a:p>
          <a:p>
            <a:pPr marL="1079499" lvl="2" indent="-359833">
              <a:lnSpc>
                <a:spcPts val="3499"/>
              </a:lnSpc>
              <a:spcBef>
                <a:spcPct val="0"/>
              </a:spcBef>
              <a:buFont typeface="Arial"/>
              <a:buChar char="⚬"/>
            </a:pPr>
            <a:r>
              <a:rPr lang="es-US" sz="2499" spc="12" dirty="0" smtClean="0">
                <a:solidFill>
                  <a:srgbClr val="000000"/>
                </a:solidFill>
                <a:latin typeface="Fira Sans Medium"/>
              </a:rPr>
              <a:t>Pregunte sobre las necesidades medicas, alergias, comidas favoritas, rutinas, programas favoritos, apodos, etc...</a:t>
            </a:r>
            <a:endParaRPr lang="es-US" sz="2499" spc="12" dirty="0">
              <a:solidFill>
                <a:srgbClr val="000000"/>
              </a:solidFill>
              <a:latin typeface="Fira Sans Medium"/>
            </a:endParaRPr>
          </a:p>
        </p:txBody>
      </p:sp>
      <p:sp>
        <p:nvSpPr>
          <p:cNvPr id="11" name="TextBox 11"/>
          <p:cNvSpPr txBox="1"/>
          <p:nvPr/>
        </p:nvSpPr>
        <p:spPr>
          <a:xfrm>
            <a:off x="473431" y="2949120"/>
            <a:ext cx="8554744" cy="542925"/>
          </a:xfrm>
          <a:prstGeom prst="rect">
            <a:avLst/>
          </a:prstGeom>
        </p:spPr>
        <p:txBody>
          <a:bodyPr lIns="0" tIns="0" rIns="0" bIns="0" rtlCol="0" anchor="t">
            <a:spAutoFit/>
          </a:bodyPr>
          <a:lstStyle/>
          <a:p>
            <a:pPr marL="0" lvl="0" indent="0">
              <a:lnSpc>
                <a:spcPts val="4200"/>
              </a:lnSpc>
              <a:spcBef>
                <a:spcPct val="0"/>
              </a:spcBef>
            </a:pPr>
            <a:r>
              <a:rPr lang="es-US" sz="3500" spc="105" dirty="0" smtClean="0">
                <a:solidFill>
                  <a:srgbClr val="769523"/>
                </a:solidFill>
                <a:latin typeface="Fira Sans Medium Bold"/>
              </a:rPr>
              <a:t>Requisitos Generales</a:t>
            </a:r>
            <a:endParaRPr lang="es-US" sz="3500" spc="105" dirty="0">
              <a:solidFill>
                <a:srgbClr val="769523"/>
              </a:solidFill>
              <a:latin typeface="Fira Sans Medium Bold"/>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10700" y="-971650"/>
            <a:ext cx="12581974"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769523"/>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a:grpSpLocks noChangeAspect="1"/>
          </p:cNvGrpSpPr>
          <p:nvPr/>
        </p:nvGrpSpPr>
        <p:grpSpPr>
          <a:xfrm>
            <a:off x="10210700" y="-568199"/>
            <a:ext cx="11774707" cy="10196366"/>
            <a:chOff x="0" y="0"/>
            <a:chExt cx="4282440" cy="3708400"/>
          </a:xfrm>
        </p:grpSpPr>
        <p:sp>
          <p:nvSpPr>
            <p:cNvPr id="6" name="Freeform 6"/>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16853" r="-4304"/>
              </a:stretch>
            </a:blipFill>
          </p:spPr>
        </p:sp>
      </p:grpSp>
      <p:grpSp>
        <p:nvGrpSpPr>
          <p:cNvPr id="7" name="Group 7"/>
          <p:cNvGrpSpPr/>
          <p:nvPr/>
        </p:nvGrpSpPr>
        <p:grpSpPr>
          <a:xfrm>
            <a:off x="-458474" y="9127001"/>
            <a:ext cx="19436323" cy="1542251"/>
            <a:chOff x="0" y="0"/>
            <a:chExt cx="67702242" cy="5372100"/>
          </a:xfrm>
        </p:grpSpPr>
        <p:sp>
          <p:nvSpPr>
            <p:cNvPr id="8" name="Freeform 8"/>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9" name="TextBox 9"/>
          <p:cNvSpPr txBox="1"/>
          <p:nvPr/>
        </p:nvSpPr>
        <p:spPr>
          <a:xfrm>
            <a:off x="220236" y="31130"/>
            <a:ext cx="12428963" cy="3770263"/>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10" name="TextBox 10"/>
          <p:cNvSpPr txBox="1"/>
          <p:nvPr/>
        </p:nvSpPr>
        <p:spPr>
          <a:xfrm>
            <a:off x="35827" y="2344122"/>
            <a:ext cx="10982140" cy="7284045"/>
          </a:xfrm>
          <a:prstGeom prst="rect">
            <a:avLst/>
          </a:prstGeom>
        </p:spPr>
        <p:txBody>
          <a:bodyPr wrap="square" lIns="0" tIns="0" rIns="0" bIns="0" rtlCol="0" anchor="t">
            <a:spAutoFit/>
          </a:bodyPr>
          <a:lstStyle/>
          <a:p>
            <a:pPr>
              <a:lnSpc>
                <a:spcPts val="4059"/>
              </a:lnSpc>
            </a:pPr>
            <a:r>
              <a:rPr lang="en-US" sz="2899" spc="14" dirty="0" smtClean="0">
                <a:solidFill>
                  <a:srgbClr val="000000"/>
                </a:solidFill>
                <a:latin typeface="Fira Sans Medium"/>
              </a:rPr>
              <a:t>¡</a:t>
            </a:r>
            <a:r>
              <a:rPr lang="es-US" sz="2899" spc="14" dirty="0" smtClean="0">
                <a:solidFill>
                  <a:srgbClr val="000000"/>
                </a:solidFill>
                <a:latin typeface="Fira Sans Medium"/>
              </a:rPr>
              <a:t>ABSOLUTAMENTE NO CASTIGO CORPORAL!</a:t>
            </a:r>
          </a:p>
          <a:p>
            <a:pPr marL="626107" lvl="1" indent="-313054">
              <a:lnSpc>
                <a:spcPts val="4059"/>
              </a:lnSpc>
              <a:buFont typeface="Arial"/>
              <a:buChar char="•"/>
            </a:pPr>
            <a:r>
              <a:rPr lang="es-US" sz="2899" spc="14" dirty="0" smtClean="0">
                <a:solidFill>
                  <a:srgbClr val="000000"/>
                </a:solidFill>
                <a:latin typeface="Fira Sans Medium"/>
              </a:rPr>
              <a:t>¡Azotar el niño de otro padre es asalto físico!</a:t>
            </a:r>
          </a:p>
          <a:p>
            <a:pPr marL="626107" lvl="1" indent="-313054">
              <a:lnSpc>
                <a:spcPts val="4059"/>
              </a:lnSpc>
              <a:buFont typeface="Arial"/>
              <a:buChar char="•"/>
            </a:pPr>
            <a:r>
              <a:rPr lang="es-US" sz="2899" spc="14" dirty="0" smtClean="0">
                <a:solidFill>
                  <a:srgbClr val="000000"/>
                </a:solidFill>
                <a:latin typeface="Fira Sans Medium"/>
              </a:rPr>
              <a:t>¡Los Niños en Cuidado han sufrido abuso físico y emocional, azotar repite el abuso!</a:t>
            </a:r>
          </a:p>
          <a:p>
            <a:pPr>
              <a:lnSpc>
                <a:spcPts val="4059"/>
              </a:lnSpc>
            </a:pPr>
            <a:r>
              <a:rPr lang="es-US" sz="2899" spc="14" dirty="0" smtClean="0">
                <a:solidFill>
                  <a:srgbClr val="ED1C24"/>
                </a:solidFill>
                <a:latin typeface="Fira Sans Medium"/>
              </a:rPr>
              <a:t>PROHIBIDO. . . . . .</a:t>
            </a:r>
          </a:p>
          <a:p>
            <a:pPr marL="626107" lvl="1" indent="-313054">
              <a:lnSpc>
                <a:spcPts val="4059"/>
              </a:lnSpc>
              <a:buFont typeface="Arial"/>
              <a:buChar char="•"/>
            </a:pPr>
            <a:r>
              <a:rPr lang="es-US" sz="2899" spc="14" dirty="0" smtClean="0">
                <a:solidFill>
                  <a:srgbClr val="000000"/>
                </a:solidFill>
                <a:latin typeface="Fira Sans Medium"/>
              </a:rPr>
              <a:t>Azotar</a:t>
            </a:r>
          </a:p>
          <a:p>
            <a:pPr marL="626107" lvl="1" indent="-313054">
              <a:lnSpc>
                <a:spcPts val="4059"/>
              </a:lnSpc>
              <a:buFont typeface="Arial"/>
              <a:buChar char="•"/>
            </a:pPr>
            <a:r>
              <a:rPr lang="es-US" sz="2899" spc="14" dirty="0" smtClean="0">
                <a:solidFill>
                  <a:srgbClr val="000000"/>
                </a:solidFill>
                <a:latin typeface="Fira Sans Medium"/>
              </a:rPr>
              <a:t>Pegar</a:t>
            </a:r>
          </a:p>
          <a:p>
            <a:pPr marL="626107" lvl="1" indent="-313054">
              <a:lnSpc>
                <a:spcPts val="4059"/>
              </a:lnSpc>
              <a:buFont typeface="Arial"/>
              <a:buChar char="•"/>
            </a:pPr>
            <a:r>
              <a:rPr lang="es-US" sz="2899" spc="14" dirty="0" smtClean="0">
                <a:solidFill>
                  <a:srgbClr val="000000"/>
                </a:solidFill>
                <a:latin typeface="Fira Sans Medium"/>
              </a:rPr>
              <a:t>Cachetear </a:t>
            </a:r>
          </a:p>
          <a:p>
            <a:pPr marL="626107" lvl="1" indent="-313054">
              <a:lnSpc>
                <a:spcPts val="4059"/>
              </a:lnSpc>
              <a:buFont typeface="Arial"/>
              <a:buChar char="•"/>
            </a:pPr>
            <a:r>
              <a:rPr lang="es-US" sz="2899" spc="14" dirty="0" smtClean="0">
                <a:solidFill>
                  <a:srgbClr val="000000"/>
                </a:solidFill>
                <a:latin typeface="Fira Sans Medium"/>
              </a:rPr>
              <a:t>Jalar el Cabello</a:t>
            </a:r>
          </a:p>
          <a:p>
            <a:pPr marL="626107" lvl="1" indent="-313054">
              <a:lnSpc>
                <a:spcPts val="4059"/>
              </a:lnSpc>
              <a:buFont typeface="Arial"/>
              <a:buChar char="•"/>
            </a:pPr>
            <a:r>
              <a:rPr lang="es-US" sz="2899" spc="14" dirty="0" smtClean="0">
                <a:solidFill>
                  <a:srgbClr val="000000"/>
                </a:solidFill>
                <a:latin typeface="Fira Sans Medium"/>
              </a:rPr>
              <a:t>Pellizcar</a:t>
            </a:r>
          </a:p>
          <a:p>
            <a:pPr marL="626107" lvl="1" indent="-313054">
              <a:lnSpc>
                <a:spcPts val="4059"/>
              </a:lnSpc>
              <a:buFont typeface="Arial"/>
              <a:buChar char="•"/>
            </a:pPr>
            <a:r>
              <a:rPr lang="es-US" sz="2899" spc="14" dirty="0" smtClean="0">
                <a:solidFill>
                  <a:srgbClr val="000000"/>
                </a:solidFill>
                <a:latin typeface="Fira Sans Medium"/>
              </a:rPr>
              <a:t>Patear, etc. </a:t>
            </a:r>
          </a:p>
          <a:p>
            <a:pPr>
              <a:lnSpc>
                <a:spcPts val="4059"/>
              </a:lnSpc>
            </a:pPr>
            <a:r>
              <a:rPr lang="es-US" sz="2899" spc="14" dirty="0" smtClean="0">
                <a:solidFill>
                  <a:srgbClr val="000000"/>
                </a:solidFill>
                <a:latin typeface="Fira Sans Medium"/>
              </a:rPr>
              <a:t>•No debe haber castigo corporal del hijo biológico frente al niño de crianza.</a:t>
            </a:r>
          </a:p>
          <a:p>
            <a:pPr marL="1079499" lvl="2" indent="-359833">
              <a:lnSpc>
                <a:spcPts val="3499"/>
              </a:lnSpc>
              <a:spcBef>
                <a:spcPct val="0"/>
              </a:spcBef>
              <a:buFont typeface="Arial"/>
              <a:buChar char="⚬"/>
            </a:pPr>
            <a:endParaRPr lang="en-US" sz="2899" spc="14" dirty="0">
              <a:solidFill>
                <a:srgbClr val="000000"/>
              </a:solidFill>
              <a:latin typeface="Fira Sans Medium"/>
            </a:endParaRPr>
          </a:p>
        </p:txBody>
      </p:sp>
      <p:sp>
        <p:nvSpPr>
          <p:cNvPr id="11" name="Freeform 11"/>
          <p:cNvSpPr/>
          <p:nvPr/>
        </p:nvSpPr>
        <p:spPr>
          <a:xfrm>
            <a:off x="10836559" y="800117"/>
            <a:ext cx="7451441" cy="7403980"/>
          </a:xfrm>
          <a:custGeom>
            <a:avLst/>
            <a:gdLst/>
            <a:ahLst/>
            <a:cxnLst/>
            <a:rect l="l" t="t" r="r" b="b"/>
            <a:pathLst>
              <a:path w="7451441" h="7403980">
                <a:moveTo>
                  <a:pt x="0" y="0"/>
                </a:moveTo>
                <a:lnTo>
                  <a:pt x="7451441" y="0"/>
                </a:lnTo>
                <a:lnTo>
                  <a:pt x="7451441" y="7403980"/>
                </a:lnTo>
                <a:lnTo>
                  <a:pt x="0" y="7403980"/>
                </a:lnTo>
                <a:lnTo>
                  <a:pt x="0" y="0"/>
                </a:lnTo>
                <a:close/>
              </a:path>
            </a:pathLst>
          </a:custGeom>
          <a:blipFill>
            <a:blip r:embed="rId3"/>
            <a:stretch>
              <a:fillRect/>
            </a:stretch>
          </a:blipFill>
        </p:spPr>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1023299"/>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DFDFC"/>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58474" y="9127001"/>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Freeform 7"/>
          <p:cNvSpPr/>
          <p:nvPr/>
        </p:nvSpPr>
        <p:spPr>
          <a:xfrm rot="67538">
            <a:off x="11766572" y="166567"/>
            <a:ext cx="4676300" cy="9046673"/>
          </a:xfrm>
          <a:custGeom>
            <a:avLst/>
            <a:gdLst/>
            <a:ahLst/>
            <a:cxnLst/>
            <a:rect l="l" t="t" r="r" b="b"/>
            <a:pathLst>
              <a:path w="4676300" h="9046673">
                <a:moveTo>
                  <a:pt x="0" y="0"/>
                </a:moveTo>
                <a:lnTo>
                  <a:pt x="4676300" y="0"/>
                </a:lnTo>
                <a:lnTo>
                  <a:pt x="4676300" y="9046673"/>
                </a:lnTo>
                <a:lnTo>
                  <a:pt x="0" y="9046673"/>
                </a:lnTo>
                <a:lnTo>
                  <a:pt x="0" y="0"/>
                </a:lnTo>
                <a:close/>
              </a:path>
            </a:pathLst>
          </a:custGeom>
          <a:blipFill>
            <a:blip r:embed="rId2"/>
            <a:stretch>
              <a:fillRect/>
            </a:stretch>
          </a:blipFill>
        </p:spPr>
      </p:sp>
      <p:sp>
        <p:nvSpPr>
          <p:cNvPr id="8" name="TextBox 8"/>
          <p:cNvSpPr txBox="1"/>
          <p:nvPr/>
        </p:nvSpPr>
        <p:spPr>
          <a:xfrm>
            <a:off x="220236" y="31130"/>
            <a:ext cx="13281463" cy="3770263"/>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9" name="TextBox 9"/>
          <p:cNvSpPr txBox="1"/>
          <p:nvPr/>
        </p:nvSpPr>
        <p:spPr>
          <a:xfrm>
            <a:off x="388103" y="2611755"/>
            <a:ext cx="13113597" cy="5924699"/>
          </a:xfrm>
          <a:prstGeom prst="rect">
            <a:avLst/>
          </a:prstGeom>
        </p:spPr>
        <p:txBody>
          <a:bodyPr lIns="0" tIns="0" rIns="0" bIns="0" rtlCol="0" anchor="t">
            <a:spAutoFit/>
          </a:bodyPr>
          <a:lstStyle/>
          <a:p>
            <a:pPr algn="ctr">
              <a:lnSpc>
                <a:spcPts val="6863"/>
              </a:lnSpc>
            </a:pPr>
            <a:r>
              <a:rPr lang="es-US" sz="4902" spc="24" dirty="0" smtClean="0">
                <a:solidFill>
                  <a:srgbClr val="769523"/>
                </a:solidFill>
                <a:latin typeface="Fira Sans Medium"/>
              </a:rPr>
              <a:t>¡La Disciplina es Necesaria!</a:t>
            </a:r>
          </a:p>
          <a:p>
            <a:pPr>
              <a:lnSpc>
                <a:spcPts val="4975"/>
              </a:lnSpc>
            </a:pPr>
            <a:endParaRPr lang="es-US" sz="4902" spc="24" dirty="0" smtClean="0">
              <a:solidFill>
                <a:srgbClr val="769523"/>
              </a:solidFill>
              <a:latin typeface="Fira Sans Medium"/>
            </a:endParaRPr>
          </a:p>
          <a:p>
            <a:pPr>
              <a:lnSpc>
                <a:spcPts val="4975"/>
              </a:lnSpc>
            </a:pPr>
            <a:r>
              <a:rPr lang="es-US" sz="3554" spc="17" dirty="0" smtClean="0">
                <a:solidFill>
                  <a:srgbClr val="000000"/>
                </a:solidFill>
                <a:latin typeface="Fira Sans Medium"/>
              </a:rPr>
              <a:t>Considere otras estrategias aprobadas:</a:t>
            </a:r>
          </a:p>
          <a:p>
            <a:pPr marL="767327" lvl="1" indent="-383663">
              <a:lnSpc>
                <a:spcPts val="4975"/>
              </a:lnSpc>
              <a:buFont typeface="Arial"/>
              <a:buChar char="•"/>
            </a:pPr>
            <a:r>
              <a:rPr lang="es-US" sz="3554" spc="17" dirty="0" smtClean="0">
                <a:solidFill>
                  <a:srgbClr val="000000"/>
                </a:solidFill>
                <a:latin typeface="Fira Sans Medium"/>
              </a:rPr>
              <a:t>Tiempo fuera</a:t>
            </a:r>
          </a:p>
          <a:p>
            <a:pPr marL="767327" lvl="1" indent="-383663">
              <a:lnSpc>
                <a:spcPts val="4975"/>
              </a:lnSpc>
              <a:buFont typeface="Arial"/>
              <a:buChar char="•"/>
            </a:pPr>
            <a:r>
              <a:rPr lang="es-US" sz="3554" spc="17" dirty="0" smtClean="0">
                <a:solidFill>
                  <a:srgbClr val="000000"/>
                </a:solidFill>
                <a:latin typeface="Fira Sans Medium"/>
              </a:rPr>
              <a:t>Remover privilegios</a:t>
            </a:r>
          </a:p>
          <a:p>
            <a:pPr marL="767327" lvl="1" indent="-383663">
              <a:lnSpc>
                <a:spcPts val="4975"/>
              </a:lnSpc>
              <a:buFont typeface="Arial"/>
              <a:buChar char="•"/>
            </a:pPr>
            <a:r>
              <a:rPr lang="es-US" sz="3554" spc="17" dirty="0" smtClean="0">
                <a:solidFill>
                  <a:srgbClr val="000000"/>
                </a:solidFill>
                <a:latin typeface="Fira Sans Medium"/>
              </a:rPr>
              <a:t>Disciplina Positiva </a:t>
            </a:r>
          </a:p>
          <a:p>
            <a:pPr marL="767327" lvl="1" indent="-383663">
              <a:lnSpc>
                <a:spcPts val="4975"/>
              </a:lnSpc>
              <a:buFont typeface="Arial"/>
              <a:buChar char="•"/>
            </a:pPr>
            <a:r>
              <a:rPr lang="es-US" sz="3554" spc="17" dirty="0" smtClean="0">
                <a:solidFill>
                  <a:srgbClr val="000000"/>
                </a:solidFill>
                <a:latin typeface="Fira Sans Medium"/>
              </a:rPr>
              <a:t>Manejo de Conducta</a:t>
            </a:r>
          </a:p>
          <a:p>
            <a:pPr marL="767327" lvl="1" indent="-383663">
              <a:lnSpc>
                <a:spcPts val="4975"/>
              </a:lnSpc>
              <a:buFont typeface="Arial"/>
              <a:buChar char="•"/>
            </a:pPr>
            <a:r>
              <a:rPr lang="es-US" sz="3554" spc="17" dirty="0" smtClean="0">
                <a:solidFill>
                  <a:srgbClr val="000000"/>
                </a:solidFill>
                <a:latin typeface="Fira Sans Medium"/>
              </a:rPr>
              <a:t>Consejería – Para Toda la Familia</a:t>
            </a:r>
          </a:p>
          <a:p>
            <a:pPr>
              <a:lnSpc>
                <a:spcPts val="4289"/>
              </a:lnSpc>
              <a:spcBef>
                <a:spcPct val="0"/>
              </a:spcBef>
            </a:pPr>
            <a:endParaRPr lang="en-US" sz="3554" spc="17" dirty="0">
              <a:solidFill>
                <a:srgbClr val="000000"/>
              </a:solidFill>
              <a:latin typeface="Fira Sans Medium"/>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1023299"/>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DFDFC"/>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31295" y="9779287"/>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7" name="Group 7"/>
          <p:cNvGrpSpPr/>
          <p:nvPr/>
        </p:nvGrpSpPr>
        <p:grpSpPr>
          <a:xfrm>
            <a:off x="12613131" y="164480"/>
            <a:ext cx="5493662" cy="9525929"/>
            <a:chOff x="0" y="0"/>
            <a:chExt cx="1446890" cy="2508887"/>
          </a:xfrm>
        </p:grpSpPr>
        <p:sp>
          <p:nvSpPr>
            <p:cNvPr id="8" name="Freeform 8"/>
            <p:cNvSpPr/>
            <p:nvPr/>
          </p:nvSpPr>
          <p:spPr>
            <a:xfrm>
              <a:off x="0" y="0"/>
              <a:ext cx="1446890" cy="2508887"/>
            </a:xfrm>
            <a:custGeom>
              <a:avLst/>
              <a:gdLst/>
              <a:ahLst/>
              <a:cxnLst/>
              <a:rect l="l" t="t" r="r" b="b"/>
              <a:pathLst>
                <a:path w="1446890" h="2508887">
                  <a:moveTo>
                    <a:pt x="0" y="0"/>
                  </a:moveTo>
                  <a:lnTo>
                    <a:pt x="1446890" y="0"/>
                  </a:lnTo>
                  <a:lnTo>
                    <a:pt x="1446890" y="2508887"/>
                  </a:lnTo>
                  <a:lnTo>
                    <a:pt x="0" y="2508887"/>
                  </a:lnTo>
                  <a:close/>
                </a:path>
              </a:pathLst>
            </a:custGeom>
            <a:solidFill>
              <a:srgbClr val="415969"/>
            </a:solidFill>
          </p:spPr>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10" name="Freeform 10"/>
          <p:cNvSpPr/>
          <p:nvPr/>
        </p:nvSpPr>
        <p:spPr>
          <a:xfrm>
            <a:off x="12865720" y="397262"/>
            <a:ext cx="4962293" cy="9028306"/>
          </a:xfrm>
          <a:custGeom>
            <a:avLst/>
            <a:gdLst/>
            <a:ahLst/>
            <a:cxnLst/>
            <a:rect l="l" t="t" r="r" b="b"/>
            <a:pathLst>
              <a:path w="4962293" h="9028306">
                <a:moveTo>
                  <a:pt x="0" y="0"/>
                </a:moveTo>
                <a:lnTo>
                  <a:pt x="4962292" y="0"/>
                </a:lnTo>
                <a:lnTo>
                  <a:pt x="4962292" y="9028306"/>
                </a:lnTo>
                <a:lnTo>
                  <a:pt x="0" y="9028306"/>
                </a:lnTo>
                <a:lnTo>
                  <a:pt x="0" y="0"/>
                </a:lnTo>
                <a:close/>
              </a:path>
            </a:pathLst>
          </a:custGeom>
          <a:blipFill>
            <a:blip r:embed="rId2"/>
            <a:stretch>
              <a:fillRect l="-41945" t="-12521" r="-48187"/>
            </a:stretch>
          </a:blipFill>
        </p:spPr>
      </p:sp>
      <p:sp>
        <p:nvSpPr>
          <p:cNvPr id="11" name="TextBox 11"/>
          <p:cNvSpPr txBox="1"/>
          <p:nvPr/>
        </p:nvSpPr>
        <p:spPr>
          <a:xfrm>
            <a:off x="220237" y="31130"/>
            <a:ext cx="11035890" cy="3770263"/>
          </a:xfrm>
          <a:prstGeom prst="rect">
            <a:avLst/>
          </a:prstGeom>
        </p:spPr>
        <p:txBody>
          <a:bodyPr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12" name="TextBox 12"/>
          <p:cNvSpPr txBox="1"/>
          <p:nvPr/>
        </p:nvSpPr>
        <p:spPr>
          <a:xfrm>
            <a:off x="388103" y="2630805"/>
            <a:ext cx="11970597" cy="8399735"/>
          </a:xfrm>
          <a:prstGeom prst="rect">
            <a:avLst/>
          </a:prstGeom>
        </p:spPr>
        <p:txBody>
          <a:bodyPr lIns="0" tIns="0" rIns="0" bIns="0" rtlCol="0" anchor="t">
            <a:spAutoFit/>
          </a:bodyPr>
          <a:lstStyle/>
          <a:p>
            <a:pPr algn="ctr">
              <a:lnSpc>
                <a:spcPts val="6443"/>
              </a:lnSpc>
            </a:pPr>
            <a:r>
              <a:rPr lang="es-US" sz="4602" spc="23" dirty="0" smtClean="0">
                <a:solidFill>
                  <a:srgbClr val="769523"/>
                </a:solidFill>
                <a:latin typeface="Fira Sans Medium"/>
              </a:rPr>
              <a:t>NINERA OCCASIONAL DE CORTO PLAZO</a:t>
            </a:r>
          </a:p>
          <a:p>
            <a:pPr>
              <a:lnSpc>
                <a:spcPts val="4555"/>
              </a:lnSpc>
            </a:pPr>
            <a:r>
              <a:rPr lang="es-US" sz="3254" spc="16" dirty="0" smtClean="0">
                <a:solidFill>
                  <a:srgbClr val="000000"/>
                </a:solidFill>
                <a:latin typeface="Fira Sans Medium"/>
              </a:rPr>
              <a:t>El Padre de Crianza puede arreglar el uso ocasional de una niñera de corto plazo (menos de 24 horas a la ves)</a:t>
            </a:r>
          </a:p>
          <a:p>
            <a:pPr marL="702559" lvl="1" indent="-351279">
              <a:lnSpc>
                <a:spcPts val="4555"/>
              </a:lnSpc>
              <a:buFont typeface="Arial"/>
              <a:buChar char="•"/>
            </a:pPr>
            <a:r>
              <a:rPr lang="es-US" sz="3254" spc="16" dirty="0" smtClean="0">
                <a:solidFill>
                  <a:srgbClr val="000000"/>
                </a:solidFill>
                <a:latin typeface="Fira Sans Medium"/>
              </a:rPr>
              <a:t>Para cuidado excediendo 24 horas a la ves:</a:t>
            </a:r>
          </a:p>
          <a:p>
            <a:pPr marL="1405117" lvl="2" indent="-468372">
              <a:lnSpc>
                <a:spcPts val="4555"/>
              </a:lnSpc>
              <a:buFont typeface="Arial"/>
              <a:buChar char="⚬"/>
            </a:pPr>
            <a:r>
              <a:rPr lang="es-US" sz="3254" spc="16" dirty="0" smtClean="0">
                <a:solidFill>
                  <a:srgbClr val="000000"/>
                </a:solidFill>
                <a:latin typeface="Fira Sans Medium"/>
              </a:rPr>
              <a:t>Solamente de forma ocasional</a:t>
            </a:r>
          </a:p>
          <a:p>
            <a:pPr marL="1405117" lvl="2" indent="-468372">
              <a:lnSpc>
                <a:spcPts val="4555"/>
              </a:lnSpc>
              <a:buFont typeface="Arial"/>
              <a:buChar char="⚬"/>
            </a:pPr>
            <a:r>
              <a:rPr lang="es-US" sz="3254" spc="16" dirty="0" smtClean="0">
                <a:solidFill>
                  <a:srgbClr val="000000"/>
                </a:solidFill>
                <a:latin typeface="Fira Sans Medium"/>
              </a:rPr>
              <a:t>El Cuidador debe tener 18 </a:t>
            </a:r>
            <a:r>
              <a:rPr lang="es-US" sz="3254" spc="16" dirty="0">
                <a:solidFill>
                  <a:srgbClr val="000000"/>
                </a:solidFill>
                <a:latin typeface="Fira Sans Medium"/>
              </a:rPr>
              <a:t>años </a:t>
            </a:r>
            <a:r>
              <a:rPr lang="es-US" sz="3254" spc="16" dirty="0" smtClean="0">
                <a:solidFill>
                  <a:srgbClr val="000000"/>
                </a:solidFill>
                <a:latin typeface="Fira Sans Medium"/>
              </a:rPr>
              <a:t>de edad o mayor</a:t>
            </a:r>
          </a:p>
          <a:p>
            <a:pPr marL="1405117" lvl="2" indent="-468372">
              <a:lnSpc>
                <a:spcPts val="4555"/>
              </a:lnSpc>
              <a:buFont typeface="Arial"/>
              <a:buChar char="⚬"/>
            </a:pPr>
            <a:r>
              <a:rPr lang="es-US" sz="3254" spc="16" dirty="0" smtClean="0">
                <a:solidFill>
                  <a:srgbClr val="000000"/>
                </a:solidFill>
                <a:latin typeface="Fira Sans Medium"/>
              </a:rPr>
              <a:t>No puede exceder 72 horas sin la aprobación del Trabajador Social o Oficial de Libertad Condicional</a:t>
            </a:r>
          </a:p>
          <a:p>
            <a:pPr marL="702559" lvl="1" indent="-351279">
              <a:lnSpc>
                <a:spcPts val="4555"/>
              </a:lnSpc>
              <a:buFont typeface="Arial"/>
              <a:buChar char="•"/>
            </a:pPr>
            <a:r>
              <a:rPr lang="es-US" sz="3254" spc="16" dirty="0" smtClean="0">
                <a:solidFill>
                  <a:srgbClr val="000000"/>
                </a:solidFill>
                <a:latin typeface="Fira Sans Medium"/>
              </a:rPr>
              <a:t>Cuidado de Relevo, cuidado temporal del niño en otro hogar, puede ocasionalmente proveído pero debe ser aprobado por adelantado por el Trabajador Social del </a:t>
            </a:r>
            <a:r>
              <a:rPr lang="es-US" sz="3254" spc="16" dirty="0">
                <a:solidFill>
                  <a:srgbClr val="000000"/>
                </a:solidFill>
                <a:latin typeface="Fira Sans Medium"/>
              </a:rPr>
              <a:t>Niño </a:t>
            </a:r>
            <a:r>
              <a:rPr lang="es-US" sz="3254" spc="16" dirty="0" smtClean="0">
                <a:solidFill>
                  <a:srgbClr val="000000"/>
                </a:solidFill>
                <a:latin typeface="Fira Sans Medium"/>
              </a:rPr>
              <a:t>o el Oficial de Libertad Condicional.</a:t>
            </a:r>
          </a:p>
          <a:p>
            <a:pPr>
              <a:lnSpc>
                <a:spcPts val="4555"/>
              </a:lnSpc>
            </a:pPr>
            <a:endParaRPr lang="en-US" sz="3254" spc="16" dirty="0">
              <a:solidFill>
                <a:srgbClr val="000000"/>
              </a:solidFill>
              <a:latin typeface="Fira Sans Medium"/>
            </a:endParaRPr>
          </a:p>
          <a:p>
            <a:pPr>
              <a:lnSpc>
                <a:spcPts val="3869"/>
              </a:lnSpc>
              <a:spcBef>
                <a:spcPct val="0"/>
              </a:spcBef>
            </a:pPr>
            <a:endParaRPr lang="en-US" sz="3254" spc="16" dirty="0">
              <a:solidFill>
                <a:srgbClr val="000000"/>
              </a:solidFill>
              <a:latin typeface="Fira Sans Medium"/>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1023299"/>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DFDFC"/>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31295" y="9779287"/>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7" name="Group 7"/>
          <p:cNvGrpSpPr>
            <a:grpSpLocks noChangeAspect="1"/>
          </p:cNvGrpSpPr>
          <p:nvPr/>
        </p:nvGrpSpPr>
        <p:grpSpPr>
          <a:xfrm>
            <a:off x="12591367" y="158797"/>
            <a:ext cx="6413660" cy="9620490"/>
            <a:chOff x="0" y="0"/>
            <a:chExt cx="6350000" cy="9525000"/>
          </a:xfrm>
        </p:grpSpPr>
        <p:sp>
          <p:nvSpPr>
            <p:cNvPr id="8" name="Freeform 8"/>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t="-31" b="-31"/>
              </a:stretch>
            </a:blipFill>
          </p:spPr>
        </p:sp>
      </p:grpSp>
      <p:sp>
        <p:nvSpPr>
          <p:cNvPr id="9" name="TextBox 9"/>
          <p:cNvSpPr txBox="1"/>
          <p:nvPr/>
        </p:nvSpPr>
        <p:spPr>
          <a:xfrm>
            <a:off x="220237" y="31130"/>
            <a:ext cx="10447763" cy="3770263"/>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grpSp>
        <p:nvGrpSpPr>
          <p:cNvPr id="10" name="Group 10"/>
          <p:cNvGrpSpPr>
            <a:grpSpLocks noChangeAspect="1"/>
          </p:cNvGrpSpPr>
          <p:nvPr/>
        </p:nvGrpSpPr>
        <p:grpSpPr>
          <a:xfrm rot="386627">
            <a:off x="10325598" y="143973"/>
            <a:ext cx="3378558" cy="3378544"/>
            <a:chOff x="0" y="0"/>
            <a:chExt cx="6350000" cy="6349975"/>
          </a:xfrm>
        </p:grpSpPr>
        <p:sp>
          <p:nvSpPr>
            <p:cNvPr id="11" name="Freeform 11"/>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2063" r="-28029"/>
              </a:stretch>
            </a:blipFill>
          </p:spPr>
        </p:sp>
      </p:grpSp>
      <p:grpSp>
        <p:nvGrpSpPr>
          <p:cNvPr id="12" name="Group 12"/>
          <p:cNvGrpSpPr>
            <a:grpSpLocks noChangeAspect="1"/>
          </p:cNvGrpSpPr>
          <p:nvPr/>
        </p:nvGrpSpPr>
        <p:grpSpPr>
          <a:xfrm rot="269942">
            <a:off x="10377205" y="3276929"/>
            <a:ext cx="3378558" cy="3378544"/>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695" r="-47116"/>
              </a:stretch>
            </a:blipFill>
          </p:spPr>
        </p:sp>
      </p:grpSp>
      <p:grpSp>
        <p:nvGrpSpPr>
          <p:cNvPr id="14" name="Group 14"/>
          <p:cNvGrpSpPr>
            <a:grpSpLocks noChangeAspect="1"/>
          </p:cNvGrpSpPr>
          <p:nvPr/>
        </p:nvGrpSpPr>
        <p:grpSpPr>
          <a:xfrm>
            <a:off x="10504510" y="6209834"/>
            <a:ext cx="3378558" cy="3378544"/>
            <a:chOff x="0" y="0"/>
            <a:chExt cx="6350000" cy="6349975"/>
          </a:xfrm>
        </p:grpSpPr>
        <p:sp>
          <p:nvSpPr>
            <p:cNvPr id="15" name="Freeform 15"/>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25046" r="-25046"/>
              </a:stretch>
            </a:blipFill>
          </p:spPr>
        </p:sp>
      </p:grpSp>
      <p:sp>
        <p:nvSpPr>
          <p:cNvPr id="16" name="TextBox 16"/>
          <p:cNvSpPr txBox="1"/>
          <p:nvPr/>
        </p:nvSpPr>
        <p:spPr>
          <a:xfrm>
            <a:off x="388103" y="2630805"/>
            <a:ext cx="9861796" cy="8399735"/>
          </a:xfrm>
          <a:prstGeom prst="rect">
            <a:avLst/>
          </a:prstGeom>
        </p:spPr>
        <p:txBody>
          <a:bodyPr lIns="0" tIns="0" rIns="0" bIns="0" rtlCol="0" anchor="t">
            <a:spAutoFit/>
          </a:bodyPr>
          <a:lstStyle/>
          <a:p>
            <a:pPr algn="ctr">
              <a:lnSpc>
                <a:spcPts val="6443"/>
              </a:lnSpc>
            </a:pPr>
            <a:r>
              <a:rPr lang="es-US" sz="4602" spc="23" dirty="0" smtClean="0">
                <a:solidFill>
                  <a:srgbClr val="769523"/>
                </a:solidFill>
                <a:latin typeface="Fira Sans Medium"/>
              </a:rPr>
              <a:t>Actividades Extra-Curriculares</a:t>
            </a:r>
          </a:p>
          <a:p>
            <a:pPr>
              <a:lnSpc>
                <a:spcPts val="4555"/>
              </a:lnSpc>
            </a:pPr>
            <a:r>
              <a:rPr lang="es-US" sz="3254" spc="16" dirty="0" smtClean="0">
                <a:solidFill>
                  <a:srgbClr val="000000"/>
                </a:solidFill>
                <a:latin typeface="Fira Sans Medium"/>
              </a:rPr>
              <a:t>Provea oportunidades y aliente la participación de los niños en deportes de grupo, clubs, actividades de la escuela, etc.</a:t>
            </a:r>
          </a:p>
          <a:p>
            <a:pPr marL="702559" lvl="1" indent="-351279">
              <a:lnSpc>
                <a:spcPts val="4555"/>
              </a:lnSpc>
              <a:buFont typeface="Arial"/>
              <a:buChar char="•"/>
            </a:pPr>
            <a:r>
              <a:rPr lang="es-US" sz="3254" spc="16" dirty="0" smtClean="0">
                <a:solidFill>
                  <a:srgbClr val="000000"/>
                </a:solidFill>
                <a:latin typeface="Fira Sans Medium"/>
              </a:rPr>
              <a:t>Incluya a su niño de crianza en vacaciones familiares y viajes de fin de semana </a:t>
            </a:r>
          </a:p>
          <a:p>
            <a:pPr marL="702559" lvl="1" indent="-351279">
              <a:lnSpc>
                <a:spcPts val="4555"/>
              </a:lnSpc>
              <a:buFont typeface="Arial"/>
              <a:buChar char="•"/>
            </a:pPr>
            <a:r>
              <a:rPr lang="es-US" sz="3254" spc="16" dirty="0" smtClean="0">
                <a:solidFill>
                  <a:srgbClr val="000000"/>
                </a:solidFill>
                <a:latin typeface="Fira Sans Medium"/>
              </a:rPr>
              <a:t>Cree un Libro de Vida</a:t>
            </a:r>
          </a:p>
          <a:p>
            <a:pPr marL="702559" lvl="1" indent="-351279">
              <a:lnSpc>
                <a:spcPts val="4555"/>
              </a:lnSpc>
              <a:buFont typeface="Arial"/>
              <a:buChar char="•"/>
            </a:pPr>
            <a:r>
              <a:rPr lang="es-US" sz="3254" spc="16" dirty="0" smtClean="0">
                <a:solidFill>
                  <a:srgbClr val="000000"/>
                </a:solidFill>
                <a:latin typeface="Fira Sans Medium"/>
              </a:rPr>
              <a:t>Haga un Álbum de Recortes de las historias del niño, fotografías, obras de arte</a:t>
            </a:r>
          </a:p>
          <a:p>
            <a:pPr marL="702559" lvl="1" indent="-351279">
              <a:lnSpc>
                <a:spcPts val="4555"/>
              </a:lnSpc>
              <a:buFont typeface="Arial"/>
              <a:buChar char="•"/>
            </a:pPr>
            <a:r>
              <a:rPr lang="es-US" sz="3254" spc="16" dirty="0" smtClean="0">
                <a:solidFill>
                  <a:srgbClr val="000000"/>
                </a:solidFill>
                <a:latin typeface="Fira Sans Medium"/>
              </a:rPr>
              <a:t>Aliente un Diario </a:t>
            </a:r>
          </a:p>
          <a:p>
            <a:pPr marL="702559" lvl="1" indent="-351279">
              <a:lnSpc>
                <a:spcPts val="4555"/>
              </a:lnSpc>
              <a:buFont typeface="Arial"/>
              <a:buChar char="•"/>
            </a:pPr>
            <a:r>
              <a:rPr lang="es-US" sz="3254" spc="16" dirty="0" smtClean="0">
                <a:solidFill>
                  <a:srgbClr val="000000"/>
                </a:solidFill>
                <a:latin typeface="Fira Sans Medium"/>
              </a:rPr>
              <a:t>¡Permítale al </a:t>
            </a:r>
            <a:r>
              <a:rPr lang="es-US" sz="3254" spc="16" dirty="0">
                <a:solidFill>
                  <a:srgbClr val="000000"/>
                </a:solidFill>
                <a:latin typeface="Fira Sans Medium"/>
              </a:rPr>
              <a:t>niño soñar</a:t>
            </a:r>
            <a:r>
              <a:rPr lang="es-US" sz="3254" spc="16" dirty="0" smtClean="0">
                <a:solidFill>
                  <a:srgbClr val="000000"/>
                </a:solidFill>
                <a:latin typeface="Fira Sans Medium"/>
              </a:rPr>
              <a:t>!</a:t>
            </a:r>
          </a:p>
          <a:p>
            <a:pPr>
              <a:lnSpc>
                <a:spcPts val="4555"/>
              </a:lnSpc>
            </a:pPr>
            <a:endParaRPr lang="en-US" sz="3254" spc="16" dirty="0">
              <a:solidFill>
                <a:srgbClr val="000000"/>
              </a:solidFill>
              <a:latin typeface="Fira Sans Medium"/>
            </a:endParaRPr>
          </a:p>
          <a:p>
            <a:pPr>
              <a:lnSpc>
                <a:spcPts val="4555"/>
              </a:lnSpc>
            </a:pPr>
            <a:endParaRPr lang="en-US" sz="3254" spc="16" dirty="0">
              <a:solidFill>
                <a:srgbClr val="000000"/>
              </a:solidFill>
              <a:latin typeface="Fira Sans Medium"/>
            </a:endParaRPr>
          </a:p>
          <a:p>
            <a:pPr>
              <a:lnSpc>
                <a:spcPts val="3869"/>
              </a:lnSpc>
              <a:spcBef>
                <a:spcPct val="0"/>
              </a:spcBef>
            </a:pPr>
            <a:endParaRPr lang="en-US" sz="3254" spc="16" dirty="0">
              <a:solidFill>
                <a:srgbClr val="000000"/>
              </a:solidFill>
              <a:latin typeface="Fira Sans Medium"/>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1023299"/>
            <a:ext cx="12803803" cy="11003268"/>
            <a:chOff x="0" y="0"/>
            <a:chExt cx="812800" cy="698500"/>
          </a:xfrm>
        </p:grpSpPr>
        <p:sp>
          <p:nvSpPr>
            <p:cNvPr id="3" name="Freeform 3"/>
            <p:cNvSpPr/>
            <p:nvPr/>
          </p:nvSpPr>
          <p:spPr>
            <a:xfrm>
              <a:off x="0" y="0"/>
              <a:ext cx="812800" cy="698500"/>
            </a:xfrm>
            <a:custGeom>
              <a:avLst/>
              <a:gdLst/>
              <a:ahLst/>
              <a:cxnLst/>
              <a:rect l="l" t="t" r="r" b="b"/>
              <a:pathLst>
                <a:path w="812800" h="698500">
                  <a:moveTo>
                    <a:pt x="812800" y="349250"/>
                  </a:moveTo>
                  <a:lnTo>
                    <a:pt x="609600" y="698500"/>
                  </a:lnTo>
                  <a:lnTo>
                    <a:pt x="203200" y="698500"/>
                  </a:lnTo>
                  <a:lnTo>
                    <a:pt x="0" y="349250"/>
                  </a:lnTo>
                  <a:lnTo>
                    <a:pt x="203200" y="0"/>
                  </a:lnTo>
                  <a:lnTo>
                    <a:pt x="609600" y="0"/>
                  </a:lnTo>
                  <a:lnTo>
                    <a:pt x="812800" y="349250"/>
                  </a:lnTo>
                  <a:close/>
                </a:path>
              </a:pathLst>
            </a:custGeom>
            <a:solidFill>
              <a:srgbClr val="FDFDFC"/>
            </a:solidFill>
          </p:spPr>
        </p:sp>
        <p:sp>
          <p:nvSpPr>
            <p:cNvPr id="4" name="TextBox 4"/>
            <p:cNvSpPr txBox="1"/>
            <p:nvPr/>
          </p:nvSpPr>
          <p:spPr>
            <a:xfrm>
              <a:off x="114300" y="-47625"/>
              <a:ext cx="584200" cy="7461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431295" y="9779287"/>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7" name="Group 7"/>
          <p:cNvGrpSpPr/>
          <p:nvPr/>
        </p:nvGrpSpPr>
        <p:grpSpPr>
          <a:xfrm>
            <a:off x="12891911" y="164480"/>
            <a:ext cx="4936101" cy="9525929"/>
            <a:chOff x="0" y="0"/>
            <a:chExt cx="1300043" cy="2508887"/>
          </a:xfrm>
        </p:grpSpPr>
        <p:sp>
          <p:nvSpPr>
            <p:cNvPr id="8" name="Freeform 8"/>
            <p:cNvSpPr/>
            <p:nvPr/>
          </p:nvSpPr>
          <p:spPr>
            <a:xfrm>
              <a:off x="0" y="0"/>
              <a:ext cx="1300043" cy="2508887"/>
            </a:xfrm>
            <a:custGeom>
              <a:avLst/>
              <a:gdLst/>
              <a:ahLst/>
              <a:cxnLst/>
              <a:rect l="l" t="t" r="r" b="b"/>
              <a:pathLst>
                <a:path w="1300043" h="2508887">
                  <a:moveTo>
                    <a:pt x="0" y="0"/>
                  </a:moveTo>
                  <a:lnTo>
                    <a:pt x="1300043" y="0"/>
                  </a:lnTo>
                  <a:lnTo>
                    <a:pt x="1300043" y="2508887"/>
                  </a:lnTo>
                  <a:lnTo>
                    <a:pt x="0" y="2508887"/>
                  </a:lnTo>
                  <a:close/>
                </a:path>
              </a:pathLst>
            </a:custGeom>
            <a:solidFill>
              <a:srgbClr val="415969"/>
            </a:solidFill>
          </p:spPr>
        </p:sp>
        <p:sp>
          <p:nvSpPr>
            <p:cNvPr id="9" name="TextBox 9"/>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10" name="TextBox 10"/>
          <p:cNvSpPr txBox="1"/>
          <p:nvPr/>
        </p:nvSpPr>
        <p:spPr>
          <a:xfrm>
            <a:off x="220237" y="31130"/>
            <a:ext cx="11035890" cy="3770263"/>
          </a:xfrm>
          <a:prstGeom prst="rect">
            <a:avLst/>
          </a:prstGeom>
        </p:spPr>
        <p:txBody>
          <a:bodyPr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11" name="TextBox 11"/>
          <p:cNvSpPr txBox="1"/>
          <p:nvPr/>
        </p:nvSpPr>
        <p:spPr>
          <a:xfrm>
            <a:off x="220237" y="2630805"/>
            <a:ext cx="12671674" cy="7450758"/>
          </a:xfrm>
          <a:prstGeom prst="rect">
            <a:avLst/>
          </a:prstGeom>
        </p:spPr>
        <p:txBody>
          <a:bodyPr wrap="square" lIns="0" tIns="0" rIns="0" bIns="0" rtlCol="0" anchor="t">
            <a:spAutoFit/>
          </a:bodyPr>
          <a:lstStyle/>
          <a:p>
            <a:pPr algn="ctr">
              <a:lnSpc>
                <a:spcPts val="6443"/>
              </a:lnSpc>
            </a:pPr>
            <a:r>
              <a:rPr lang="en-US" sz="4602" spc="23" dirty="0" smtClean="0">
                <a:solidFill>
                  <a:srgbClr val="769523"/>
                </a:solidFill>
                <a:latin typeface="Fira Sans Medium"/>
              </a:rPr>
              <a:t>DERECHOS PERSONALES DE LOS </a:t>
            </a:r>
            <a:r>
              <a:rPr lang="en-US" sz="4602" spc="23" dirty="0">
                <a:solidFill>
                  <a:srgbClr val="769523"/>
                </a:solidFill>
                <a:latin typeface="Fira Sans Medium"/>
              </a:rPr>
              <a:t>NIÑOS </a:t>
            </a:r>
            <a:r>
              <a:rPr lang="en-US" sz="4602" spc="23" dirty="0" smtClean="0">
                <a:solidFill>
                  <a:srgbClr val="769523"/>
                </a:solidFill>
                <a:latin typeface="Fira Sans Medium"/>
              </a:rPr>
              <a:t>DE CRIANZA</a:t>
            </a:r>
            <a:endParaRPr lang="en-US" sz="4602" spc="23" dirty="0">
              <a:solidFill>
                <a:srgbClr val="769523"/>
              </a:solidFill>
              <a:latin typeface="Fira Sans Medium"/>
            </a:endParaRPr>
          </a:p>
          <a:p>
            <a:pPr>
              <a:lnSpc>
                <a:spcPts val="4555"/>
              </a:lnSpc>
            </a:pPr>
            <a:r>
              <a:rPr lang="es-US" sz="3254" spc="16" dirty="0" smtClean="0">
                <a:solidFill>
                  <a:srgbClr val="000000"/>
                </a:solidFill>
                <a:latin typeface="Fira Sans Medium"/>
              </a:rPr>
              <a:t>Un Padre de Apoyo debe asegurarse de que cada niño se le concedan los siguientes derechos personales:</a:t>
            </a:r>
          </a:p>
          <a:p>
            <a:pPr marL="702559" lvl="1" indent="-351279">
              <a:lnSpc>
                <a:spcPts val="4555"/>
              </a:lnSpc>
              <a:buFont typeface="Arial"/>
              <a:buChar char="•"/>
            </a:pPr>
            <a:r>
              <a:rPr lang="es-US" sz="3254" spc="16" dirty="0" smtClean="0">
                <a:solidFill>
                  <a:srgbClr val="000000"/>
                </a:solidFill>
                <a:latin typeface="Fira Sans Medium"/>
              </a:rPr>
              <a:t>Acomodaciones seguras, saludables &amp; confortables</a:t>
            </a:r>
          </a:p>
          <a:p>
            <a:pPr marL="702559" lvl="1" indent="-351279">
              <a:lnSpc>
                <a:spcPts val="4555"/>
              </a:lnSpc>
              <a:buFont typeface="Arial"/>
              <a:buChar char="•"/>
            </a:pPr>
            <a:r>
              <a:rPr lang="es-US" sz="3254" spc="16" dirty="0" smtClean="0">
                <a:solidFill>
                  <a:srgbClr val="000000"/>
                </a:solidFill>
                <a:latin typeface="Fira Sans Medium"/>
              </a:rPr>
              <a:t>Independencia apropiada a la edad del niño, madurez, y capacidad</a:t>
            </a:r>
          </a:p>
          <a:p>
            <a:pPr marL="702559" lvl="1" indent="-351279">
              <a:lnSpc>
                <a:spcPts val="4555"/>
              </a:lnSpc>
              <a:buFont typeface="Arial"/>
              <a:buChar char="•"/>
            </a:pPr>
            <a:r>
              <a:rPr lang="es-US" sz="3254" spc="16" dirty="0" smtClean="0">
                <a:solidFill>
                  <a:srgbClr val="000000"/>
                </a:solidFill>
                <a:latin typeface="Fira Sans Medium"/>
              </a:rPr>
              <a:t>Libres de castigo corporal o castigos inusuales</a:t>
            </a:r>
          </a:p>
          <a:p>
            <a:pPr marL="702559" lvl="1" indent="-351279">
              <a:lnSpc>
                <a:spcPts val="4555"/>
              </a:lnSpc>
              <a:buFont typeface="Arial"/>
              <a:buChar char="•"/>
            </a:pPr>
            <a:r>
              <a:rPr lang="es-US" sz="3254" spc="16" dirty="0" smtClean="0">
                <a:solidFill>
                  <a:srgbClr val="000000"/>
                </a:solidFill>
                <a:latin typeface="Fira Sans Medium"/>
              </a:rPr>
              <a:t>Al menos que sea prohibido por una orden de Corte o la Agencia de Colocación, un niño puede que adquiera, poseer y usar su propio celular</a:t>
            </a:r>
          </a:p>
          <a:p>
            <a:pPr>
              <a:lnSpc>
                <a:spcPts val="3869"/>
              </a:lnSpc>
              <a:spcBef>
                <a:spcPct val="0"/>
              </a:spcBef>
            </a:pPr>
            <a:endParaRPr lang="en-US" sz="3254" spc="16" dirty="0">
              <a:solidFill>
                <a:srgbClr val="000000"/>
              </a:solidFill>
              <a:latin typeface="Fira Sans Medium"/>
            </a:endParaRPr>
          </a:p>
        </p:txBody>
      </p:sp>
      <p:sp>
        <p:nvSpPr>
          <p:cNvPr id="12" name="Freeform 12"/>
          <p:cNvSpPr/>
          <p:nvPr/>
        </p:nvSpPr>
        <p:spPr>
          <a:xfrm>
            <a:off x="13232347" y="458194"/>
            <a:ext cx="4255230" cy="8938502"/>
          </a:xfrm>
          <a:custGeom>
            <a:avLst/>
            <a:gdLst/>
            <a:ahLst/>
            <a:cxnLst/>
            <a:rect l="l" t="t" r="r" b="b"/>
            <a:pathLst>
              <a:path w="4255230" h="8938502">
                <a:moveTo>
                  <a:pt x="0" y="0"/>
                </a:moveTo>
                <a:lnTo>
                  <a:pt x="4255230" y="0"/>
                </a:lnTo>
                <a:lnTo>
                  <a:pt x="4255230" y="8938502"/>
                </a:lnTo>
                <a:lnTo>
                  <a:pt x="0" y="8938502"/>
                </a:lnTo>
                <a:lnTo>
                  <a:pt x="0" y="0"/>
                </a:lnTo>
                <a:close/>
              </a:path>
            </a:pathLst>
          </a:custGeom>
          <a:blipFill>
            <a:blip r:embed="rId2"/>
            <a:stretch>
              <a:fillRect/>
            </a:stretch>
          </a:blipFill>
        </p:spPr>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1295" y="9779287"/>
            <a:ext cx="19436323" cy="1542251"/>
            <a:chOff x="0" y="0"/>
            <a:chExt cx="67702242" cy="5372100"/>
          </a:xfrm>
        </p:grpSpPr>
        <p:sp>
          <p:nvSpPr>
            <p:cNvPr id="3" name="Freeform 3"/>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4" name="Group 4"/>
          <p:cNvGrpSpPr/>
          <p:nvPr/>
        </p:nvGrpSpPr>
        <p:grpSpPr>
          <a:xfrm rot="-5400000">
            <a:off x="6173562" y="-3195085"/>
            <a:ext cx="5744043" cy="18279637"/>
            <a:chOff x="0" y="0"/>
            <a:chExt cx="1512834" cy="4814390"/>
          </a:xfrm>
        </p:grpSpPr>
        <p:sp>
          <p:nvSpPr>
            <p:cNvPr id="5" name="Freeform 5"/>
            <p:cNvSpPr/>
            <p:nvPr/>
          </p:nvSpPr>
          <p:spPr>
            <a:xfrm>
              <a:off x="0" y="0"/>
              <a:ext cx="1512834" cy="4814390"/>
            </a:xfrm>
            <a:custGeom>
              <a:avLst/>
              <a:gdLst/>
              <a:ahLst/>
              <a:cxnLst/>
              <a:rect l="l" t="t" r="r" b="b"/>
              <a:pathLst>
                <a:path w="1512834" h="4814390">
                  <a:moveTo>
                    <a:pt x="0" y="0"/>
                  </a:moveTo>
                  <a:lnTo>
                    <a:pt x="1512834" y="0"/>
                  </a:lnTo>
                  <a:lnTo>
                    <a:pt x="1512834" y="4814390"/>
                  </a:lnTo>
                  <a:lnTo>
                    <a:pt x="0" y="4814390"/>
                  </a:lnTo>
                  <a:close/>
                </a:path>
              </a:pathLst>
            </a:custGeom>
            <a:solidFill>
              <a:srgbClr val="415969"/>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7" name="TextBox 7"/>
          <p:cNvSpPr txBox="1"/>
          <p:nvPr/>
        </p:nvSpPr>
        <p:spPr>
          <a:xfrm>
            <a:off x="206297" y="31406"/>
            <a:ext cx="12090307" cy="3770263"/>
          </a:xfrm>
          <a:prstGeom prst="rect">
            <a:avLst/>
          </a:prstGeom>
        </p:spPr>
        <p:txBody>
          <a:bodyPr wrap="square" lIns="0" tIns="0" rIns="0" bIns="0" rtlCol="0" anchor="t">
            <a:spAutoFit/>
          </a:bodyPr>
          <a:lstStyle/>
          <a:p>
            <a:pPr>
              <a:lnSpc>
                <a:spcPts val="9799"/>
              </a:lnSpc>
            </a:pPr>
            <a:r>
              <a:rPr lang="es-US" sz="6999" spc="-139" dirty="0" smtClean="0">
                <a:solidFill>
                  <a:srgbClr val="193A4D"/>
                </a:solidFill>
                <a:latin typeface="Fira Sans Medium"/>
              </a:rPr>
              <a:t>Responsabilidades Después de la Aprobación</a:t>
            </a:r>
          </a:p>
          <a:p>
            <a:pPr>
              <a:lnSpc>
                <a:spcPts val="9799"/>
              </a:lnSpc>
              <a:spcBef>
                <a:spcPct val="0"/>
              </a:spcBef>
            </a:pPr>
            <a:endParaRPr lang="en-US" sz="6999" spc="-139" dirty="0">
              <a:solidFill>
                <a:srgbClr val="193A4D"/>
              </a:solidFill>
              <a:latin typeface="Fira Sans Medium"/>
            </a:endParaRPr>
          </a:p>
        </p:txBody>
      </p:sp>
      <p:sp>
        <p:nvSpPr>
          <p:cNvPr id="8" name="TextBox 8"/>
          <p:cNvSpPr txBox="1"/>
          <p:nvPr/>
        </p:nvSpPr>
        <p:spPr>
          <a:xfrm>
            <a:off x="206298" y="3072823"/>
            <a:ext cx="17690418" cy="5834931"/>
          </a:xfrm>
          <a:prstGeom prst="rect">
            <a:avLst/>
          </a:prstGeom>
        </p:spPr>
        <p:txBody>
          <a:bodyPr lIns="0" tIns="0" rIns="0" bIns="0" rtlCol="0" anchor="t">
            <a:spAutoFit/>
          </a:bodyPr>
          <a:lstStyle/>
          <a:p>
            <a:pPr algn="ctr">
              <a:lnSpc>
                <a:spcPts val="5537"/>
              </a:lnSpc>
            </a:pPr>
            <a:r>
              <a:rPr lang="es-US" sz="3955" spc="19" dirty="0" smtClean="0">
                <a:solidFill>
                  <a:srgbClr val="769523"/>
                </a:solidFill>
                <a:latin typeface="Fira Sans Medium"/>
              </a:rPr>
              <a:t>Los Padres de Apoyo están sujetos a el </a:t>
            </a:r>
          </a:p>
          <a:p>
            <a:pPr algn="ctr">
              <a:lnSpc>
                <a:spcPts val="5537"/>
              </a:lnSpc>
            </a:pPr>
            <a:r>
              <a:rPr lang="es-US" sz="3955" spc="19" dirty="0" smtClean="0">
                <a:solidFill>
                  <a:srgbClr val="769523"/>
                </a:solidFill>
                <a:latin typeface="Fira Sans Medium"/>
              </a:rPr>
              <a:t>“Estándar de Padre Razonable y Prudente”</a:t>
            </a:r>
          </a:p>
          <a:p>
            <a:pPr marL="603818" lvl="1" indent="-301909">
              <a:lnSpc>
                <a:spcPts val="3915"/>
              </a:lnSpc>
              <a:buFont typeface="Arial"/>
              <a:buChar char="•"/>
            </a:pPr>
            <a:r>
              <a:rPr lang="es-US" sz="2796" spc="13" dirty="0" smtClean="0">
                <a:solidFill>
                  <a:srgbClr val="FDFDFC"/>
                </a:solidFill>
                <a:latin typeface="Fira Sans Medium"/>
              </a:rPr>
              <a:t>Tomar decisiones sensatas que protejan al niño mientras a la misma ves apoyan su crecimiento emocional y desarrolló.</a:t>
            </a:r>
          </a:p>
          <a:p>
            <a:pPr marL="603818" lvl="1" indent="-301909">
              <a:lnSpc>
                <a:spcPts val="3915"/>
              </a:lnSpc>
              <a:buFont typeface="Arial"/>
              <a:buChar char="•"/>
            </a:pPr>
            <a:r>
              <a:rPr lang="es-US" sz="2796" spc="13" dirty="0" smtClean="0">
                <a:solidFill>
                  <a:srgbClr val="FDFDFC"/>
                </a:solidFill>
                <a:latin typeface="Fira Sans Medium"/>
              </a:rPr>
              <a:t>Anime a considerar el mejor interés del niño en todo momento.</a:t>
            </a:r>
          </a:p>
          <a:p>
            <a:pPr marL="603818" lvl="1" indent="-301909">
              <a:lnSpc>
                <a:spcPts val="3915"/>
              </a:lnSpc>
              <a:buFont typeface="Arial"/>
              <a:buChar char="•"/>
            </a:pPr>
            <a:r>
              <a:rPr lang="es-US" sz="2796" spc="13" dirty="0" smtClean="0">
                <a:solidFill>
                  <a:srgbClr val="FDFDFC"/>
                </a:solidFill>
                <a:latin typeface="Fira Sans Medium"/>
              </a:rPr>
              <a:t>En tomar decisiones sobre el niño considere lo siguiente: </a:t>
            </a:r>
          </a:p>
          <a:p>
            <a:pPr marL="1207637" lvl="2" indent="-402546">
              <a:lnSpc>
                <a:spcPts val="3915"/>
              </a:lnSpc>
              <a:buFont typeface="Arial"/>
              <a:buChar char="⚬"/>
            </a:pPr>
            <a:r>
              <a:rPr lang="es-US" sz="2796" spc="13" dirty="0" smtClean="0">
                <a:solidFill>
                  <a:srgbClr val="FDFDFC"/>
                </a:solidFill>
                <a:latin typeface="Fira Sans Medium"/>
              </a:rPr>
              <a:t>Edad, madurez, y nivel de desarrollo del niño. </a:t>
            </a:r>
          </a:p>
          <a:p>
            <a:pPr marL="1207637" lvl="2" indent="-402546">
              <a:lnSpc>
                <a:spcPts val="3915"/>
              </a:lnSpc>
              <a:buFont typeface="Arial"/>
              <a:buChar char="⚬"/>
            </a:pPr>
            <a:r>
              <a:rPr lang="es-US" sz="2796" spc="13" dirty="0" smtClean="0">
                <a:solidFill>
                  <a:srgbClr val="FDFDFC"/>
                </a:solidFill>
                <a:latin typeface="Fira Sans Medium"/>
              </a:rPr>
              <a:t>Naturaleza y riesgos inherentes del daño de la actividad. </a:t>
            </a:r>
          </a:p>
          <a:p>
            <a:pPr marL="1207637" lvl="2" indent="-402546">
              <a:lnSpc>
                <a:spcPts val="3915"/>
              </a:lnSpc>
              <a:buFont typeface="Arial"/>
              <a:buChar char="⚬"/>
            </a:pPr>
            <a:r>
              <a:rPr lang="es-US" sz="2796" spc="13" dirty="0" smtClean="0">
                <a:solidFill>
                  <a:srgbClr val="FDFDFC"/>
                </a:solidFill>
                <a:latin typeface="Fira Sans Medium"/>
              </a:rPr>
              <a:t>Los mejores intereses del niño basado en la información sobre el niño tal como su nivel de desarrollo o tendencias de comportamiento. </a:t>
            </a:r>
          </a:p>
          <a:p>
            <a:pPr>
              <a:lnSpc>
                <a:spcPts val="3325"/>
              </a:lnSpc>
              <a:spcBef>
                <a:spcPct val="0"/>
              </a:spcBef>
            </a:pPr>
            <a:endParaRPr lang="en-US" sz="2796" spc="13" dirty="0">
              <a:solidFill>
                <a:srgbClr val="FDFDFC"/>
              </a:solidFill>
              <a:latin typeface="Fira Sans Medium"/>
            </a:endParaRPr>
          </a:p>
        </p:txBody>
      </p:sp>
      <p:sp>
        <p:nvSpPr>
          <p:cNvPr id="9" name="Freeform 9"/>
          <p:cNvSpPr/>
          <p:nvPr/>
        </p:nvSpPr>
        <p:spPr>
          <a:xfrm rot="1032811">
            <a:off x="13088990" y="426104"/>
            <a:ext cx="4695311" cy="4114800"/>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1295" y="9779287"/>
            <a:ext cx="19436323" cy="1542251"/>
            <a:chOff x="0" y="0"/>
            <a:chExt cx="67702242" cy="5372100"/>
          </a:xfrm>
        </p:grpSpPr>
        <p:sp>
          <p:nvSpPr>
            <p:cNvPr id="3" name="Freeform 3"/>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grpSp>
        <p:nvGrpSpPr>
          <p:cNvPr id="4" name="Group 4"/>
          <p:cNvGrpSpPr/>
          <p:nvPr/>
        </p:nvGrpSpPr>
        <p:grpSpPr>
          <a:xfrm rot="-5400000">
            <a:off x="6173562" y="-3195085"/>
            <a:ext cx="5744043" cy="18279637"/>
            <a:chOff x="0" y="0"/>
            <a:chExt cx="1512834" cy="4814390"/>
          </a:xfrm>
        </p:grpSpPr>
        <p:sp>
          <p:nvSpPr>
            <p:cNvPr id="5" name="Freeform 5"/>
            <p:cNvSpPr/>
            <p:nvPr/>
          </p:nvSpPr>
          <p:spPr>
            <a:xfrm>
              <a:off x="0" y="0"/>
              <a:ext cx="1512834" cy="4814390"/>
            </a:xfrm>
            <a:custGeom>
              <a:avLst/>
              <a:gdLst/>
              <a:ahLst/>
              <a:cxnLst/>
              <a:rect l="l" t="t" r="r" b="b"/>
              <a:pathLst>
                <a:path w="1512834" h="4814390">
                  <a:moveTo>
                    <a:pt x="0" y="0"/>
                  </a:moveTo>
                  <a:lnTo>
                    <a:pt x="1512834" y="0"/>
                  </a:lnTo>
                  <a:lnTo>
                    <a:pt x="1512834" y="4814390"/>
                  </a:lnTo>
                  <a:lnTo>
                    <a:pt x="0" y="4814390"/>
                  </a:lnTo>
                  <a:close/>
                </a:path>
              </a:pathLst>
            </a:custGeom>
            <a:solidFill>
              <a:srgbClr val="415969"/>
            </a:solidFill>
          </p:spPr>
        </p:sp>
        <p:sp>
          <p:nvSpPr>
            <p:cNvPr id="6" name="TextBox 6"/>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sp>
        <p:nvSpPr>
          <p:cNvPr id="7" name="TextBox 7"/>
          <p:cNvSpPr txBox="1"/>
          <p:nvPr/>
        </p:nvSpPr>
        <p:spPr>
          <a:xfrm>
            <a:off x="627064" y="123187"/>
            <a:ext cx="16837037" cy="2949525"/>
          </a:xfrm>
          <a:prstGeom prst="rect">
            <a:avLst/>
          </a:prstGeom>
        </p:spPr>
        <p:txBody>
          <a:bodyPr lIns="0" tIns="0" rIns="0" bIns="0" rtlCol="0" anchor="t">
            <a:spAutoFit/>
          </a:bodyPr>
          <a:lstStyle/>
          <a:p>
            <a:pPr algn="ctr">
              <a:lnSpc>
                <a:spcPts val="11479"/>
              </a:lnSpc>
              <a:spcBef>
                <a:spcPct val="0"/>
              </a:spcBef>
            </a:pPr>
            <a:r>
              <a:rPr lang="es-US" sz="8199" spc="-163" dirty="0" smtClean="0">
                <a:solidFill>
                  <a:srgbClr val="193A4D"/>
                </a:solidFill>
                <a:latin typeface="Fira Sans Medium"/>
              </a:rPr>
              <a:t>Responsabilidades Después de la Aprobación</a:t>
            </a:r>
            <a:endParaRPr lang="es-US" sz="8199" spc="-163" dirty="0">
              <a:solidFill>
                <a:srgbClr val="193A4D"/>
              </a:solidFill>
              <a:latin typeface="Fira Sans Medium"/>
            </a:endParaRPr>
          </a:p>
        </p:txBody>
      </p:sp>
      <p:sp>
        <p:nvSpPr>
          <p:cNvPr id="8" name="TextBox 8"/>
          <p:cNvSpPr txBox="1"/>
          <p:nvPr/>
        </p:nvSpPr>
        <p:spPr>
          <a:xfrm>
            <a:off x="-275061" y="3052101"/>
            <a:ext cx="18460463" cy="6065763"/>
          </a:xfrm>
          <a:prstGeom prst="rect">
            <a:avLst/>
          </a:prstGeom>
        </p:spPr>
        <p:txBody>
          <a:bodyPr wrap="square" lIns="0" tIns="0" rIns="0" bIns="0" rtlCol="0" anchor="t">
            <a:spAutoFit/>
          </a:bodyPr>
          <a:lstStyle/>
          <a:p>
            <a:pPr algn="ctr">
              <a:lnSpc>
                <a:spcPts val="5537"/>
              </a:lnSpc>
            </a:pPr>
            <a:r>
              <a:rPr lang="es-US" sz="3955" spc="19" dirty="0" smtClean="0">
                <a:solidFill>
                  <a:srgbClr val="FDFDFC"/>
                </a:solidFill>
                <a:latin typeface="Fira Sans Medium"/>
              </a:rPr>
              <a:t>Un Condado debe monitorear a las Familias de Apoyo de la siguiente manera: </a:t>
            </a:r>
          </a:p>
          <a:p>
            <a:pPr algn="ctr">
              <a:lnSpc>
                <a:spcPts val="5537"/>
              </a:lnSpc>
            </a:pPr>
            <a:endParaRPr lang="es-US" sz="3955" spc="19" dirty="0" smtClean="0">
              <a:solidFill>
                <a:srgbClr val="FDFDFC"/>
              </a:solidFill>
              <a:latin typeface="Fira Sans Medium"/>
            </a:endParaRPr>
          </a:p>
          <a:p>
            <a:pPr marL="853962" lvl="1" indent="-426981">
              <a:lnSpc>
                <a:spcPts val="5537"/>
              </a:lnSpc>
              <a:buFont typeface="Arial"/>
              <a:buChar char="•"/>
            </a:pPr>
            <a:r>
              <a:rPr lang="es-US" sz="3955" spc="19" dirty="0" smtClean="0">
                <a:solidFill>
                  <a:srgbClr val="FDFDFC"/>
                </a:solidFill>
                <a:latin typeface="Fira Sans Medium"/>
              </a:rPr>
              <a:t>Conducir actualizaciones bienales y estar disponible para contestar preguntas o atender sus inquietudes.</a:t>
            </a:r>
          </a:p>
          <a:p>
            <a:pPr marL="853962" lvl="1" indent="-426981">
              <a:lnSpc>
                <a:spcPts val="5537"/>
              </a:lnSpc>
              <a:buFont typeface="Arial"/>
              <a:buChar char="•"/>
            </a:pPr>
            <a:r>
              <a:rPr lang="es-US" sz="3955" spc="19" dirty="0" smtClean="0">
                <a:solidFill>
                  <a:srgbClr val="FDFDFC"/>
                </a:solidFill>
                <a:latin typeface="Fira Sans Medium"/>
              </a:rPr>
              <a:t>Investigar denuncias en contra, o hechas por, una Familia de Apoyo. </a:t>
            </a:r>
          </a:p>
          <a:p>
            <a:pPr marL="853962" lvl="1" indent="-426981">
              <a:lnSpc>
                <a:spcPts val="5537"/>
              </a:lnSpc>
              <a:buFont typeface="Arial"/>
              <a:buChar char="•"/>
            </a:pPr>
            <a:r>
              <a:rPr lang="es-US" sz="3955" spc="19" dirty="0" smtClean="0">
                <a:solidFill>
                  <a:srgbClr val="FDFDFC"/>
                </a:solidFill>
                <a:latin typeface="Fira Sans Medium"/>
              </a:rPr>
              <a:t>Cuando sea necesario, trabajar con la Familia de Apoyo para desarrollar planes para corregir inquietudes inidentificadas.</a:t>
            </a:r>
          </a:p>
          <a:p>
            <a:pPr marL="853962" lvl="1" indent="-426981">
              <a:lnSpc>
                <a:spcPts val="5537"/>
              </a:lnSpc>
              <a:buFont typeface="Arial"/>
              <a:buChar char="•"/>
            </a:pPr>
            <a:r>
              <a:rPr lang="es-US" sz="3955" spc="19" dirty="0" smtClean="0">
                <a:solidFill>
                  <a:srgbClr val="FDFDFC"/>
                </a:solidFill>
                <a:latin typeface="Fira Sans Medium"/>
              </a:rPr>
              <a:t>Asegurarse que las Familias de Apoyo sean tratadas con dignidad y respeto</a:t>
            </a:r>
            <a:r>
              <a:rPr lang="en-US" sz="3955" spc="19" dirty="0" smtClean="0">
                <a:solidFill>
                  <a:srgbClr val="FDFDFC"/>
                </a:solidFill>
                <a:latin typeface="Fira Sans Medium"/>
              </a:rPr>
              <a:t>. </a:t>
            </a:r>
            <a:endParaRPr lang="en-US" sz="3955" spc="19" dirty="0">
              <a:solidFill>
                <a:srgbClr val="FDFDFC"/>
              </a:solidFill>
              <a:latin typeface="Fira Sans Medium"/>
            </a:endParaRPr>
          </a:p>
          <a:p>
            <a:pPr>
              <a:lnSpc>
                <a:spcPts val="3325"/>
              </a:lnSpc>
              <a:spcBef>
                <a:spcPct val="0"/>
              </a:spcBef>
            </a:pPr>
            <a:endParaRPr lang="en-US" sz="3955" spc="19" dirty="0">
              <a:solidFill>
                <a:srgbClr val="FDFDFC"/>
              </a:solidFill>
              <a:latin typeface="Fira Sans Medium"/>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8446539" y="-62174"/>
            <a:ext cx="9779287" cy="9903635"/>
            <a:chOff x="0" y="0"/>
            <a:chExt cx="2575615" cy="2608365"/>
          </a:xfrm>
        </p:grpSpPr>
        <p:sp>
          <p:nvSpPr>
            <p:cNvPr id="3" name="Freeform 3"/>
            <p:cNvSpPr/>
            <p:nvPr/>
          </p:nvSpPr>
          <p:spPr>
            <a:xfrm>
              <a:off x="0" y="0"/>
              <a:ext cx="2575615" cy="2608365"/>
            </a:xfrm>
            <a:custGeom>
              <a:avLst/>
              <a:gdLst/>
              <a:ahLst/>
              <a:cxnLst/>
              <a:rect l="l" t="t" r="r" b="b"/>
              <a:pathLst>
                <a:path w="2575615" h="2608365">
                  <a:moveTo>
                    <a:pt x="0" y="0"/>
                  </a:moveTo>
                  <a:lnTo>
                    <a:pt x="2575615" y="0"/>
                  </a:lnTo>
                  <a:lnTo>
                    <a:pt x="2575615" y="2608365"/>
                  </a:lnTo>
                  <a:lnTo>
                    <a:pt x="0" y="2608365"/>
                  </a:lnTo>
                  <a:close/>
                </a:path>
              </a:pathLst>
            </a:custGeom>
            <a:solidFill>
              <a:srgbClr val="415969"/>
            </a:solidFill>
          </p:spPr>
        </p:sp>
        <p:sp>
          <p:nvSpPr>
            <p:cNvPr id="4" name="TextBox 4"/>
            <p:cNvSpPr txBox="1"/>
            <p:nvPr/>
          </p:nvSpPr>
          <p:spPr>
            <a:xfrm>
              <a:off x="0" y="-47625"/>
              <a:ext cx="812800" cy="860425"/>
            </a:xfrm>
            <a:prstGeom prst="rect">
              <a:avLst/>
            </a:prstGeom>
          </p:spPr>
          <p:txBody>
            <a:bodyPr lIns="50800" tIns="50800" rIns="50800" bIns="50800" rtlCol="0" anchor="ctr"/>
            <a:lstStyle/>
            <a:p>
              <a:pPr algn="ctr">
                <a:lnSpc>
                  <a:spcPts val="3499"/>
                </a:lnSpc>
              </a:pPr>
              <a:endParaRPr/>
            </a:p>
          </p:txBody>
        </p:sp>
      </p:grpSp>
      <p:grpSp>
        <p:nvGrpSpPr>
          <p:cNvPr id="5" name="Group 5"/>
          <p:cNvGrpSpPr/>
          <p:nvPr/>
        </p:nvGrpSpPr>
        <p:grpSpPr>
          <a:xfrm>
            <a:off x="-724015" y="9258300"/>
            <a:ext cx="19436323" cy="1542251"/>
            <a:chOff x="0" y="0"/>
            <a:chExt cx="67702242" cy="5372100"/>
          </a:xfrm>
        </p:grpSpPr>
        <p:sp>
          <p:nvSpPr>
            <p:cNvPr id="6" name="Freeform 6"/>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7" name="Freeform 7"/>
          <p:cNvSpPr/>
          <p:nvPr/>
        </p:nvSpPr>
        <p:spPr>
          <a:xfrm>
            <a:off x="1298441" y="3821049"/>
            <a:ext cx="6892606" cy="5634706"/>
          </a:xfrm>
          <a:custGeom>
            <a:avLst/>
            <a:gdLst/>
            <a:ahLst/>
            <a:cxnLst/>
            <a:rect l="l" t="t" r="r" b="b"/>
            <a:pathLst>
              <a:path w="6892606" h="5634706">
                <a:moveTo>
                  <a:pt x="0" y="0"/>
                </a:moveTo>
                <a:lnTo>
                  <a:pt x="6892607" y="0"/>
                </a:lnTo>
                <a:lnTo>
                  <a:pt x="6892607" y="5634705"/>
                </a:lnTo>
                <a:lnTo>
                  <a:pt x="0" y="5634705"/>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8" name="TextBox 8"/>
          <p:cNvSpPr txBox="1"/>
          <p:nvPr/>
        </p:nvSpPr>
        <p:spPr>
          <a:xfrm>
            <a:off x="152400" y="25966"/>
            <a:ext cx="8382000" cy="4424288"/>
          </a:xfrm>
          <a:prstGeom prst="rect">
            <a:avLst/>
          </a:prstGeom>
        </p:spPr>
        <p:txBody>
          <a:bodyPr wrap="square" lIns="0" tIns="0" rIns="0" bIns="0" rtlCol="0" anchor="t">
            <a:spAutoFit/>
          </a:bodyPr>
          <a:lstStyle/>
          <a:p>
            <a:pPr>
              <a:lnSpc>
                <a:spcPts val="11479"/>
              </a:lnSpc>
              <a:spcBef>
                <a:spcPct val="0"/>
              </a:spcBef>
            </a:pPr>
            <a:r>
              <a:rPr lang="es-US" sz="7800" spc="-163" dirty="0" smtClean="0">
                <a:solidFill>
                  <a:srgbClr val="193A4D"/>
                </a:solidFill>
                <a:latin typeface="Fira Sans Medium"/>
              </a:rPr>
              <a:t>Responsabilidades Después de la Aprobación</a:t>
            </a:r>
            <a:endParaRPr lang="es-US" sz="7800" spc="-163" dirty="0">
              <a:solidFill>
                <a:srgbClr val="193A4D"/>
              </a:solidFill>
              <a:latin typeface="Fira Sans Medium"/>
            </a:endParaRPr>
          </a:p>
        </p:txBody>
      </p:sp>
      <p:sp>
        <p:nvSpPr>
          <p:cNvPr id="9" name="TextBox 9"/>
          <p:cNvSpPr txBox="1"/>
          <p:nvPr/>
        </p:nvSpPr>
        <p:spPr>
          <a:xfrm>
            <a:off x="8384365" y="178891"/>
            <a:ext cx="9826011" cy="9079409"/>
          </a:xfrm>
          <a:prstGeom prst="rect">
            <a:avLst/>
          </a:prstGeom>
        </p:spPr>
        <p:txBody>
          <a:bodyPr wrap="square" lIns="0" tIns="0" rIns="0" bIns="0" rtlCol="0" anchor="t">
            <a:spAutoFit/>
          </a:bodyPr>
          <a:lstStyle/>
          <a:p>
            <a:pPr>
              <a:lnSpc>
                <a:spcPts val="5360"/>
              </a:lnSpc>
              <a:spcBef>
                <a:spcPct val="0"/>
              </a:spcBef>
            </a:pPr>
            <a:r>
              <a:rPr lang="es-US" sz="3829" spc="19" dirty="0" smtClean="0">
                <a:solidFill>
                  <a:srgbClr val="FFFFFF"/>
                </a:solidFill>
                <a:latin typeface="Fira Sans Light Bold"/>
              </a:rPr>
              <a:t>La Aprobación puede ser revocada por:</a:t>
            </a:r>
          </a:p>
          <a:p>
            <a:pPr marL="610822" lvl="1" indent="-305411">
              <a:lnSpc>
                <a:spcPts val="3960"/>
              </a:lnSpc>
              <a:buFont typeface="Arial"/>
              <a:buChar char="•"/>
            </a:pPr>
            <a:r>
              <a:rPr lang="es-US" sz="2829" spc="14" dirty="0" smtClean="0">
                <a:solidFill>
                  <a:srgbClr val="FFFFFF"/>
                </a:solidFill>
                <a:latin typeface="Fira Sans Light"/>
              </a:rPr>
              <a:t>Declaraciones falsas o engañosas para mantener la aprobación</a:t>
            </a:r>
          </a:p>
          <a:p>
            <a:pPr marL="610822" lvl="1" indent="-305411">
              <a:lnSpc>
                <a:spcPts val="3960"/>
              </a:lnSpc>
              <a:buFont typeface="Arial"/>
              <a:buChar char="•"/>
            </a:pPr>
            <a:r>
              <a:rPr lang="es-US" sz="2829" spc="14" dirty="0" smtClean="0">
                <a:solidFill>
                  <a:srgbClr val="FFFFFF"/>
                </a:solidFill>
                <a:latin typeface="Fira Sans Light"/>
              </a:rPr>
              <a:t>Violación de cualquier ley aplicable o de los Directivos Escritos</a:t>
            </a:r>
          </a:p>
          <a:p>
            <a:pPr marL="610822" lvl="1" indent="-305411">
              <a:lnSpc>
                <a:spcPts val="3960"/>
              </a:lnSpc>
              <a:buFont typeface="Arial"/>
              <a:buChar char="•"/>
            </a:pPr>
            <a:r>
              <a:rPr lang="es-US" sz="2829" spc="14" dirty="0" smtClean="0">
                <a:solidFill>
                  <a:srgbClr val="FFFFFF"/>
                </a:solidFill>
                <a:latin typeface="Fira Sans Light"/>
              </a:rPr>
              <a:t>Conducta amenazante a la salud o seguridad de un niño/NMD</a:t>
            </a:r>
          </a:p>
          <a:p>
            <a:pPr marL="610822" lvl="1" indent="-305411">
              <a:lnSpc>
                <a:spcPts val="3960"/>
              </a:lnSpc>
              <a:spcBef>
                <a:spcPct val="0"/>
              </a:spcBef>
              <a:buFont typeface="Arial"/>
              <a:buChar char="•"/>
            </a:pPr>
            <a:r>
              <a:rPr lang="es-US" sz="2829" spc="14" dirty="0" smtClean="0">
                <a:solidFill>
                  <a:srgbClr val="FFFFFF"/>
                </a:solidFill>
                <a:latin typeface="Fira Sans Light"/>
              </a:rPr>
              <a:t>Usando los fondos/propiedades/servicios del </a:t>
            </a:r>
            <a:r>
              <a:rPr lang="es-US" sz="2829" spc="14" dirty="0">
                <a:solidFill>
                  <a:srgbClr val="FFFFFF"/>
                </a:solidFill>
                <a:latin typeface="Fira Sans Light"/>
              </a:rPr>
              <a:t>Niño/Joven/NMD </a:t>
            </a:r>
            <a:r>
              <a:rPr lang="es-US" sz="2829" spc="14" dirty="0" smtClean="0">
                <a:solidFill>
                  <a:srgbClr val="FFFFFF"/>
                </a:solidFill>
                <a:latin typeface="Fira Sans Light"/>
              </a:rPr>
              <a:t>para beneficio personal o en una manera no consistente con los mejores intereses del niño</a:t>
            </a:r>
          </a:p>
          <a:p>
            <a:pPr>
              <a:lnSpc>
                <a:spcPts val="3960"/>
              </a:lnSpc>
              <a:spcBef>
                <a:spcPct val="0"/>
              </a:spcBef>
            </a:pPr>
            <a:endParaRPr lang="es-US" sz="2829" spc="14" dirty="0" smtClean="0">
              <a:solidFill>
                <a:srgbClr val="FFFFFF"/>
              </a:solidFill>
              <a:latin typeface="Fira Sans Light"/>
            </a:endParaRPr>
          </a:p>
          <a:p>
            <a:pPr>
              <a:lnSpc>
                <a:spcPts val="5360"/>
              </a:lnSpc>
              <a:spcBef>
                <a:spcPct val="0"/>
              </a:spcBef>
            </a:pPr>
            <a:r>
              <a:rPr lang="es-US" sz="3829" spc="19" dirty="0" smtClean="0">
                <a:solidFill>
                  <a:srgbClr val="FFFFFF"/>
                </a:solidFill>
                <a:latin typeface="Fira Sans Light Bold"/>
              </a:rPr>
              <a:t>Si su aprobación es revocada:</a:t>
            </a:r>
          </a:p>
          <a:p>
            <a:pPr marL="610822" lvl="1" indent="-305411">
              <a:lnSpc>
                <a:spcPts val="3960"/>
              </a:lnSpc>
              <a:buFont typeface="Arial"/>
              <a:buChar char="•"/>
            </a:pPr>
            <a:r>
              <a:rPr lang="es-US" sz="2829" spc="14" dirty="0" smtClean="0">
                <a:solidFill>
                  <a:srgbClr val="FFFFFF"/>
                </a:solidFill>
                <a:latin typeface="Fira Sans Light"/>
              </a:rPr>
              <a:t>Usted recibirá un aviso de acción y instrucciones para apelar la decisión</a:t>
            </a:r>
          </a:p>
          <a:p>
            <a:pPr marL="610822" lvl="1" indent="-305411">
              <a:lnSpc>
                <a:spcPts val="3960"/>
              </a:lnSpc>
              <a:buFont typeface="Arial"/>
              <a:buChar char="•"/>
            </a:pPr>
            <a:r>
              <a:rPr lang="es-US" sz="2829" spc="14" dirty="0" smtClean="0">
                <a:solidFill>
                  <a:srgbClr val="FFFFFF"/>
                </a:solidFill>
                <a:latin typeface="Fira Sans Light"/>
              </a:rPr>
              <a:t>Si la decisión no es apelada en, o antes de la fecha de vencimiento, la acción será final</a:t>
            </a:r>
            <a:endParaRPr lang="es-US" sz="2829" spc="14" dirty="0">
              <a:solidFill>
                <a:srgbClr val="FFFFFF"/>
              </a:solidFill>
              <a:latin typeface="Fira Sans Light"/>
            </a:endParaRPr>
          </a:p>
        </p:txBody>
      </p:sp>
      <p:sp>
        <p:nvSpPr>
          <p:cNvPr id="10" name="TextBox 10"/>
          <p:cNvSpPr txBox="1"/>
          <p:nvPr/>
        </p:nvSpPr>
        <p:spPr>
          <a:xfrm>
            <a:off x="533400" y="9634873"/>
            <a:ext cx="17368821" cy="615553"/>
          </a:xfrm>
          <a:prstGeom prst="rect">
            <a:avLst/>
          </a:prstGeom>
        </p:spPr>
        <p:txBody>
          <a:bodyPr wrap="square" lIns="0" tIns="0" rIns="0" bIns="0" rtlCol="0" anchor="t">
            <a:spAutoFit/>
          </a:bodyPr>
          <a:lstStyle/>
          <a:p>
            <a:pPr algn="ctr">
              <a:lnSpc>
                <a:spcPts val="4759"/>
              </a:lnSpc>
            </a:pPr>
            <a:r>
              <a:rPr lang="es-US" sz="3399" dirty="0" smtClean="0">
                <a:solidFill>
                  <a:srgbClr val="FDFDFC"/>
                </a:solidFill>
                <a:latin typeface="Canva Sans 1"/>
              </a:rPr>
              <a:t>Si su aprobación es revocada, usted tendrá una oportunidad de apelar la decisión.</a:t>
            </a:r>
            <a:endParaRPr lang="es-US" sz="3399" dirty="0">
              <a:solidFill>
                <a:srgbClr val="FDFDFC"/>
              </a:solidFill>
              <a:latin typeface="Canva Sans 1"/>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8756930" y="511210"/>
            <a:ext cx="9396836" cy="8137236"/>
            <a:chOff x="0" y="0"/>
            <a:chExt cx="4282440" cy="3708400"/>
          </a:xfrm>
        </p:grpSpPr>
        <p:sp>
          <p:nvSpPr>
            <p:cNvPr id="3" name="Freeform 3"/>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solidFill>
              <a:srgbClr val="193A4D"/>
            </a:solidFill>
            <a:ln w="12700">
              <a:solidFill>
                <a:srgbClr val="000000"/>
              </a:solidFill>
            </a:ln>
          </p:spPr>
        </p:sp>
      </p:grpSp>
      <p:grpSp>
        <p:nvGrpSpPr>
          <p:cNvPr id="4" name="Group 4"/>
          <p:cNvGrpSpPr>
            <a:grpSpLocks noChangeAspect="1"/>
          </p:cNvGrpSpPr>
          <p:nvPr/>
        </p:nvGrpSpPr>
        <p:grpSpPr>
          <a:xfrm>
            <a:off x="8997952" y="719924"/>
            <a:ext cx="8914792" cy="7719808"/>
            <a:chOff x="0" y="0"/>
            <a:chExt cx="4282440" cy="3708400"/>
          </a:xfrm>
        </p:grpSpPr>
        <p:sp>
          <p:nvSpPr>
            <p:cNvPr id="5" name="Freeform 5"/>
            <p:cNvSpPr/>
            <p:nvPr/>
          </p:nvSpPr>
          <p:spPr>
            <a:xfrm>
              <a:off x="0" y="0"/>
              <a:ext cx="4282440" cy="3708400"/>
            </a:xfrm>
            <a:custGeom>
              <a:avLst/>
              <a:gdLst/>
              <a:ahLst/>
              <a:cxnLst/>
              <a:rect l="l" t="t" r="r" b="b"/>
              <a:pathLst>
                <a:path w="4282440" h="3708400">
                  <a:moveTo>
                    <a:pt x="3211830" y="0"/>
                  </a:moveTo>
                  <a:lnTo>
                    <a:pt x="1070610" y="0"/>
                  </a:lnTo>
                  <a:lnTo>
                    <a:pt x="0" y="1854200"/>
                  </a:lnTo>
                  <a:lnTo>
                    <a:pt x="1070610" y="3708400"/>
                  </a:lnTo>
                  <a:lnTo>
                    <a:pt x="3211830" y="3708400"/>
                  </a:lnTo>
                  <a:lnTo>
                    <a:pt x="4282440" y="1854200"/>
                  </a:lnTo>
                  <a:close/>
                </a:path>
              </a:pathLst>
            </a:custGeom>
            <a:blipFill>
              <a:blip r:embed="rId2"/>
              <a:stretch>
                <a:fillRect l="-4020" r="-4020"/>
              </a:stretch>
            </a:blipFill>
          </p:spPr>
        </p:sp>
      </p:grpSp>
      <p:grpSp>
        <p:nvGrpSpPr>
          <p:cNvPr id="6" name="Group 6"/>
          <p:cNvGrpSpPr/>
          <p:nvPr/>
        </p:nvGrpSpPr>
        <p:grpSpPr>
          <a:xfrm>
            <a:off x="-458474" y="9127001"/>
            <a:ext cx="19436323" cy="1542251"/>
            <a:chOff x="0" y="0"/>
            <a:chExt cx="67702242" cy="5372100"/>
          </a:xfrm>
        </p:grpSpPr>
        <p:sp>
          <p:nvSpPr>
            <p:cNvPr id="7" name="Freeform 7"/>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8" name="TextBox 8"/>
          <p:cNvSpPr txBox="1"/>
          <p:nvPr/>
        </p:nvSpPr>
        <p:spPr>
          <a:xfrm>
            <a:off x="243723" y="19979"/>
            <a:ext cx="11035890" cy="3770263"/>
          </a:xfrm>
          <a:prstGeom prst="rect">
            <a:avLst/>
          </a:prstGeom>
        </p:spPr>
        <p:txBody>
          <a:bodyPr lIns="0" tIns="0" rIns="0" bIns="0" rtlCol="0" anchor="t">
            <a:spAutoFit/>
          </a:bodyPr>
          <a:lstStyle/>
          <a:p>
            <a:pPr>
              <a:lnSpc>
                <a:spcPts val="9799"/>
              </a:lnSpc>
            </a:pPr>
            <a:r>
              <a:rPr lang="es-US" sz="6999" spc="-139" dirty="0" smtClean="0">
                <a:solidFill>
                  <a:srgbClr val="193A4D"/>
                </a:solidFill>
                <a:latin typeface="Fira Sans Medium"/>
              </a:rPr>
              <a:t>Proceso de Aplicación de Familias de Apoyo</a:t>
            </a:r>
          </a:p>
          <a:p>
            <a:pPr>
              <a:lnSpc>
                <a:spcPts val="9799"/>
              </a:lnSpc>
              <a:spcBef>
                <a:spcPct val="0"/>
              </a:spcBef>
            </a:pPr>
            <a:endParaRPr lang="en-US" sz="6999" spc="-139" dirty="0">
              <a:solidFill>
                <a:srgbClr val="193A4D"/>
              </a:solidFill>
              <a:latin typeface="Fira Sans Medium"/>
            </a:endParaRPr>
          </a:p>
        </p:txBody>
      </p:sp>
      <p:sp>
        <p:nvSpPr>
          <p:cNvPr id="9" name="TextBox 9"/>
          <p:cNvSpPr txBox="1"/>
          <p:nvPr/>
        </p:nvSpPr>
        <p:spPr>
          <a:xfrm>
            <a:off x="142083" y="2459035"/>
            <a:ext cx="8614847" cy="7001917"/>
          </a:xfrm>
          <a:prstGeom prst="rect">
            <a:avLst/>
          </a:prstGeom>
        </p:spPr>
        <p:txBody>
          <a:bodyPr wrap="square" lIns="0" tIns="0" rIns="0" bIns="0" rtlCol="0" anchor="t">
            <a:spAutoFit/>
          </a:bodyPr>
          <a:lstStyle/>
          <a:p>
            <a:pPr algn="ctr">
              <a:lnSpc>
                <a:spcPts val="4642"/>
              </a:lnSpc>
            </a:pPr>
            <a:r>
              <a:rPr lang="en-US" sz="3316" spc="16" dirty="0" smtClean="0">
                <a:solidFill>
                  <a:srgbClr val="769523"/>
                </a:solidFill>
                <a:latin typeface="Fira Sans Medium Bold"/>
              </a:rPr>
              <a:t>¡</a:t>
            </a:r>
            <a:r>
              <a:rPr lang="es-US" sz="3316" spc="16" dirty="0" smtClean="0">
                <a:solidFill>
                  <a:srgbClr val="769523"/>
                </a:solidFill>
                <a:latin typeface="Fira Sans Medium Bold"/>
              </a:rPr>
              <a:t>Si esto parece abrumador, </a:t>
            </a:r>
          </a:p>
          <a:p>
            <a:pPr algn="ctr">
              <a:lnSpc>
                <a:spcPts val="4642"/>
              </a:lnSpc>
            </a:pPr>
            <a:r>
              <a:rPr lang="es-US" sz="3316" spc="16" dirty="0" smtClean="0">
                <a:solidFill>
                  <a:srgbClr val="769523"/>
                </a:solidFill>
                <a:latin typeface="Fira Sans Medium Bold"/>
              </a:rPr>
              <a:t>Estamos aquí para ayudarlo!</a:t>
            </a:r>
          </a:p>
          <a:p>
            <a:pPr>
              <a:lnSpc>
                <a:spcPts val="4642"/>
              </a:lnSpc>
            </a:pPr>
            <a:r>
              <a:rPr lang="es-US" sz="3316" spc="16" dirty="0" smtClean="0">
                <a:solidFill>
                  <a:srgbClr val="000000"/>
                </a:solidFill>
                <a:latin typeface="Fira Sans Medium"/>
              </a:rPr>
              <a:t>El personal de RFA está disponible para responder sus preguntas y asistirlo a acceder a E-</a:t>
            </a:r>
            <a:r>
              <a:rPr lang="es-US" sz="3316" spc="16" dirty="0" err="1" smtClean="0">
                <a:solidFill>
                  <a:srgbClr val="000000"/>
                </a:solidFill>
                <a:latin typeface="Fira Sans Medium"/>
              </a:rPr>
              <a:t>Adopt</a:t>
            </a:r>
            <a:r>
              <a:rPr lang="es-US" sz="3316" spc="16" dirty="0" smtClean="0">
                <a:solidFill>
                  <a:srgbClr val="000000"/>
                </a:solidFill>
                <a:latin typeface="Fira Sans Medium"/>
              </a:rPr>
              <a:t> en una computadora de visitante.</a:t>
            </a:r>
          </a:p>
          <a:p>
            <a:pPr marL="738348" lvl="1" indent="-369174">
              <a:lnSpc>
                <a:spcPts val="4787"/>
              </a:lnSpc>
              <a:buFont typeface="Arial"/>
              <a:buChar char="•"/>
            </a:pPr>
            <a:r>
              <a:rPr lang="es-US" sz="3419" spc="17" dirty="0" smtClean="0">
                <a:solidFill>
                  <a:srgbClr val="000000"/>
                </a:solidFill>
                <a:latin typeface="Fira Sans Medium"/>
              </a:rPr>
              <a:t>Llame al (661) 873-2800 para preguntar por el trabajador del día de RFA.</a:t>
            </a:r>
          </a:p>
          <a:p>
            <a:pPr marL="715975" lvl="1" indent="-357987">
              <a:lnSpc>
                <a:spcPts val="4642"/>
              </a:lnSpc>
              <a:buFont typeface="Arial"/>
              <a:buChar char="•"/>
            </a:pPr>
            <a:r>
              <a:rPr lang="es-US" sz="3316" spc="16" dirty="0" smtClean="0">
                <a:solidFill>
                  <a:srgbClr val="000000"/>
                </a:solidFill>
                <a:latin typeface="Fira Sans Medium"/>
              </a:rPr>
              <a:t>Llame con anticipación antes de visitar el Centro Columbus localizado en 3711 Columbus St. Bakersfield, CA 93306</a:t>
            </a:r>
          </a:p>
          <a:p>
            <a:pPr>
              <a:lnSpc>
                <a:spcPts val="3627"/>
              </a:lnSpc>
              <a:spcBef>
                <a:spcPct val="0"/>
              </a:spcBef>
            </a:pPr>
            <a:endParaRPr lang="en-US" sz="3316" spc="16" dirty="0">
              <a:solidFill>
                <a:srgbClr val="000000"/>
              </a:solidFill>
              <a:latin typeface="Fira Sans Medium"/>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26190" y="8343671"/>
            <a:ext cx="26940379" cy="2137690"/>
            <a:chOff x="0" y="0"/>
            <a:chExt cx="67702242" cy="5372100"/>
          </a:xfrm>
        </p:grpSpPr>
        <p:sp>
          <p:nvSpPr>
            <p:cNvPr id="3" name="Freeform 3"/>
            <p:cNvSpPr/>
            <p:nvPr/>
          </p:nvSpPr>
          <p:spPr>
            <a:xfrm>
              <a:off x="0" y="0"/>
              <a:ext cx="67702243" cy="5372100"/>
            </a:xfrm>
            <a:custGeom>
              <a:avLst/>
              <a:gdLst/>
              <a:ahLst/>
              <a:cxnLst/>
              <a:rect l="l" t="t" r="r" b="b"/>
              <a:pathLst>
                <a:path w="67702243" h="5372100">
                  <a:moveTo>
                    <a:pt x="66151571" y="0"/>
                  </a:moveTo>
                  <a:lnTo>
                    <a:pt x="1550670" y="0"/>
                  </a:lnTo>
                  <a:lnTo>
                    <a:pt x="0" y="2686050"/>
                  </a:lnTo>
                  <a:lnTo>
                    <a:pt x="1550670" y="5372100"/>
                  </a:lnTo>
                  <a:lnTo>
                    <a:pt x="66151571" y="5372100"/>
                  </a:lnTo>
                  <a:lnTo>
                    <a:pt x="67702243" y="2686050"/>
                  </a:lnTo>
                  <a:lnTo>
                    <a:pt x="66151571" y="0"/>
                  </a:lnTo>
                  <a:close/>
                </a:path>
              </a:pathLst>
            </a:custGeom>
            <a:solidFill>
              <a:srgbClr val="769523"/>
            </a:solidFill>
          </p:spPr>
        </p:sp>
      </p:grpSp>
      <p:sp>
        <p:nvSpPr>
          <p:cNvPr id="4" name="Freeform 4"/>
          <p:cNvSpPr/>
          <p:nvPr/>
        </p:nvSpPr>
        <p:spPr>
          <a:xfrm rot="1238797">
            <a:off x="13531440" y="183062"/>
            <a:ext cx="5035865" cy="3245929"/>
          </a:xfrm>
          <a:custGeom>
            <a:avLst/>
            <a:gdLst/>
            <a:ahLst/>
            <a:cxnLst/>
            <a:rect l="l" t="t" r="r" b="b"/>
            <a:pathLst>
              <a:path w="5035865" h="3245929">
                <a:moveTo>
                  <a:pt x="0" y="0"/>
                </a:moveTo>
                <a:lnTo>
                  <a:pt x="5035866" y="0"/>
                </a:lnTo>
                <a:lnTo>
                  <a:pt x="5035866" y="3245929"/>
                </a:lnTo>
                <a:lnTo>
                  <a:pt x="0" y="3245929"/>
                </a:lnTo>
                <a:lnTo>
                  <a:pt x="0" y="0"/>
                </a:lnTo>
                <a:close/>
              </a:path>
            </a:pathLst>
          </a:custGeom>
          <a:blipFill>
            <a:blip r:embed="rId2"/>
            <a:stretch>
              <a:fillRect/>
            </a:stretch>
          </a:blipFill>
        </p:spPr>
      </p:sp>
      <p:sp>
        <p:nvSpPr>
          <p:cNvPr id="5" name="Freeform 5"/>
          <p:cNvSpPr/>
          <p:nvPr/>
        </p:nvSpPr>
        <p:spPr>
          <a:xfrm>
            <a:off x="1144388" y="6073045"/>
            <a:ext cx="16230600" cy="3185255"/>
          </a:xfrm>
          <a:custGeom>
            <a:avLst/>
            <a:gdLst/>
            <a:ahLst/>
            <a:cxnLst/>
            <a:rect l="l" t="t" r="r" b="b"/>
            <a:pathLst>
              <a:path w="16230600" h="3185255">
                <a:moveTo>
                  <a:pt x="0" y="0"/>
                </a:moveTo>
                <a:lnTo>
                  <a:pt x="16230600" y="0"/>
                </a:lnTo>
                <a:lnTo>
                  <a:pt x="16230600" y="3185255"/>
                </a:lnTo>
                <a:lnTo>
                  <a:pt x="0" y="3185255"/>
                </a:lnTo>
                <a:lnTo>
                  <a:pt x="0" y="0"/>
                </a:lnTo>
                <a:close/>
              </a:path>
            </a:pathLst>
          </a:custGeom>
          <a:blipFill>
            <a:blip r:embed="rId3"/>
            <a:stretch>
              <a:fillRect/>
            </a:stretch>
          </a:blipFill>
        </p:spPr>
      </p:sp>
      <p:sp>
        <p:nvSpPr>
          <p:cNvPr id="6" name="TextBox 6"/>
          <p:cNvSpPr txBox="1"/>
          <p:nvPr/>
        </p:nvSpPr>
        <p:spPr>
          <a:xfrm>
            <a:off x="-1981199" y="861781"/>
            <a:ext cx="18521680" cy="1955165"/>
          </a:xfrm>
          <a:prstGeom prst="rect">
            <a:avLst/>
          </a:prstGeom>
        </p:spPr>
        <p:txBody>
          <a:bodyPr wrap="square" lIns="0" tIns="0" rIns="0" bIns="0" rtlCol="0" anchor="t">
            <a:spAutoFit/>
          </a:bodyPr>
          <a:lstStyle/>
          <a:p>
            <a:pPr algn="ctr">
              <a:lnSpc>
                <a:spcPts val="7629"/>
              </a:lnSpc>
            </a:pPr>
            <a:r>
              <a:rPr lang="en-US" sz="6999" spc="-139" dirty="0" smtClean="0">
                <a:solidFill>
                  <a:srgbClr val="193A4D"/>
                </a:solidFill>
                <a:latin typeface="Fira Sans Medium"/>
              </a:rPr>
              <a:t>¡</a:t>
            </a:r>
            <a:r>
              <a:rPr lang="es-US" sz="6999" spc="-139" dirty="0" smtClean="0">
                <a:solidFill>
                  <a:srgbClr val="193A4D"/>
                </a:solidFill>
                <a:latin typeface="Fira Sans Medium"/>
              </a:rPr>
              <a:t>Nuestros Niños son todos Únicos</a:t>
            </a:r>
            <a:r>
              <a:rPr lang="en-US" sz="6999" spc="-139" dirty="0" smtClean="0">
                <a:solidFill>
                  <a:srgbClr val="193A4D"/>
                </a:solidFill>
                <a:latin typeface="Fira Sans Medium"/>
              </a:rPr>
              <a:t>!</a:t>
            </a:r>
            <a:endParaRPr lang="en-US" sz="6999" spc="-139" dirty="0">
              <a:solidFill>
                <a:srgbClr val="193A4D"/>
              </a:solidFill>
              <a:latin typeface="Fira Sans Medium"/>
            </a:endParaRPr>
          </a:p>
          <a:p>
            <a:pPr algn="ctr">
              <a:lnSpc>
                <a:spcPts val="7629"/>
              </a:lnSpc>
            </a:pPr>
            <a:endParaRPr lang="en-US" sz="6999" spc="-139" dirty="0">
              <a:solidFill>
                <a:srgbClr val="193A4D"/>
              </a:solidFill>
              <a:latin typeface="Fira Sans Medium"/>
            </a:endParaRPr>
          </a:p>
        </p:txBody>
      </p:sp>
      <p:sp>
        <p:nvSpPr>
          <p:cNvPr id="7" name="TextBox 7"/>
          <p:cNvSpPr txBox="1"/>
          <p:nvPr/>
        </p:nvSpPr>
        <p:spPr>
          <a:xfrm>
            <a:off x="381001" y="1590033"/>
            <a:ext cx="15163800" cy="5257850"/>
          </a:xfrm>
          <a:prstGeom prst="rect">
            <a:avLst/>
          </a:prstGeom>
        </p:spPr>
        <p:txBody>
          <a:bodyPr wrap="square" lIns="0" tIns="0" rIns="0" bIns="0" rtlCol="0" anchor="t">
            <a:spAutoFit/>
          </a:bodyPr>
          <a:lstStyle/>
          <a:p>
            <a:pPr>
              <a:lnSpc>
                <a:spcPts val="5179"/>
              </a:lnSpc>
            </a:pPr>
            <a:endParaRPr dirty="0"/>
          </a:p>
          <a:p>
            <a:pPr marL="798823" lvl="1" indent="-399411">
              <a:lnSpc>
                <a:spcPts val="5179"/>
              </a:lnSpc>
              <a:buFont typeface="Arial"/>
              <a:buChar char="•"/>
            </a:pPr>
            <a:r>
              <a:rPr lang="es-US" sz="3699" spc="18" dirty="0" smtClean="0">
                <a:solidFill>
                  <a:srgbClr val="000000"/>
                </a:solidFill>
                <a:latin typeface="Fira Sans Medium"/>
              </a:rPr>
              <a:t>Los hermanos quieren permanecer juntos, quieren vivir en el mismo hogar de la Familia de Apoyo.</a:t>
            </a:r>
          </a:p>
          <a:p>
            <a:pPr marL="798823" lvl="1" indent="-399411">
              <a:lnSpc>
                <a:spcPts val="5179"/>
              </a:lnSpc>
              <a:buFont typeface="Arial"/>
              <a:buChar char="•"/>
            </a:pPr>
            <a:r>
              <a:rPr lang="es-US" sz="3699" spc="18" dirty="0" smtClean="0">
                <a:solidFill>
                  <a:srgbClr val="000000"/>
                </a:solidFill>
                <a:latin typeface="Fira Sans Medium"/>
              </a:rPr>
              <a:t>Niños con necesidades medicas requieren cuidado especializado. </a:t>
            </a:r>
          </a:p>
          <a:p>
            <a:pPr marL="798823" lvl="1" indent="-399411">
              <a:lnSpc>
                <a:spcPts val="5179"/>
              </a:lnSpc>
              <a:buFont typeface="Arial"/>
              <a:buChar char="•"/>
            </a:pPr>
            <a:r>
              <a:rPr lang="es-US" sz="3699" spc="18" dirty="0" smtClean="0">
                <a:solidFill>
                  <a:srgbClr val="000000"/>
                </a:solidFill>
                <a:latin typeface="Fira Sans Medium"/>
              </a:rPr>
              <a:t>¡Niños mayores &amp; jóvenes necesitan familias tanto como los niños mas jóvenes!</a:t>
            </a:r>
          </a:p>
          <a:p>
            <a:pPr marL="798823" lvl="1" indent="-399411">
              <a:lnSpc>
                <a:spcPts val="5179"/>
              </a:lnSpc>
              <a:buFont typeface="Arial"/>
              <a:buChar char="•"/>
            </a:pPr>
            <a:r>
              <a:rPr lang="es-US" sz="3699" spc="18" dirty="0" smtClean="0">
                <a:solidFill>
                  <a:srgbClr val="000000"/>
                </a:solidFill>
                <a:latin typeface="Fira Sans Medium"/>
              </a:rPr>
              <a:t>¡Los Jóvenes de Libertad Condicional necesitan su apoyo!</a:t>
            </a:r>
          </a:p>
          <a:p>
            <a:pPr>
              <a:lnSpc>
                <a:spcPts val="4619"/>
              </a:lnSpc>
              <a:spcBef>
                <a:spcPct val="0"/>
              </a:spcBef>
            </a:pPr>
            <a:endParaRPr lang="en-US" sz="3699" spc="18" dirty="0">
              <a:solidFill>
                <a:srgbClr val="000000"/>
              </a:solidFill>
              <a:latin typeface="Fira Sans Medium"/>
            </a:endParaRPr>
          </a:p>
        </p:txBody>
      </p:sp>
      <p:sp>
        <p:nvSpPr>
          <p:cNvPr id="8" name="TextBox 8"/>
          <p:cNvSpPr txBox="1"/>
          <p:nvPr/>
        </p:nvSpPr>
        <p:spPr>
          <a:xfrm>
            <a:off x="381001" y="8988653"/>
            <a:ext cx="16687799" cy="807913"/>
          </a:xfrm>
          <a:prstGeom prst="rect">
            <a:avLst/>
          </a:prstGeom>
        </p:spPr>
        <p:txBody>
          <a:bodyPr wrap="square" lIns="0" tIns="0" rIns="0" bIns="0" rtlCol="0" anchor="t">
            <a:spAutoFit/>
          </a:bodyPr>
          <a:lstStyle/>
          <a:p>
            <a:pPr algn="ctr">
              <a:lnSpc>
                <a:spcPts val="6299"/>
              </a:lnSpc>
              <a:spcBef>
                <a:spcPct val="0"/>
              </a:spcBef>
            </a:pPr>
            <a:r>
              <a:rPr lang="es-US" sz="4499" spc="22" dirty="0" smtClean="0">
                <a:solidFill>
                  <a:srgbClr val="FDFDFC"/>
                </a:solidFill>
                <a:latin typeface="Fira Sans Medium"/>
              </a:rPr>
              <a:t>¡Gracias por atender la Orientación de Familias de Apoyo</a:t>
            </a:r>
            <a:r>
              <a:rPr lang="en-US" sz="4499" spc="22" dirty="0" smtClean="0">
                <a:solidFill>
                  <a:srgbClr val="FDFDFC"/>
                </a:solidFill>
                <a:latin typeface="Fira Sans Medium"/>
              </a:rPr>
              <a:t>!</a:t>
            </a:r>
            <a:endParaRPr lang="en-US" sz="4499" spc="22" dirty="0">
              <a:solidFill>
                <a:srgbClr val="FDFDFC"/>
              </a:solidFill>
              <a:latin typeface="Fira Sans Medium"/>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2521</TotalTime>
  <Words>7123</Words>
  <Application>Microsoft Office PowerPoint</Application>
  <PresentationFormat>Custom</PresentationFormat>
  <Paragraphs>652</Paragraphs>
  <Slides>82</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82</vt:i4>
      </vt:variant>
    </vt:vector>
  </HeadingPairs>
  <TitlesOfParts>
    <vt:vector size="93" baseType="lpstr">
      <vt:lpstr>Fira Sans Medium</vt:lpstr>
      <vt:lpstr>Arial</vt:lpstr>
      <vt:lpstr>Calibri</vt:lpstr>
      <vt:lpstr>Playlist Script</vt:lpstr>
      <vt:lpstr>Playlist Script Bold</vt:lpstr>
      <vt:lpstr>Canva Sans 1</vt:lpstr>
      <vt:lpstr>Fira Sans Medium Bold</vt:lpstr>
      <vt:lpstr>Fira Sans Light Bold</vt:lpstr>
      <vt:lpstr>Fira Sans Light</vt:lpstr>
      <vt:lpstr>Canva Sans 1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RFA Orientation</dc:title>
  <dc:creator>Angie Valdez</dc:creator>
  <cp:lastModifiedBy>Margaret (Maggie) Adams</cp:lastModifiedBy>
  <cp:revision>212</cp:revision>
  <dcterms:created xsi:type="dcterms:W3CDTF">2006-08-16T00:00:00Z</dcterms:created>
  <dcterms:modified xsi:type="dcterms:W3CDTF">2023-09-26T23:25:28Z</dcterms:modified>
  <dc:identifier>DAFSVtQwUZ8</dc:identifier>
</cp:coreProperties>
</file>